
<file path=[Content_Types].xml><?xml version="1.0" encoding="utf-8"?>
<Types xmlns="http://schemas.openxmlformats.org/package/2006/content-types">
  <Default Extension="1"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8"/>
  </p:notesMasterIdLst>
  <p:handoutMasterIdLst>
    <p:handoutMasterId r:id="rId69"/>
  </p:handoutMasterIdLst>
  <p:sldIdLst>
    <p:sldId id="277" r:id="rId5"/>
    <p:sldId id="293" r:id="rId6"/>
    <p:sldId id="327" r:id="rId7"/>
    <p:sldId id="330" r:id="rId8"/>
    <p:sldId id="334" r:id="rId9"/>
    <p:sldId id="260" r:id="rId10"/>
    <p:sldId id="347" r:id="rId11"/>
    <p:sldId id="336" r:id="rId12"/>
    <p:sldId id="339" r:id="rId13"/>
    <p:sldId id="341" r:id="rId14"/>
    <p:sldId id="344" r:id="rId15"/>
    <p:sldId id="345" r:id="rId16"/>
    <p:sldId id="358" r:id="rId17"/>
    <p:sldId id="346" r:id="rId18"/>
    <p:sldId id="265" r:id="rId19"/>
    <p:sldId id="267" r:id="rId20"/>
    <p:sldId id="303" r:id="rId21"/>
    <p:sldId id="355" r:id="rId22"/>
    <p:sldId id="342" r:id="rId23"/>
    <p:sldId id="349" r:id="rId24"/>
    <p:sldId id="343" r:id="rId25"/>
    <p:sldId id="348" r:id="rId26"/>
    <p:sldId id="350" r:id="rId27"/>
    <p:sldId id="329" r:id="rId28"/>
    <p:sldId id="351" r:id="rId29"/>
    <p:sldId id="357" r:id="rId30"/>
    <p:sldId id="284" r:id="rId31"/>
    <p:sldId id="281" r:id="rId32"/>
    <p:sldId id="282" r:id="rId33"/>
    <p:sldId id="286" r:id="rId34"/>
    <p:sldId id="306" r:id="rId35"/>
    <p:sldId id="359" r:id="rId36"/>
    <p:sldId id="288" r:id="rId37"/>
    <p:sldId id="353" r:id="rId38"/>
    <p:sldId id="356" r:id="rId39"/>
    <p:sldId id="290" r:id="rId40"/>
    <p:sldId id="291" r:id="rId41"/>
    <p:sldId id="292" r:id="rId42"/>
    <p:sldId id="371" r:id="rId43"/>
    <p:sldId id="294" r:id="rId44"/>
    <p:sldId id="295" r:id="rId45"/>
    <p:sldId id="296" r:id="rId46"/>
    <p:sldId id="297" r:id="rId47"/>
    <p:sldId id="298" r:id="rId48"/>
    <p:sldId id="299" r:id="rId49"/>
    <p:sldId id="300" r:id="rId50"/>
    <p:sldId id="360" r:id="rId51"/>
    <p:sldId id="361" r:id="rId52"/>
    <p:sldId id="362" r:id="rId53"/>
    <p:sldId id="363" r:id="rId54"/>
    <p:sldId id="366" r:id="rId55"/>
    <p:sldId id="364" r:id="rId56"/>
    <p:sldId id="365" r:id="rId57"/>
    <p:sldId id="367" r:id="rId58"/>
    <p:sldId id="368" r:id="rId59"/>
    <p:sldId id="369" r:id="rId60"/>
    <p:sldId id="370" r:id="rId61"/>
    <p:sldId id="374" r:id="rId62"/>
    <p:sldId id="289" r:id="rId63"/>
    <p:sldId id="372" r:id="rId64"/>
    <p:sldId id="352" r:id="rId65"/>
    <p:sldId id="373" r:id="rId66"/>
    <p:sldId id="32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7E0"/>
    <a:srgbClr val="FFFFFF"/>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3595" autoAdjust="0"/>
  </p:normalViewPr>
  <p:slideViewPr>
    <p:cSldViewPr snapToGrid="0">
      <p:cViewPr varScale="1">
        <p:scale>
          <a:sx n="79" d="100"/>
          <a:sy n="79" d="100"/>
        </p:scale>
        <p:origin x="1003" y="77"/>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2/21/2024</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8" name="Google Shape;1378;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Conclusion:</a:t>
            </a:r>
          </a:p>
          <a:p>
            <a:r>
              <a:rPr lang="en-US"/>
              <a:t>The research identifies a crucial research gap in data preprocessing methods and the overall accuracy of existing AQI prediction systems in Sri Lanka.</a:t>
            </a:r>
          </a:p>
          <a:p>
            <a:endParaRPr lang="en-US"/>
          </a:p>
          <a:p>
            <a:r>
              <a:rPr lang="en-US"/>
              <a:t>Bridging this gap is essential to enhance the reliability and effectiveness of air quality predictions, bringing them in line with global standards.</a:t>
            </a:r>
          </a:p>
          <a:p>
            <a:r>
              <a:rPr lang="en-US"/>
              <a:t>This slide succinctly communicates the identified research gap and emphasizes the significance of addressing these gaps in the context of AQI prediction in Sri Lanka.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36761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64FCA-7CF0-31F4-BE98-DE1B5BD6CF10}"/>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16F700-2140-85A6-5477-2071A58C724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D22505F-82ED-262B-1F42-60A66F420248}"/>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59D24B3-52D0-B5CD-73B6-B8E9DF8E2FB7}"/>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FF7F5C8-5303-5AA6-4FB9-166046921A12}"/>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Conclusion:</a:t>
            </a:r>
          </a:p>
          <a:p>
            <a:r>
              <a:rPr lang="en-US"/>
              <a:t>The research identifies a crucial research gap in data preprocessing methods and the overall accuracy of existing AQI prediction systems in Sri Lanka.</a:t>
            </a:r>
          </a:p>
          <a:p>
            <a:endParaRPr lang="en-US"/>
          </a:p>
          <a:p>
            <a:r>
              <a:rPr lang="en-US"/>
              <a:t>Bridging this gap is essential to enhance the reliability and effectiveness of air quality predictions, bringing them in line with global standards.</a:t>
            </a:r>
          </a:p>
          <a:p>
            <a:r>
              <a:rPr lang="en-US"/>
              <a:t>This slide succinctly communicates the identified research gap and emphasizes the significance of addressing these gaps in the context of AQI prediction in Sri Lanka.</a:t>
            </a:r>
          </a:p>
        </p:txBody>
      </p:sp>
      <p:sp>
        <p:nvSpPr>
          <p:cNvPr id="6" name="Footer Placeholder 5">
            <a:extLst>
              <a:ext uri="{FF2B5EF4-FFF2-40B4-BE49-F238E27FC236}">
                <a16:creationId xmlns:a16="http://schemas.microsoft.com/office/drawing/2014/main" id="{DB517A48-501C-C8AC-CE2F-47CEF9AAFFE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4157FC1-5E2A-49FE-0C42-702F7A6B81A8}"/>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15088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53</a:t>
            </a:fld>
            <a:endParaRPr lang="cs-CZ"/>
          </a:p>
        </p:txBody>
      </p:sp>
    </p:spTree>
    <p:extLst>
      <p:ext uri="{BB962C8B-B14F-4D97-AF65-F5344CB8AC3E}">
        <p14:creationId xmlns:p14="http://schemas.microsoft.com/office/powerpoint/2010/main" val="3676120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2"/>
        </a:solidFill>
        <a:effectLst/>
      </p:bgPr>
    </p:bg>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C350756-9E4B-4AEC-A8F3-5BE06DAD0B3D}" type="datetime1">
              <a:rPr lang="en-US" smtClean="0"/>
              <a:t>2/21/2024</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2"/>
        </a:solidFill>
        <a:effectLst/>
      </p:bgPr>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A961A0E-CA6E-475A-B47D-D5C28ABA1D34}" type="datetime1">
              <a:rPr lang="en-US" smtClean="0"/>
              <a:t>2/21/2024</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bg2"/>
        </a:solidFill>
        <a:effectLst/>
      </p:bgPr>
    </p:bg>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88F2A6F-A50C-4221-904B-50DFA3DD7233}" type="datetime1">
              <a:rPr lang="en-US" smtClean="0"/>
              <a:t>2/21/2024</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31C5-C9B0-F0CC-AAA1-B322046B651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720EAD-80FA-A3ED-FF06-516AEEA4CC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7B13ED-80DB-B10D-C260-0B53C97C0AF5}"/>
              </a:ext>
            </a:extLst>
          </p:cNvPr>
          <p:cNvSpPr>
            <a:spLocks noGrp="1"/>
          </p:cNvSpPr>
          <p:nvPr>
            <p:ph type="dt" sz="half" idx="10"/>
          </p:nvPr>
        </p:nvSpPr>
        <p:spPr/>
        <p:txBody>
          <a:bodyPr/>
          <a:lstStyle/>
          <a:p>
            <a:fld id="{5E1F7771-3F48-4571-B401-B86C7564D9B0}" type="datetime1">
              <a:rPr lang="en-US" smtClean="0"/>
              <a:t>2/21/2024</a:t>
            </a:fld>
            <a:endParaRPr lang="en-US" dirty="0"/>
          </a:p>
        </p:txBody>
      </p:sp>
      <p:sp>
        <p:nvSpPr>
          <p:cNvPr id="5" name="Footer Placeholder 4">
            <a:extLst>
              <a:ext uri="{FF2B5EF4-FFF2-40B4-BE49-F238E27FC236}">
                <a16:creationId xmlns:a16="http://schemas.microsoft.com/office/drawing/2014/main" id="{B0107C87-8F06-765A-0AE8-F504AC9E97F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E76217-531E-CB11-7E17-D2F69854D77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55016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55"/>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8EF421F-A258-424E-88A6-D2936ADF456D}" type="datetime1">
              <a:rPr lang="en-US" smtClean="0"/>
              <a:t>2/21/2024</a:t>
            </a:fld>
            <a:endParaRPr/>
          </a:p>
        </p:txBody>
      </p:sp>
      <p:sp>
        <p:nvSpPr>
          <p:cNvPr id="13" name="Google Shape;13;p55"/>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55"/>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00328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DAF490-7A61-4D13-A37E-7F67F0EB240C}" type="datetime1">
              <a:rPr lang="en-US" smtClean="0"/>
              <a:t>2/21/2024</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bg>
      <p:bgPr>
        <a:solidFill>
          <a:schemeClr val="accent1"/>
        </a:solidFill>
        <a:effectLst/>
      </p:bgPr>
    </p:bg>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0160992-356A-4B58-BEDA-290722C7D899}" type="datetime1">
              <a:rPr lang="en-US" smtClean="0"/>
              <a:t>2/21/2024</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bg>
      <p:bgPr>
        <a:solidFill>
          <a:schemeClr val="bg2"/>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DA991B70-514B-4FB1-AF00-3C5253E73343}" type="datetime1">
              <a:rPr lang="en-US" smtClean="0"/>
              <a:t>2/21/2024</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B1371CFB-FAEE-4AB8-909D-A3CA8DA8D5F7}" type="datetime1">
              <a:rPr lang="en-US" smtClean="0"/>
              <a:t>2/21/2024</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2"/>
      </p:bgRef>
    </p:bg>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DDD7728-F031-4A28-B488-789DB7F7684A}" type="datetime1">
              <a:rPr lang="en-US" smtClean="0"/>
              <a:t>2/21/2024</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accent2"/>
        </a:solidFill>
        <a:effectLst/>
      </p:bgPr>
    </p:bg>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615754A-DD2B-43B0-944A-58ADB78664B5}" type="datetime1">
              <a:rPr lang="en-US" smtClean="0"/>
              <a:t>2/21/2024</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bg>
      <p:bgPr>
        <a:solidFill>
          <a:schemeClr val="bg2"/>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8B4444C-2382-4EB6-8120-06EC10A29D5C}" type="datetime1">
              <a:rPr lang="en-US" smtClean="0"/>
              <a:t>2/21/2024</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D09E0F2-6726-4C23-B60E-15A3532A127B}" type="datetime1">
              <a:rPr lang="en-US" smtClean="0"/>
              <a:t>2/21/2024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 id="2147483661" r:id="rId13"/>
    <p:sldLayoutId id="2147483662"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hyperlink" Target="https://caul-cbua.pressbooks.pub/choosingsources/chapter/purpose-of-research-questions/" TargetMode="Externa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29.png"/><Relationship Id="rId11" Type="http://schemas.openxmlformats.org/officeDocument/2006/relationships/hyperlink" Target="https://www.marcus-povey.co.uk/2021/02/08/known-react-native-ios-android-client/" TargetMode="External"/><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jpg"/><Relationship Id="rId9"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www.irjet.net/archives/V4/i10/IRJET-V4I10207.pd" TargetMode="Externa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hyperlink" Target="https://www.pngall.com/air-pollution-png/download/62289" TargetMode="External"/><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hyperlink" Target="https://www.pngall.com/air-pollution-png/download/62289" TargetMode="External"/><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hyperlink" Target="https://www.publicdomainpictures.net/en/view-image.php?image=285362&amp;picture=air-pollution" TargetMode="External"/><Relationship Id="rId5" Type="http://schemas.openxmlformats.org/officeDocument/2006/relationships/image" Target="../media/image39.jpe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hyperlink" Target="https://caul-cbua.pressbooks.pub/choosingsources/chapter/purpose-of-research-questions/" TargetMode="Externa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hyperlink" Target="https://www.rawpixel.com/image/583218/sparse-cloud" TargetMode="External"/><Relationship Id="rId2" Type="http://schemas.openxmlformats.org/officeDocument/2006/relationships/image" Target="../media/image9.1"/><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27.jpg"/><Relationship Id="rId1" Type="http://schemas.openxmlformats.org/officeDocument/2006/relationships/slideLayout" Target="../slideLayouts/slideLayout14.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2.jp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 Id="rId4" Type="http://schemas.openxmlformats.org/officeDocument/2006/relationships/image" Target="../media/image6.jp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 Id="rId5" Type="http://schemas.openxmlformats.org/officeDocument/2006/relationships/image" Target="../media/image57.sv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hyperlink" Target="https://www.pngall.com/pollution-png/download/53704" TargetMode="Externa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 Id="rId5" Type="http://schemas.openxmlformats.org/officeDocument/2006/relationships/image" Target="../media/image63.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5.png"/><Relationship Id="rId1" Type="http://schemas.openxmlformats.org/officeDocument/2006/relationships/slideLayout" Target="../slideLayouts/slideLayout14.xml"/><Relationship Id="rId4" Type="http://schemas.openxmlformats.org/officeDocument/2006/relationships/image" Target="../media/image65.jpeg"/></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hyperlink" Target="https://courses.lumenlearning.com/atd-herkimer-introsociology/chapter/the-scientific-method/" TargetMode="External"/><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caul-cbua.pressbooks.pub/choosingsources/chapter/purpose-of-research-questions/" TargetMode="External"/><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27.jpg"/><Relationship Id="rId1" Type="http://schemas.openxmlformats.org/officeDocument/2006/relationships/slideLayout" Target="../slideLayouts/slideLayout14.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9.jp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ww.publicdomainpictures.net/en/view-image.php?image=267442&amp;picture=product-advertisement" TargetMode="External"/><Relationship Id="rId2" Type="http://schemas.openxmlformats.org/officeDocument/2006/relationships/image" Target="../media/image71.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hyperlink" Target="https://www.maxpixel.net/Thankful-Thank-You-Teacher-Appreciation-Pencil-5193205" TargetMode="External"/><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www.telefonica.de/news/corporate/2018/04/lpwa-netzwerke-die-basis-fuer-das-internet-der-ding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ar with smoke coming out of it&#10;&#10;Description automatically generated">
            <a:extLst>
              <a:ext uri="{FF2B5EF4-FFF2-40B4-BE49-F238E27FC236}">
                <a16:creationId xmlns:a16="http://schemas.microsoft.com/office/drawing/2014/main" id="{D427F91D-3F2C-2DBE-0115-62149B3D6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 y="0"/>
            <a:ext cx="12186047" cy="6858000"/>
          </a:xfrm>
          <a:prstGeom prst="rect">
            <a:avLst/>
          </a:prstGeom>
        </p:spPr>
      </p:pic>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759023" y="-1"/>
            <a:ext cx="11430000" cy="1848255"/>
          </a:xfrm>
        </p:spPr>
        <p:txBody>
          <a:bodyPr>
            <a:noAutofit/>
          </a:bodyPr>
          <a:lstStyle/>
          <a:p>
            <a:r>
              <a:rPr lang="en-US" sz="4800" b="1" dirty="0">
                <a:solidFill>
                  <a:schemeClr val="tx2">
                    <a:lumMod val="75000"/>
                  </a:schemeClr>
                </a:solidFill>
                <a:latin typeface="Biome Light (Body)"/>
                <a:cs typeface="Times New Roman" panose="02020603050405020304" pitchFamily="18" charset="0"/>
              </a:rPr>
              <a:t>Air Quality Monitoring and Analysis Based Predictive</a:t>
            </a:r>
            <a:r>
              <a:rPr lang="en-US" sz="4800" b="1" dirty="0">
                <a:solidFill>
                  <a:schemeClr val="tx2">
                    <a:lumMod val="75000"/>
                  </a:schemeClr>
                </a:solidFill>
                <a:latin typeface="Times New Roman" panose="02020603050405020304" pitchFamily="18" charset="0"/>
                <a:cs typeface="Times New Roman" panose="02020603050405020304" pitchFamily="18" charset="0"/>
              </a:rPr>
              <a:t> System</a:t>
            </a:r>
          </a:p>
        </p:txBody>
      </p:sp>
      <p:sp>
        <p:nvSpPr>
          <p:cNvPr id="5" name="Subtitle 4">
            <a:extLst>
              <a:ext uri="{FF2B5EF4-FFF2-40B4-BE49-F238E27FC236}">
                <a16:creationId xmlns:a16="http://schemas.microsoft.com/office/drawing/2014/main" id="{288F3F03-40A0-499D-BDCC-A8E886D9D7C4}"/>
              </a:ext>
            </a:extLst>
          </p:cNvPr>
          <p:cNvSpPr>
            <a:spLocks noGrp="1"/>
          </p:cNvSpPr>
          <p:nvPr>
            <p:ph type="subTitle" idx="1"/>
          </p:nvPr>
        </p:nvSpPr>
        <p:spPr>
          <a:xfrm>
            <a:off x="8372272" y="3866747"/>
            <a:ext cx="2971800" cy="1143000"/>
          </a:xfrm>
        </p:spPr>
        <p:txBody>
          <a:bodyPr>
            <a:normAutofit/>
          </a:bodyPr>
          <a:lstStyle/>
          <a:p>
            <a:r>
              <a:rPr lang="en-US" b="1" i="1" dirty="0">
                <a:solidFill>
                  <a:schemeClr val="bg1">
                    <a:lumMod val="85000"/>
                  </a:schemeClr>
                </a:solidFill>
              </a:rPr>
              <a:t>R24-078</a:t>
            </a:r>
          </a:p>
        </p:txBody>
      </p:sp>
      <p:pic>
        <p:nvPicPr>
          <p:cNvPr id="16" name="Google Shape;95;p1">
            <a:extLst>
              <a:ext uri="{FF2B5EF4-FFF2-40B4-BE49-F238E27FC236}">
                <a16:creationId xmlns:a16="http://schemas.microsoft.com/office/drawing/2014/main" id="{3C59DEA2-1EB1-A3E4-5196-8B3E3A847271}"/>
              </a:ext>
            </a:extLst>
          </p:cNvPr>
          <p:cNvPicPr preferRelativeResize="0"/>
          <p:nvPr/>
        </p:nvPicPr>
        <p:blipFill rotWithShape="1">
          <a:blip r:embed="rId3">
            <a:alphaModFix amt="27000"/>
          </a:blip>
          <a:srcRect t="23457" b="23457"/>
          <a:stretch/>
        </p:blipFill>
        <p:spPr>
          <a:xfrm>
            <a:off x="-1824" y="6400800"/>
            <a:ext cx="12186047" cy="438538"/>
          </a:xfrm>
          <a:prstGeom prst="rect">
            <a:avLst/>
          </a:prstGeom>
          <a:noFill/>
          <a:ln>
            <a:noFill/>
          </a:ln>
        </p:spPr>
      </p:pic>
      <p:sp>
        <p:nvSpPr>
          <p:cNvPr id="17" name="Google Shape;94;p1">
            <a:extLst>
              <a:ext uri="{FF2B5EF4-FFF2-40B4-BE49-F238E27FC236}">
                <a16:creationId xmlns:a16="http://schemas.microsoft.com/office/drawing/2014/main" id="{5A69388F-EF4E-3129-346E-B8EAC5774D3C}"/>
              </a:ext>
            </a:extLst>
          </p:cNvPr>
          <p:cNvSpPr txBox="1"/>
          <p:nvPr/>
        </p:nvSpPr>
        <p:spPr>
          <a:xfrm>
            <a:off x="10820400" y="6480029"/>
            <a:ext cx="1589153" cy="280077"/>
          </a:xfrm>
          <a:prstGeom prst="rect">
            <a:avLst/>
          </a:prstGeom>
          <a:noFill/>
          <a:ln>
            <a:noFill/>
          </a:ln>
        </p:spPr>
        <p:txBody>
          <a:bodyPr spcFirstLastPara="1" wrap="square" lIns="0" tIns="0" rIns="0" bIns="0" anchor="t" anchorCtr="0">
            <a:spAutoFit/>
          </a:bodyPr>
          <a:lstStyle/>
          <a:p>
            <a:pPr marL="0" marR="0" lvl="0" indent="0" algn="ctr" rtl="0">
              <a:lnSpc>
                <a:spcPct val="130014"/>
              </a:lnSpc>
              <a:spcBef>
                <a:spcPts val="0"/>
              </a:spcBef>
              <a:spcAft>
                <a:spcPts val="0"/>
              </a:spcAft>
              <a:buNone/>
            </a:pPr>
            <a:r>
              <a:rPr lang="en-US" sz="1400" dirty="0">
                <a:solidFill>
                  <a:schemeClr val="bg1">
                    <a:lumMod val="75000"/>
                  </a:schemeClr>
                </a:solidFill>
                <a:latin typeface="Arial"/>
                <a:ea typeface="Arial"/>
                <a:cs typeface="Arial"/>
                <a:sym typeface="Arial"/>
              </a:rPr>
              <a:t>21</a:t>
            </a:r>
            <a:r>
              <a:rPr lang="en-US" sz="1400" b="0" i="0" u="none" strike="noStrike" cap="none" dirty="0">
                <a:solidFill>
                  <a:schemeClr val="bg1">
                    <a:lumMod val="75000"/>
                  </a:schemeClr>
                </a:solidFill>
                <a:latin typeface="Arial"/>
                <a:ea typeface="Arial"/>
                <a:cs typeface="Arial"/>
                <a:sym typeface="Arial"/>
              </a:rPr>
              <a:t>/2/2024</a:t>
            </a:r>
            <a:endParaRPr sz="1100" dirty="0">
              <a:solidFill>
                <a:schemeClr val="bg1">
                  <a:lumMod val="75000"/>
                </a:schemeClr>
              </a:solidFill>
            </a:endParaRPr>
          </a:p>
        </p:txBody>
      </p:sp>
      <p:pic>
        <p:nvPicPr>
          <p:cNvPr id="22" name="Google Shape;103;p2">
            <a:extLst>
              <a:ext uri="{FF2B5EF4-FFF2-40B4-BE49-F238E27FC236}">
                <a16:creationId xmlns:a16="http://schemas.microsoft.com/office/drawing/2014/main" id="{12A0C504-6873-A047-C12D-8A0D6C4B2AD0}"/>
              </a:ext>
            </a:extLst>
          </p:cNvPr>
          <p:cNvPicPr preferRelativeResize="0"/>
          <p:nvPr/>
        </p:nvPicPr>
        <p:blipFill rotWithShape="1">
          <a:blip r:embed="rId4">
            <a:alphaModFix amt="80000"/>
          </a:blip>
          <a:srcRect r="52090"/>
          <a:stretch/>
        </p:blipFill>
        <p:spPr>
          <a:xfrm>
            <a:off x="0" y="6400800"/>
            <a:ext cx="2590800" cy="457200"/>
          </a:xfrm>
          <a:prstGeom prst="rect">
            <a:avLst/>
          </a:prstGeom>
          <a:noFill/>
          <a:ln>
            <a:noFill/>
          </a:ln>
        </p:spPr>
      </p:pic>
      <p:sp>
        <p:nvSpPr>
          <p:cNvPr id="3" name="Slide Number Placeholder 2">
            <a:extLst>
              <a:ext uri="{FF2B5EF4-FFF2-40B4-BE49-F238E27FC236}">
                <a16:creationId xmlns:a16="http://schemas.microsoft.com/office/drawing/2014/main" id="{C9724399-E72A-C979-91BB-C49709F05497}"/>
              </a:ext>
            </a:extLst>
          </p:cNvPr>
          <p:cNvSpPr>
            <a:spLocks noGrp="1"/>
          </p:cNvSpPr>
          <p:nvPr>
            <p:ph type="sldNum" sz="quarter" idx="12"/>
          </p:nvPr>
        </p:nvSpPr>
        <p:spPr/>
        <p:txBody>
          <a:bodyPr/>
          <a:lstStyle/>
          <a:p>
            <a:fld id="{6D22F896-40B5-4ADD-8801-0D06FADFA095}" type="slidenum">
              <a:rPr lang="en-US" smtClean="0"/>
              <a:t>1</a:t>
            </a:fld>
            <a:endParaRPr lang="en-US" dirty="0"/>
          </a:p>
        </p:txBody>
      </p:sp>
      <p:sp>
        <p:nvSpPr>
          <p:cNvPr id="6" name="Date Placeholder 5">
            <a:extLst>
              <a:ext uri="{FF2B5EF4-FFF2-40B4-BE49-F238E27FC236}">
                <a16:creationId xmlns:a16="http://schemas.microsoft.com/office/drawing/2014/main" id="{0C978FB4-62E6-05D1-1F8C-E5ABE42C64BC}"/>
              </a:ext>
            </a:extLst>
          </p:cNvPr>
          <p:cNvSpPr>
            <a:spLocks noGrp="1"/>
          </p:cNvSpPr>
          <p:nvPr>
            <p:ph type="dt" sz="half" idx="10"/>
          </p:nvPr>
        </p:nvSpPr>
        <p:spPr/>
        <p:txBody>
          <a:bodyPr/>
          <a:lstStyle/>
          <a:p>
            <a:fld id="{BDFAE7EB-0D93-4560-8A70-9B7C5861BF9E}" type="datetime1">
              <a:rPr lang="en-US" smtClean="0"/>
              <a:t>2/21/2024</a:t>
            </a:fld>
            <a:endParaRPr lang="en-US" dirty="0"/>
          </a:p>
        </p:txBody>
      </p:sp>
    </p:spTree>
    <p:extLst>
      <p:ext uri="{BB962C8B-B14F-4D97-AF65-F5344CB8AC3E}">
        <p14:creationId xmlns:p14="http://schemas.microsoft.com/office/powerpoint/2010/main" val="3813887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487AD8-4715-50AE-E012-3B050ADC4806}"/>
            </a:ext>
          </a:extLst>
        </p:cNvPr>
        <p:cNvGrpSpPr/>
        <p:nvPr/>
      </p:nvGrpSpPr>
      <p:grpSpPr>
        <a:xfrm>
          <a:off x="0" y="0"/>
          <a:ext cx="0" cy="0"/>
          <a:chOff x="0" y="0"/>
          <a:chExt cx="0" cy="0"/>
        </a:xfrm>
      </p:grpSpPr>
      <p:pic>
        <p:nvPicPr>
          <p:cNvPr id="11" name="Google Shape;103;p2">
            <a:extLst>
              <a:ext uri="{FF2B5EF4-FFF2-40B4-BE49-F238E27FC236}">
                <a16:creationId xmlns:a16="http://schemas.microsoft.com/office/drawing/2014/main" id="{58BCBACA-E55F-51B9-80B1-499217EF003C}"/>
              </a:ext>
            </a:extLst>
          </p:cNvPr>
          <p:cNvPicPr preferRelativeResize="0"/>
          <p:nvPr/>
        </p:nvPicPr>
        <p:blipFill rotWithShape="1">
          <a:blip r:embed="rId2">
            <a:alphaModFix amt="80000"/>
          </a:blip>
          <a:srcRect r="52090"/>
          <a:stretch/>
        </p:blipFill>
        <p:spPr>
          <a:xfrm>
            <a:off x="48063" y="6210232"/>
            <a:ext cx="2895600" cy="630237"/>
          </a:xfrm>
          <a:prstGeom prst="rect">
            <a:avLst/>
          </a:prstGeom>
          <a:noFill/>
          <a:ln>
            <a:noFill/>
          </a:ln>
        </p:spPr>
      </p:pic>
      <p:sp>
        <p:nvSpPr>
          <p:cNvPr id="2" name="Date Placeholder 1">
            <a:extLst>
              <a:ext uri="{FF2B5EF4-FFF2-40B4-BE49-F238E27FC236}">
                <a16:creationId xmlns:a16="http://schemas.microsoft.com/office/drawing/2014/main" id="{2BE845EB-53EE-60A7-30D3-C4C2CA554965}"/>
              </a:ext>
            </a:extLst>
          </p:cNvPr>
          <p:cNvSpPr>
            <a:spLocks noGrp="1"/>
          </p:cNvSpPr>
          <p:nvPr>
            <p:ph type="dt" sz="half" idx="2"/>
          </p:nvPr>
        </p:nvSpPr>
        <p:spPr>
          <a:xfrm>
            <a:off x="10820400" y="6494800"/>
            <a:ext cx="2743200" cy="365125"/>
          </a:xfrm>
        </p:spPr>
        <p:txBody>
          <a:bodyPr/>
          <a:lstStyle/>
          <a:p>
            <a:fld id="{A929E00C-581B-47A3-99F1-AD1906F5A7E7}" type="datetime1">
              <a:rPr lang="en-US" sz="1200" smtClean="0"/>
              <a:t>2/21/2024</a:t>
            </a:fld>
            <a:endParaRPr lang="en-US" sz="1200" dirty="0"/>
          </a:p>
        </p:txBody>
      </p:sp>
      <p:sp>
        <p:nvSpPr>
          <p:cNvPr id="6" name="Subtitle 11">
            <a:extLst>
              <a:ext uri="{FF2B5EF4-FFF2-40B4-BE49-F238E27FC236}">
                <a16:creationId xmlns:a16="http://schemas.microsoft.com/office/drawing/2014/main" id="{FE662D26-EA5A-7495-FA3E-4B4DEC20FD90}"/>
              </a:ext>
            </a:extLst>
          </p:cNvPr>
          <p:cNvSpPr txBox="1">
            <a:spLocks/>
          </p:cNvSpPr>
          <p:nvPr/>
        </p:nvSpPr>
        <p:spPr>
          <a:xfrm>
            <a:off x="1266004" y="642026"/>
            <a:ext cx="5597137" cy="619844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1"/>
              </a:buClr>
              <a:buSzPts val="1400"/>
              <a:buFont typeface="Open Sans"/>
              <a:buNone/>
              <a:defRPr sz="1400" b="0" i="0" u="none" strike="noStrike" cap="none">
                <a:solidFill>
                  <a:schemeClr val="dk1"/>
                </a:solidFill>
                <a:latin typeface="Open Sans"/>
                <a:ea typeface="Open Sans"/>
                <a:cs typeface="Open Sans"/>
                <a:sym typeface="Open Sans"/>
              </a:defRPr>
            </a:lvl9pPr>
          </a:lstStyle>
          <a:p>
            <a:pPr marL="895335" lvl="1" indent="-285750">
              <a:buFont typeface="Arial" panose="020B0604020202020204" pitchFamily="34" charset="0"/>
              <a:buChar char="•"/>
            </a:pPr>
            <a:r>
              <a:rPr lang="en-US" b="1" dirty="0">
                <a:solidFill>
                  <a:schemeClr val="accent4"/>
                </a:solidFill>
              </a:rPr>
              <a:t>Introduction</a:t>
            </a:r>
            <a:r>
              <a:rPr lang="en-US" b="1" dirty="0"/>
              <a:t> </a:t>
            </a:r>
            <a:endParaRPr lang="en-US" b="1" dirty="0">
              <a:solidFill>
                <a:schemeClr val="tx1">
                  <a:lumMod val="95000"/>
                  <a:lumOff val="5000"/>
                </a:schemeClr>
              </a:solidFill>
              <a:latin typeface="Biome Light (Body)"/>
            </a:endParaRPr>
          </a:p>
          <a:p>
            <a:pPr marL="895335" lvl="1" indent="-285750">
              <a:buFont typeface="Arial" panose="020B0604020202020204" pitchFamily="34" charset="0"/>
              <a:buChar char="•"/>
            </a:pPr>
            <a:r>
              <a:rPr lang="en-US" b="1" dirty="0">
                <a:solidFill>
                  <a:schemeClr val="tx1">
                    <a:lumMod val="95000"/>
                    <a:lumOff val="5000"/>
                  </a:schemeClr>
                </a:solidFill>
                <a:latin typeface="Biome Light (Body)"/>
              </a:rPr>
              <a:t>Research Questions </a:t>
            </a:r>
          </a:p>
          <a:p>
            <a:pPr marL="895335" lvl="1" indent="-285750">
              <a:buFont typeface="Arial" panose="020B0604020202020204" pitchFamily="34" charset="0"/>
              <a:buChar char="•"/>
            </a:pPr>
            <a:r>
              <a:rPr lang="en-LK" b="1" dirty="0">
                <a:latin typeface="Biome Light (Body)"/>
              </a:rPr>
              <a:t>Research</a:t>
            </a:r>
            <a:r>
              <a:rPr lang="en-LK" b="1" dirty="0"/>
              <a:t> </a:t>
            </a:r>
            <a:r>
              <a:rPr lang="en-LK" b="1" dirty="0">
                <a:latin typeface="Biome Light (Body)"/>
              </a:rPr>
              <a:t>Gap</a:t>
            </a:r>
            <a:endParaRPr lang="en-US" b="1" dirty="0">
              <a:solidFill>
                <a:schemeClr val="tx1">
                  <a:lumMod val="95000"/>
                  <a:lumOff val="5000"/>
                </a:schemeClr>
              </a:solidFill>
              <a:latin typeface="Biome Light (Body)"/>
            </a:endParaRPr>
          </a:p>
          <a:p>
            <a:pPr marL="895335" lvl="1" indent="-285750">
              <a:buFont typeface="Arial" panose="020B0604020202020204" pitchFamily="34" charset="0"/>
              <a:buChar char="•"/>
            </a:pPr>
            <a:r>
              <a:rPr lang="en-US" b="1" dirty="0">
                <a:solidFill>
                  <a:schemeClr val="tx1">
                    <a:lumMod val="95000"/>
                    <a:lumOff val="5000"/>
                  </a:schemeClr>
                </a:solidFill>
                <a:latin typeface="Biome Light (Body)"/>
              </a:rPr>
              <a:t>Specific and sub objectives</a:t>
            </a:r>
          </a:p>
          <a:p>
            <a:pPr marL="895335" lvl="1" indent="-285750">
              <a:buFont typeface="Arial" panose="020B0604020202020204" pitchFamily="34" charset="0"/>
              <a:buChar char="•"/>
            </a:pPr>
            <a:r>
              <a:rPr lang="en-US" b="1" dirty="0">
                <a:solidFill>
                  <a:schemeClr val="tx1">
                    <a:lumMod val="95000"/>
                    <a:lumOff val="5000"/>
                  </a:schemeClr>
                </a:solidFill>
                <a:latin typeface="Biome Light (Body)"/>
              </a:rPr>
              <a:t>System Diagram</a:t>
            </a:r>
          </a:p>
          <a:p>
            <a:pPr marL="895335" lvl="1" indent="-285750" algn="just">
              <a:buFont typeface="Arial" panose="020B0604020202020204" pitchFamily="34" charset="0"/>
              <a:buChar char="•"/>
            </a:pPr>
            <a:r>
              <a:rPr lang="en-US" b="1" dirty="0">
                <a:solidFill>
                  <a:schemeClr val="tx1">
                    <a:lumMod val="95000"/>
                    <a:lumOff val="5000"/>
                  </a:schemeClr>
                </a:solidFill>
                <a:latin typeface="Biome Light (Body)"/>
              </a:rPr>
              <a:t>System, personal, and software specification Requirements</a:t>
            </a:r>
          </a:p>
          <a:p>
            <a:pPr marL="895335" lvl="1" indent="-285750">
              <a:buFont typeface="Arial" panose="020B0604020202020204" pitchFamily="34" charset="0"/>
              <a:buChar char="•"/>
            </a:pPr>
            <a:r>
              <a:rPr lang="en-US" b="1" dirty="0">
                <a:solidFill>
                  <a:schemeClr val="tx1">
                    <a:lumMod val="95000"/>
                    <a:lumOff val="5000"/>
                  </a:schemeClr>
                </a:solidFill>
                <a:latin typeface="Biome Light (Body)"/>
              </a:rPr>
              <a:t>WBS</a:t>
            </a:r>
          </a:p>
          <a:p>
            <a:pPr marL="895335" lvl="1" indent="-285750">
              <a:buFont typeface="Arial" panose="020B0604020202020204" pitchFamily="34" charset="0"/>
              <a:buChar char="•"/>
            </a:pPr>
            <a:r>
              <a:rPr lang="en-US" b="1" dirty="0">
                <a:solidFill>
                  <a:schemeClr val="tx1">
                    <a:lumMod val="95000"/>
                    <a:lumOff val="5000"/>
                  </a:schemeClr>
                </a:solidFill>
                <a:latin typeface="Biome Light (Body)"/>
              </a:rPr>
              <a:t>Gannt Chart</a:t>
            </a:r>
          </a:p>
          <a:p>
            <a:pPr marL="895335" lvl="1" indent="-285750">
              <a:buFont typeface="Arial" panose="020B0604020202020204" pitchFamily="34" charset="0"/>
              <a:buChar char="•"/>
            </a:pPr>
            <a:r>
              <a:rPr lang="en-US" b="1" dirty="0">
                <a:solidFill>
                  <a:schemeClr val="tx1">
                    <a:lumMod val="95000"/>
                    <a:lumOff val="5000"/>
                  </a:schemeClr>
                </a:solidFill>
                <a:latin typeface="Biome Light (Body)"/>
              </a:rPr>
              <a:t>Budget</a:t>
            </a:r>
          </a:p>
          <a:p>
            <a:pPr marL="895335" lvl="1" indent="-285750">
              <a:buFont typeface="Arial" panose="020B0604020202020204" pitchFamily="34" charset="0"/>
              <a:buChar char="•"/>
            </a:pPr>
            <a:r>
              <a:rPr lang="en-US" b="1" dirty="0">
                <a:solidFill>
                  <a:schemeClr val="tx1">
                    <a:lumMod val="95000"/>
                    <a:lumOff val="5000"/>
                  </a:schemeClr>
                </a:solidFill>
                <a:latin typeface="Biome Light (Body)"/>
              </a:rPr>
              <a:t>References</a:t>
            </a:r>
          </a:p>
          <a:p>
            <a:pPr marL="609585" lvl="1" indent="0"/>
            <a:endParaRPr lang="en-US" sz="1800" b="1" dirty="0">
              <a:solidFill>
                <a:schemeClr val="accent4"/>
              </a:solidFill>
            </a:endParaRPr>
          </a:p>
          <a:p>
            <a:pPr marL="609585" lvl="1" indent="0"/>
            <a:endParaRPr lang="en-US" sz="2133" b="1" dirty="0">
              <a:solidFill>
                <a:schemeClr val="tx1"/>
              </a:solidFill>
            </a:endParaRPr>
          </a:p>
          <a:p>
            <a:pPr marL="609585" lvl="1" indent="0"/>
            <a:endParaRPr lang="en-US" sz="2133" b="1" dirty="0">
              <a:solidFill>
                <a:schemeClr val="tx1"/>
              </a:solidFill>
            </a:endParaRPr>
          </a:p>
        </p:txBody>
      </p:sp>
      <p:sp>
        <p:nvSpPr>
          <p:cNvPr id="7" name="Google Shape;1424;p51">
            <a:extLst>
              <a:ext uri="{FF2B5EF4-FFF2-40B4-BE49-F238E27FC236}">
                <a16:creationId xmlns:a16="http://schemas.microsoft.com/office/drawing/2014/main" id="{8DA338D5-3922-9CA7-859E-1C6FD047CCE4}"/>
              </a:ext>
            </a:extLst>
          </p:cNvPr>
          <p:cNvSpPr txBox="1">
            <a:spLocks/>
          </p:cNvSpPr>
          <p:nvPr/>
        </p:nvSpPr>
        <p:spPr>
          <a:xfrm>
            <a:off x="984618" y="200093"/>
            <a:ext cx="3587381" cy="603428"/>
          </a:xfrm>
          <a:prstGeom prst="rect">
            <a:avLst/>
          </a:prstGeom>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800" b="1" dirty="0">
                <a:solidFill>
                  <a:schemeClr val="tx1">
                    <a:lumMod val="65000"/>
                    <a:lumOff val="35000"/>
                  </a:schemeClr>
                </a:solidFill>
                <a:latin typeface="Biome Light (Body)"/>
              </a:rPr>
              <a:t>Component</a:t>
            </a:r>
            <a:r>
              <a:rPr lang="en-GB" sz="2800" b="1" dirty="0">
                <a:solidFill>
                  <a:schemeClr val="tx1">
                    <a:lumMod val="65000"/>
                    <a:lumOff val="35000"/>
                  </a:schemeClr>
                </a:solidFill>
                <a:latin typeface="Oswald" pitchFamily="2" charset="77"/>
              </a:rPr>
              <a:t> </a:t>
            </a:r>
            <a:r>
              <a:rPr lang="en-GB" sz="2800" b="1" dirty="0">
                <a:solidFill>
                  <a:schemeClr val="tx1">
                    <a:lumMod val="65000"/>
                    <a:lumOff val="35000"/>
                  </a:schemeClr>
                </a:solidFill>
                <a:latin typeface="Biome Light (Body)"/>
              </a:rPr>
              <a:t>1</a:t>
            </a:r>
          </a:p>
        </p:txBody>
      </p:sp>
      <p:grpSp>
        <p:nvGrpSpPr>
          <p:cNvPr id="10" name="Google Shape;14226;p76">
            <a:extLst>
              <a:ext uri="{FF2B5EF4-FFF2-40B4-BE49-F238E27FC236}">
                <a16:creationId xmlns:a16="http://schemas.microsoft.com/office/drawing/2014/main" id="{982D0D65-6DF3-6566-BF48-7F935D750044}"/>
              </a:ext>
            </a:extLst>
          </p:cNvPr>
          <p:cNvGrpSpPr/>
          <p:nvPr/>
        </p:nvGrpSpPr>
        <p:grpSpPr>
          <a:xfrm>
            <a:off x="7298388" y="2272840"/>
            <a:ext cx="3205491" cy="2850304"/>
            <a:chOff x="5585861" y="2905929"/>
            <a:chExt cx="379764" cy="337684"/>
          </a:xfrm>
          <a:solidFill>
            <a:schemeClr val="tx1"/>
          </a:solidFill>
        </p:grpSpPr>
        <p:sp>
          <p:nvSpPr>
            <p:cNvPr id="12" name="Google Shape;14227;p76">
              <a:extLst>
                <a:ext uri="{FF2B5EF4-FFF2-40B4-BE49-F238E27FC236}">
                  <a16:creationId xmlns:a16="http://schemas.microsoft.com/office/drawing/2014/main" id="{E68F658E-F5E3-1434-1CCC-1A950940E89B}"/>
                </a:ext>
              </a:extLst>
            </p:cNvPr>
            <p:cNvSpPr/>
            <p:nvPr/>
          </p:nvSpPr>
          <p:spPr>
            <a:xfrm>
              <a:off x="5609734" y="3198096"/>
              <a:ext cx="11395" cy="45517"/>
            </a:xfrm>
            <a:custGeom>
              <a:avLst/>
              <a:gdLst/>
              <a:ahLst/>
              <a:cxnLst/>
              <a:rect l="l" t="t" r="r" b="b"/>
              <a:pathLst>
                <a:path w="358" h="1430" extrusionOk="0">
                  <a:moveTo>
                    <a:pt x="179" y="1"/>
                  </a:moveTo>
                  <a:cubicBezTo>
                    <a:pt x="95" y="1"/>
                    <a:pt x="0" y="72"/>
                    <a:pt x="0" y="180"/>
                  </a:cubicBezTo>
                  <a:lnTo>
                    <a:pt x="0" y="1251"/>
                  </a:lnTo>
                  <a:cubicBezTo>
                    <a:pt x="0" y="1334"/>
                    <a:pt x="72" y="1430"/>
                    <a:pt x="179" y="1430"/>
                  </a:cubicBezTo>
                  <a:cubicBezTo>
                    <a:pt x="286" y="1430"/>
                    <a:pt x="357" y="1358"/>
                    <a:pt x="357" y="1251"/>
                  </a:cubicBezTo>
                  <a:lnTo>
                    <a:pt x="357" y="180"/>
                  </a:lnTo>
                  <a:cubicBezTo>
                    <a:pt x="345" y="84"/>
                    <a:pt x="274" y="1"/>
                    <a:pt x="179"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4" name="Google Shape;14228;p76">
              <a:extLst>
                <a:ext uri="{FF2B5EF4-FFF2-40B4-BE49-F238E27FC236}">
                  <a16:creationId xmlns:a16="http://schemas.microsoft.com/office/drawing/2014/main" id="{C8B38A53-ADA8-4CDD-5429-DB79B80EC61D}"/>
                </a:ext>
              </a:extLst>
            </p:cNvPr>
            <p:cNvSpPr/>
            <p:nvPr/>
          </p:nvSpPr>
          <p:spPr>
            <a:xfrm>
              <a:off x="5585861" y="3048431"/>
              <a:ext cx="205431" cy="195182"/>
            </a:xfrm>
            <a:custGeom>
              <a:avLst/>
              <a:gdLst/>
              <a:ahLst/>
              <a:cxnLst/>
              <a:rect l="l" t="t" r="r" b="b"/>
              <a:pathLst>
                <a:path w="6454" h="6132" extrusionOk="0">
                  <a:moveTo>
                    <a:pt x="5965" y="964"/>
                  </a:moveTo>
                  <a:lnTo>
                    <a:pt x="6025" y="1238"/>
                  </a:lnTo>
                  <a:cubicBezTo>
                    <a:pt x="6048" y="1298"/>
                    <a:pt x="6025" y="1369"/>
                    <a:pt x="5977" y="1417"/>
                  </a:cubicBezTo>
                  <a:lnTo>
                    <a:pt x="5870" y="1512"/>
                  </a:lnTo>
                  <a:lnTo>
                    <a:pt x="5632" y="1274"/>
                  </a:lnTo>
                  <a:lnTo>
                    <a:pt x="5965" y="964"/>
                  </a:lnTo>
                  <a:close/>
                  <a:moveTo>
                    <a:pt x="1834" y="333"/>
                  </a:moveTo>
                  <a:cubicBezTo>
                    <a:pt x="2119" y="333"/>
                    <a:pt x="2405" y="452"/>
                    <a:pt x="2608" y="667"/>
                  </a:cubicBezTo>
                  <a:cubicBezTo>
                    <a:pt x="2822" y="869"/>
                    <a:pt x="2941" y="1167"/>
                    <a:pt x="2977" y="1488"/>
                  </a:cubicBezTo>
                  <a:cubicBezTo>
                    <a:pt x="2989" y="1595"/>
                    <a:pt x="3000" y="1738"/>
                    <a:pt x="3012" y="1905"/>
                  </a:cubicBezTo>
                  <a:cubicBezTo>
                    <a:pt x="2822" y="1584"/>
                    <a:pt x="2524" y="1345"/>
                    <a:pt x="2119" y="1214"/>
                  </a:cubicBezTo>
                  <a:cubicBezTo>
                    <a:pt x="1822" y="1115"/>
                    <a:pt x="1565" y="1107"/>
                    <a:pt x="1481" y="1107"/>
                  </a:cubicBezTo>
                  <a:cubicBezTo>
                    <a:pt x="1465" y="1107"/>
                    <a:pt x="1455" y="1107"/>
                    <a:pt x="1453" y="1107"/>
                  </a:cubicBezTo>
                  <a:cubicBezTo>
                    <a:pt x="1405" y="1107"/>
                    <a:pt x="1369" y="1131"/>
                    <a:pt x="1334" y="1167"/>
                  </a:cubicBezTo>
                  <a:lnTo>
                    <a:pt x="1024" y="1500"/>
                  </a:lnTo>
                  <a:cubicBezTo>
                    <a:pt x="953" y="1572"/>
                    <a:pt x="965" y="1679"/>
                    <a:pt x="1024" y="1750"/>
                  </a:cubicBezTo>
                  <a:cubicBezTo>
                    <a:pt x="1058" y="1784"/>
                    <a:pt x="1100" y="1799"/>
                    <a:pt x="1143" y="1799"/>
                  </a:cubicBezTo>
                  <a:cubicBezTo>
                    <a:pt x="1190" y="1799"/>
                    <a:pt x="1237" y="1781"/>
                    <a:pt x="1274" y="1750"/>
                  </a:cubicBezTo>
                  <a:lnTo>
                    <a:pt x="1548" y="1488"/>
                  </a:lnTo>
                  <a:cubicBezTo>
                    <a:pt x="1762" y="1500"/>
                    <a:pt x="2500" y="1572"/>
                    <a:pt x="2774" y="2203"/>
                  </a:cubicBezTo>
                  <a:cubicBezTo>
                    <a:pt x="2715" y="2643"/>
                    <a:pt x="2334" y="2988"/>
                    <a:pt x="1857" y="2988"/>
                  </a:cubicBezTo>
                  <a:cubicBezTo>
                    <a:pt x="1334" y="2988"/>
                    <a:pt x="905" y="2560"/>
                    <a:pt x="905" y="2036"/>
                  </a:cubicBezTo>
                  <a:cubicBezTo>
                    <a:pt x="905" y="1941"/>
                    <a:pt x="822" y="1857"/>
                    <a:pt x="726" y="1857"/>
                  </a:cubicBezTo>
                  <a:cubicBezTo>
                    <a:pt x="703" y="1857"/>
                    <a:pt x="679" y="1857"/>
                    <a:pt x="667" y="1869"/>
                  </a:cubicBezTo>
                  <a:cubicBezTo>
                    <a:pt x="679" y="1726"/>
                    <a:pt x="691" y="1595"/>
                    <a:pt x="703" y="1488"/>
                  </a:cubicBezTo>
                  <a:cubicBezTo>
                    <a:pt x="726" y="1167"/>
                    <a:pt x="857" y="869"/>
                    <a:pt x="1060" y="667"/>
                  </a:cubicBezTo>
                  <a:cubicBezTo>
                    <a:pt x="1274" y="452"/>
                    <a:pt x="1560" y="333"/>
                    <a:pt x="1834" y="333"/>
                  </a:cubicBezTo>
                  <a:close/>
                  <a:moveTo>
                    <a:pt x="607" y="2346"/>
                  </a:moveTo>
                  <a:cubicBezTo>
                    <a:pt x="679" y="2667"/>
                    <a:pt x="869" y="2929"/>
                    <a:pt x="1131" y="3108"/>
                  </a:cubicBezTo>
                  <a:lnTo>
                    <a:pt x="1131" y="3298"/>
                  </a:lnTo>
                  <a:cubicBezTo>
                    <a:pt x="798" y="3239"/>
                    <a:pt x="560" y="3155"/>
                    <a:pt x="417" y="3096"/>
                  </a:cubicBezTo>
                  <a:cubicBezTo>
                    <a:pt x="393" y="3096"/>
                    <a:pt x="417" y="3084"/>
                    <a:pt x="417" y="3084"/>
                  </a:cubicBezTo>
                  <a:cubicBezTo>
                    <a:pt x="488" y="2881"/>
                    <a:pt x="548" y="2619"/>
                    <a:pt x="607" y="2346"/>
                  </a:cubicBezTo>
                  <a:close/>
                  <a:moveTo>
                    <a:pt x="3120" y="2346"/>
                  </a:moveTo>
                  <a:cubicBezTo>
                    <a:pt x="3167" y="2584"/>
                    <a:pt x="3227" y="2810"/>
                    <a:pt x="3286" y="3000"/>
                  </a:cubicBezTo>
                  <a:lnTo>
                    <a:pt x="2977" y="3298"/>
                  </a:lnTo>
                  <a:cubicBezTo>
                    <a:pt x="2941" y="3334"/>
                    <a:pt x="2881" y="3358"/>
                    <a:pt x="2834" y="3358"/>
                  </a:cubicBezTo>
                  <a:lnTo>
                    <a:pt x="2786" y="3358"/>
                  </a:lnTo>
                  <a:cubicBezTo>
                    <a:pt x="2691" y="3358"/>
                    <a:pt x="2596" y="3274"/>
                    <a:pt x="2596" y="3167"/>
                  </a:cubicBezTo>
                  <a:lnTo>
                    <a:pt x="2596" y="3108"/>
                  </a:lnTo>
                  <a:cubicBezTo>
                    <a:pt x="2858" y="2929"/>
                    <a:pt x="3048" y="2667"/>
                    <a:pt x="3120" y="2346"/>
                  </a:cubicBezTo>
                  <a:close/>
                  <a:moveTo>
                    <a:pt x="2262" y="3274"/>
                  </a:moveTo>
                  <a:cubicBezTo>
                    <a:pt x="2274" y="3381"/>
                    <a:pt x="2334" y="3465"/>
                    <a:pt x="2393" y="3524"/>
                  </a:cubicBezTo>
                  <a:lnTo>
                    <a:pt x="2119" y="3774"/>
                  </a:lnTo>
                  <a:cubicBezTo>
                    <a:pt x="2048" y="3852"/>
                    <a:pt x="1953" y="3890"/>
                    <a:pt x="1856" y="3890"/>
                  </a:cubicBezTo>
                  <a:cubicBezTo>
                    <a:pt x="1759" y="3890"/>
                    <a:pt x="1661" y="3852"/>
                    <a:pt x="1584" y="3774"/>
                  </a:cubicBezTo>
                  <a:lnTo>
                    <a:pt x="1429" y="3631"/>
                  </a:lnTo>
                  <a:cubicBezTo>
                    <a:pt x="1453" y="3584"/>
                    <a:pt x="1465" y="3524"/>
                    <a:pt x="1465" y="3465"/>
                  </a:cubicBezTo>
                  <a:lnTo>
                    <a:pt x="1465" y="3274"/>
                  </a:lnTo>
                  <a:cubicBezTo>
                    <a:pt x="1584" y="3322"/>
                    <a:pt x="1727" y="3334"/>
                    <a:pt x="1857" y="3334"/>
                  </a:cubicBezTo>
                  <a:cubicBezTo>
                    <a:pt x="1988" y="3334"/>
                    <a:pt x="2119" y="3322"/>
                    <a:pt x="2262" y="3274"/>
                  </a:cubicBezTo>
                  <a:close/>
                  <a:moveTo>
                    <a:pt x="1857" y="0"/>
                  </a:moveTo>
                  <a:cubicBezTo>
                    <a:pt x="1072" y="0"/>
                    <a:pt x="429" y="619"/>
                    <a:pt x="369" y="1464"/>
                  </a:cubicBezTo>
                  <a:cubicBezTo>
                    <a:pt x="333" y="1810"/>
                    <a:pt x="214" y="2536"/>
                    <a:pt x="72" y="2941"/>
                  </a:cubicBezTo>
                  <a:cubicBezTo>
                    <a:pt x="0" y="3119"/>
                    <a:pt x="83" y="3310"/>
                    <a:pt x="262" y="3405"/>
                  </a:cubicBezTo>
                  <a:cubicBezTo>
                    <a:pt x="393" y="3465"/>
                    <a:pt x="595" y="3536"/>
                    <a:pt x="857" y="3596"/>
                  </a:cubicBezTo>
                  <a:lnTo>
                    <a:pt x="405" y="3822"/>
                  </a:lnTo>
                  <a:cubicBezTo>
                    <a:pt x="155" y="3941"/>
                    <a:pt x="12" y="4191"/>
                    <a:pt x="12" y="4477"/>
                  </a:cubicBezTo>
                  <a:lnTo>
                    <a:pt x="12" y="5953"/>
                  </a:lnTo>
                  <a:cubicBezTo>
                    <a:pt x="12" y="6036"/>
                    <a:pt x="83" y="6132"/>
                    <a:pt x="191" y="6132"/>
                  </a:cubicBezTo>
                  <a:cubicBezTo>
                    <a:pt x="274" y="6132"/>
                    <a:pt x="369" y="6048"/>
                    <a:pt x="369" y="5953"/>
                  </a:cubicBezTo>
                  <a:lnTo>
                    <a:pt x="369" y="4477"/>
                  </a:lnTo>
                  <a:cubicBezTo>
                    <a:pt x="369" y="4322"/>
                    <a:pt x="441" y="4191"/>
                    <a:pt x="572" y="4131"/>
                  </a:cubicBezTo>
                  <a:lnTo>
                    <a:pt x="1155" y="3834"/>
                  </a:lnTo>
                  <a:lnTo>
                    <a:pt x="1369" y="4024"/>
                  </a:lnTo>
                  <a:cubicBezTo>
                    <a:pt x="1512" y="4167"/>
                    <a:pt x="1691" y="4239"/>
                    <a:pt x="1869" y="4239"/>
                  </a:cubicBezTo>
                  <a:cubicBezTo>
                    <a:pt x="2048" y="4239"/>
                    <a:pt x="2238" y="4167"/>
                    <a:pt x="2381" y="4024"/>
                  </a:cubicBezTo>
                  <a:lnTo>
                    <a:pt x="2715" y="3691"/>
                  </a:lnTo>
                  <a:lnTo>
                    <a:pt x="2834" y="3691"/>
                  </a:lnTo>
                  <a:cubicBezTo>
                    <a:pt x="2977" y="3691"/>
                    <a:pt x="3108" y="3631"/>
                    <a:pt x="3215" y="3536"/>
                  </a:cubicBezTo>
                  <a:lnTo>
                    <a:pt x="5382" y="1488"/>
                  </a:lnTo>
                  <a:lnTo>
                    <a:pt x="5632" y="1738"/>
                  </a:lnTo>
                  <a:lnTo>
                    <a:pt x="2893" y="4477"/>
                  </a:lnTo>
                  <a:cubicBezTo>
                    <a:pt x="2715" y="4655"/>
                    <a:pt x="2631" y="4882"/>
                    <a:pt x="2631" y="5132"/>
                  </a:cubicBezTo>
                  <a:lnTo>
                    <a:pt x="2631" y="5929"/>
                  </a:lnTo>
                  <a:cubicBezTo>
                    <a:pt x="2631" y="6025"/>
                    <a:pt x="2703" y="6108"/>
                    <a:pt x="2810" y="6108"/>
                  </a:cubicBezTo>
                  <a:cubicBezTo>
                    <a:pt x="2893" y="6108"/>
                    <a:pt x="2989" y="6036"/>
                    <a:pt x="2989" y="5929"/>
                  </a:cubicBezTo>
                  <a:lnTo>
                    <a:pt x="2989" y="5132"/>
                  </a:lnTo>
                  <a:cubicBezTo>
                    <a:pt x="2989" y="4977"/>
                    <a:pt x="3048" y="4834"/>
                    <a:pt x="3155" y="4727"/>
                  </a:cubicBezTo>
                  <a:lnTo>
                    <a:pt x="6227" y="1643"/>
                  </a:lnTo>
                  <a:cubicBezTo>
                    <a:pt x="6370" y="1512"/>
                    <a:pt x="6429" y="1310"/>
                    <a:pt x="6382" y="1131"/>
                  </a:cubicBezTo>
                  <a:lnTo>
                    <a:pt x="6263" y="679"/>
                  </a:lnTo>
                  <a:lnTo>
                    <a:pt x="6382" y="572"/>
                  </a:lnTo>
                  <a:cubicBezTo>
                    <a:pt x="6453" y="512"/>
                    <a:pt x="6453" y="393"/>
                    <a:pt x="6382" y="321"/>
                  </a:cubicBezTo>
                  <a:cubicBezTo>
                    <a:pt x="6352" y="286"/>
                    <a:pt x="6307" y="268"/>
                    <a:pt x="6261" y="268"/>
                  </a:cubicBezTo>
                  <a:cubicBezTo>
                    <a:pt x="6215" y="268"/>
                    <a:pt x="6168" y="286"/>
                    <a:pt x="6132" y="321"/>
                  </a:cubicBezTo>
                  <a:lnTo>
                    <a:pt x="3572" y="2738"/>
                  </a:lnTo>
                  <a:cubicBezTo>
                    <a:pt x="3453" y="2322"/>
                    <a:pt x="3358" y="1750"/>
                    <a:pt x="3346" y="1464"/>
                  </a:cubicBezTo>
                  <a:cubicBezTo>
                    <a:pt x="3286" y="631"/>
                    <a:pt x="2643" y="0"/>
                    <a:pt x="1857"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6" name="Google Shape;14229;p76">
              <a:extLst>
                <a:ext uri="{FF2B5EF4-FFF2-40B4-BE49-F238E27FC236}">
                  <a16:creationId xmlns:a16="http://schemas.microsoft.com/office/drawing/2014/main" id="{07D8E6B9-F0B1-83A3-284A-8717398BD155}"/>
                </a:ext>
              </a:extLst>
            </p:cNvPr>
            <p:cNvSpPr/>
            <p:nvPr/>
          </p:nvSpPr>
          <p:spPr>
            <a:xfrm>
              <a:off x="5740078" y="2905929"/>
              <a:ext cx="225547" cy="189516"/>
            </a:xfrm>
            <a:custGeom>
              <a:avLst/>
              <a:gdLst/>
              <a:ahLst/>
              <a:cxnLst/>
              <a:rect l="l" t="t" r="r" b="b"/>
              <a:pathLst>
                <a:path w="7086" h="5954" extrusionOk="0">
                  <a:moveTo>
                    <a:pt x="549" y="0"/>
                  </a:moveTo>
                  <a:cubicBezTo>
                    <a:pt x="251" y="0"/>
                    <a:pt x="1" y="250"/>
                    <a:pt x="1" y="548"/>
                  </a:cubicBezTo>
                  <a:lnTo>
                    <a:pt x="1" y="5072"/>
                  </a:lnTo>
                  <a:cubicBezTo>
                    <a:pt x="1" y="5156"/>
                    <a:pt x="72" y="5251"/>
                    <a:pt x="180" y="5251"/>
                  </a:cubicBezTo>
                  <a:cubicBezTo>
                    <a:pt x="263" y="5251"/>
                    <a:pt x="358" y="5179"/>
                    <a:pt x="358" y="5072"/>
                  </a:cubicBezTo>
                  <a:lnTo>
                    <a:pt x="358" y="548"/>
                  </a:lnTo>
                  <a:cubicBezTo>
                    <a:pt x="358" y="441"/>
                    <a:pt x="441" y="357"/>
                    <a:pt x="549" y="357"/>
                  </a:cubicBezTo>
                  <a:lnTo>
                    <a:pt x="6537" y="357"/>
                  </a:lnTo>
                  <a:cubicBezTo>
                    <a:pt x="6645" y="357"/>
                    <a:pt x="6728" y="441"/>
                    <a:pt x="6728" y="548"/>
                  </a:cubicBezTo>
                  <a:lnTo>
                    <a:pt x="6728" y="5394"/>
                  </a:lnTo>
                  <a:cubicBezTo>
                    <a:pt x="6728" y="5501"/>
                    <a:pt x="6645" y="5596"/>
                    <a:pt x="6537" y="5596"/>
                  </a:cubicBezTo>
                  <a:lnTo>
                    <a:pt x="2108" y="5596"/>
                  </a:lnTo>
                  <a:cubicBezTo>
                    <a:pt x="2025" y="5596"/>
                    <a:pt x="1930" y="5668"/>
                    <a:pt x="1930" y="5775"/>
                  </a:cubicBezTo>
                  <a:cubicBezTo>
                    <a:pt x="1930" y="5870"/>
                    <a:pt x="2013" y="5953"/>
                    <a:pt x="2108" y="5953"/>
                  </a:cubicBezTo>
                  <a:lnTo>
                    <a:pt x="6537" y="5953"/>
                  </a:lnTo>
                  <a:cubicBezTo>
                    <a:pt x="6835" y="5953"/>
                    <a:pt x="7085" y="5691"/>
                    <a:pt x="7085" y="5394"/>
                  </a:cubicBezTo>
                  <a:lnTo>
                    <a:pt x="7085" y="548"/>
                  </a:lnTo>
                  <a:cubicBezTo>
                    <a:pt x="7085" y="238"/>
                    <a:pt x="6847" y="0"/>
                    <a:pt x="6537" y="0"/>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sp>
          <p:nvSpPr>
            <p:cNvPr id="17" name="Google Shape;14230;p76">
              <a:extLst>
                <a:ext uri="{FF2B5EF4-FFF2-40B4-BE49-F238E27FC236}">
                  <a16:creationId xmlns:a16="http://schemas.microsoft.com/office/drawing/2014/main" id="{CC3CEFF3-3ED9-8F1C-0006-EA1056BBD4C0}"/>
                </a:ext>
              </a:extLst>
            </p:cNvPr>
            <p:cNvSpPr/>
            <p:nvPr/>
          </p:nvSpPr>
          <p:spPr>
            <a:xfrm>
              <a:off x="5793902" y="2928464"/>
              <a:ext cx="131553" cy="130598"/>
            </a:xfrm>
            <a:custGeom>
              <a:avLst/>
              <a:gdLst/>
              <a:ahLst/>
              <a:cxnLst/>
              <a:rect l="l" t="t" r="r" b="b"/>
              <a:pathLst>
                <a:path w="4133" h="4103" extrusionOk="0">
                  <a:moveTo>
                    <a:pt x="1870" y="757"/>
                  </a:moveTo>
                  <a:cubicBezTo>
                    <a:pt x="2227" y="757"/>
                    <a:pt x="2537" y="876"/>
                    <a:pt x="2811" y="1090"/>
                  </a:cubicBezTo>
                  <a:lnTo>
                    <a:pt x="1751" y="2150"/>
                  </a:lnTo>
                  <a:cubicBezTo>
                    <a:pt x="1679" y="2221"/>
                    <a:pt x="1679" y="2328"/>
                    <a:pt x="1751" y="2400"/>
                  </a:cubicBezTo>
                  <a:cubicBezTo>
                    <a:pt x="1775" y="2424"/>
                    <a:pt x="1822" y="2447"/>
                    <a:pt x="1870" y="2447"/>
                  </a:cubicBezTo>
                  <a:cubicBezTo>
                    <a:pt x="1918" y="2447"/>
                    <a:pt x="1953" y="2424"/>
                    <a:pt x="1989" y="2400"/>
                  </a:cubicBezTo>
                  <a:lnTo>
                    <a:pt x="2513" y="1876"/>
                  </a:lnTo>
                  <a:cubicBezTo>
                    <a:pt x="2584" y="1995"/>
                    <a:pt x="2632" y="2126"/>
                    <a:pt x="2632" y="2281"/>
                  </a:cubicBezTo>
                  <a:cubicBezTo>
                    <a:pt x="2632" y="2697"/>
                    <a:pt x="2287" y="3043"/>
                    <a:pt x="1870" y="3043"/>
                  </a:cubicBezTo>
                  <a:cubicBezTo>
                    <a:pt x="1453" y="3043"/>
                    <a:pt x="1108" y="2697"/>
                    <a:pt x="1108" y="2281"/>
                  </a:cubicBezTo>
                  <a:cubicBezTo>
                    <a:pt x="1108" y="1864"/>
                    <a:pt x="1453" y="1519"/>
                    <a:pt x="1870" y="1519"/>
                  </a:cubicBezTo>
                  <a:cubicBezTo>
                    <a:pt x="1953" y="1519"/>
                    <a:pt x="2049" y="1447"/>
                    <a:pt x="2049" y="1340"/>
                  </a:cubicBezTo>
                  <a:cubicBezTo>
                    <a:pt x="2049" y="1233"/>
                    <a:pt x="1977" y="1162"/>
                    <a:pt x="1870" y="1162"/>
                  </a:cubicBezTo>
                  <a:cubicBezTo>
                    <a:pt x="1263" y="1162"/>
                    <a:pt x="763" y="1650"/>
                    <a:pt x="763" y="2269"/>
                  </a:cubicBezTo>
                  <a:cubicBezTo>
                    <a:pt x="763" y="2876"/>
                    <a:pt x="1263" y="3364"/>
                    <a:pt x="1870" y="3364"/>
                  </a:cubicBezTo>
                  <a:cubicBezTo>
                    <a:pt x="2477" y="3364"/>
                    <a:pt x="2965" y="2876"/>
                    <a:pt x="2965" y="2269"/>
                  </a:cubicBezTo>
                  <a:cubicBezTo>
                    <a:pt x="2965" y="2031"/>
                    <a:pt x="2894" y="1804"/>
                    <a:pt x="2763" y="1614"/>
                  </a:cubicBezTo>
                  <a:lnTo>
                    <a:pt x="3049" y="1328"/>
                  </a:lnTo>
                  <a:cubicBezTo>
                    <a:pt x="3251" y="1578"/>
                    <a:pt x="3370" y="1912"/>
                    <a:pt x="3370" y="2269"/>
                  </a:cubicBezTo>
                  <a:cubicBezTo>
                    <a:pt x="3370" y="3102"/>
                    <a:pt x="2703" y="3769"/>
                    <a:pt x="1870" y="3769"/>
                  </a:cubicBezTo>
                  <a:cubicBezTo>
                    <a:pt x="1036" y="3769"/>
                    <a:pt x="370" y="3102"/>
                    <a:pt x="370" y="2269"/>
                  </a:cubicBezTo>
                  <a:cubicBezTo>
                    <a:pt x="370" y="1435"/>
                    <a:pt x="1036" y="757"/>
                    <a:pt x="1870" y="757"/>
                  </a:cubicBezTo>
                  <a:close/>
                  <a:moveTo>
                    <a:pt x="3924" y="1"/>
                  </a:moveTo>
                  <a:cubicBezTo>
                    <a:pt x="3879" y="1"/>
                    <a:pt x="3834" y="19"/>
                    <a:pt x="3799" y="54"/>
                  </a:cubicBezTo>
                  <a:lnTo>
                    <a:pt x="3537" y="328"/>
                  </a:lnTo>
                  <a:lnTo>
                    <a:pt x="3537" y="197"/>
                  </a:lnTo>
                  <a:cubicBezTo>
                    <a:pt x="3537" y="102"/>
                    <a:pt x="3453" y="19"/>
                    <a:pt x="3358" y="19"/>
                  </a:cubicBezTo>
                  <a:cubicBezTo>
                    <a:pt x="3263" y="19"/>
                    <a:pt x="3180" y="90"/>
                    <a:pt x="3180" y="197"/>
                  </a:cubicBezTo>
                  <a:lnTo>
                    <a:pt x="3180" y="685"/>
                  </a:lnTo>
                  <a:lnTo>
                    <a:pt x="3037" y="816"/>
                  </a:lnTo>
                  <a:cubicBezTo>
                    <a:pt x="2715" y="554"/>
                    <a:pt x="2310" y="388"/>
                    <a:pt x="1870" y="388"/>
                  </a:cubicBezTo>
                  <a:cubicBezTo>
                    <a:pt x="834" y="388"/>
                    <a:pt x="1" y="1221"/>
                    <a:pt x="1" y="2245"/>
                  </a:cubicBezTo>
                  <a:cubicBezTo>
                    <a:pt x="1" y="3269"/>
                    <a:pt x="834" y="4102"/>
                    <a:pt x="1870" y="4102"/>
                  </a:cubicBezTo>
                  <a:cubicBezTo>
                    <a:pt x="2894" y="4102"/>
                    <a:pt x="3727" y="3269"/>
                    <a:pt x="3727" y="2245"/>
                  </a:cubicBezTo>
                  <a:cubicBezTo>
                    <a:pt x="3727" y="1804"/>
                    <a:pt x="3561" y="1388"/>
                    <a:pt x="3299" y="1066"/>
                  </a:cubicBezTo>
                  <a:lnTo>
                    <a:pt x="3430" y="935"/>
                  </a:lnTo>
                  <a:lnTo>
                    <a:pt x="3918" y="935"/>
                  </a:lnTo>
                  <a:cubicBezTo>
                    <a:pt x="4013" y="935"/>
                    <a:pt x="4096" y="864"/>
                    <a:pt x="4096" y="757"/>
                  </a:cubicBezTo>
                  <a:cubicBezTo>
                    <a:pt x="4084" y="673"/>
                    <a:pt x="4013" y="578"/>
                    <a:pt x="3918" y="578"/>
                  </a:cubicBezTo>
                  <a:lnTo>
                    <a:pt x="3787" y="578"/>
                  </a:lnTo>
                  <a:lnTo>
                    <a:pt x="4049" y="316"/>
                  </a:lnTo>
                  <a:cubicBezTo>
                    <a:pt x="4132" y="245"/>
                    <a:pt x="4132" y="138"/>
                    <a:pt x="4049" y="54"/>
                  </a:cubicBezTo>
                  <a:cubicBezTo>
                    <a:pt x="4013" y="19"/>
                    <a:pt x="3968" y="1"/>
                    <a:pt x="3924" y="1"/>
                  </a:cubicBezTo>
                  <a:close/>
                </a:path>
              </a:pathLst>
            </a:custGeom>
            <a:ln/>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4"/>
                </a:solidFill>
              </a:endParaRPr>
            </a:p>
          </p:txBody>
        </p:sp>
      </p:grpSp>
      <p:cxnSp>
        <p:nvCxnSpPr>
          <p:cNvPr id="19" name="Straight Connector 18">
            <a:extLst>
              <a:ext uri="{FF2B5EF4-FFF2-40B4-BE49-F238E27FC236}">
                <a16:creationId xmlns:a16="http://schemas.microsoft.com/office/drawing/2014/main" id="{F0ED86C2-9786-D5D0-3074-FF8FAF42F1F0}"/>
              </a:ext>
            </a:extLst>
          </p:cNvPr>
          <p:cNvCxnSpPr/>
          <p:nvPr/>
        </p:nvCxnSpPr>
        <p:spPr>
          <a:xfrm>
            <a:off x="1877439" y="832705"/>
            <a:ext cx="2451370"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20" name="Rectangle 19">
            <a:extLst>
              <a:ext uri="{FF2B5EF4-FFF2-40B4-BE49-F238E27FC236}">
                <a16:creationId xmlns:a16="http://schemas.microsoft.com/office/drawing/2014/main" id="{39D06C63-7637-C82F-D904-1F3E1D1E4369}"/>
              </a:ext>
            </a:extLst>
          </p:cNvPr>
          <p:cNvSpPr/>
          <p:nvPr/>
        </p:nvSpPr>
        <p:spPr>
          <a:xfrm>
            <a:off x="3180043" y="647534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a:t>
            </a:r>
            <a:r>
              <a:rPr lang="en-US" sz="1800" dirty="0">
                <a:solidFill>
                  <a:schemeClr val="tx1"/>
                </a:solidFill>
              </a:rPr>
              <a:t>T</a:t>
            </a:r>
            <a:r>
              <a:rPr lang="en-US" sz="1800" b="1" dirty="0">
                <a:solidFill>
                  <a:schemeClr val="tx1"/>
                </a:solidFill>
              </a:rPr>
              <a: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3" name="Slide Number Placeholder 2">
            <a:extLst>
              <a:ext uri="{FF2B5EF4-FFF2-40B4-BE49-F238E27FC236}">
                <a16:creationId xmlns:a16="http://schemas.microsoft.com/office/drawing/2014/main" id="{77CADD9E-A2F9-B23F-F88D-2CB601203913}"/>
              </a:ext>
            </a:extLst>
          </p:cNvPr>
          <p:cNvSpPr>
            <a:spLocks noGrp="1"/>
          </p:cNvSpPr>
          <p:nvPr>
            <p:ph type="sldNum" sz="quarter" idx="4"/>
          </p:nvPr>
        </p:nvSpPr>
        <p:spPr/>
        <p:txBody>
          <a:bodyPr/>
          <a:lstStyle/>
          <a:p>
            <a:fld id="{294A09A9-5501-47C1-A89A-A340965A2BE2}" type="slidenum">
              <a:rPr lang="en-US" smtClean="0"/>
              <a:pPr/>
              <a:t>10</a:t>
            </a:fld>
            <a:endParaRPr lang="en-US" dirty="0"/>
          </a:p>
        </p:txBody>
      </p:sp>
    </p:spTree>
    <p:extLst>
      <p:ext uri="{BB962C8B-B14F-4D97-AF65-F5344CB8AC3E}">
        <p14:creationId xmlns:p14="http://schemas.microsoft.com/office/powerpoint/2010/main" val="2116382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39E35DF-168F-F759-DA72-036F2B67DCFD}"/>
            </a:ext>
          </a:extLst>
        </p:cNvPr>
        <p:cNvGrpSpPr/>
        <p:nvPr/>
      </p:nvGrpSpPr>
      <p:grpSpPr>
        <a:xfrm>
          <a:off x="0" y="0"/>
          <a:ext cx="0" cy="0"/>
          <a:chOff x="0" y="0"/>
          <a:chExt cx="0" cy="0"/>
        </a:xfrm>
      </p:grpSpPr>
      <p:pic>
        <p:nvPicPr>
          <p:cNvPr id="11" name="Google Shape;103;p2">
            <a:extLst>
              <a:ext uri="{FF2B5EF4-FFF2-40B4-BE49-F238E27FC236}">
                <a16:creationId xmlns:a16="http://schemas.microsoft.com/office/drawing/2014/main" id="{B2BCF027-829E-C3A3-2EB2-2C658BF31376}"/>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sp>
        <p:nvSpPr>
          <p:cNvPr id="2" name="Date Placeholder 1">
            <a:extLst>
              <a:ext uri="{FF2B5EF4-FFF2-40B4-BE49-F238E27FC236}">
                <a16:creationId xmlns:a16="http://schemas.microsoft.com/office/drawing/2014/main" id="{519B2CDB-4707-D063-DAB5-EB361B845562}"/>
              </a:ext>
            </a:extLst>
          </p:cNvPr>
          <p:cNvSpPr>
            <a:spLocks noGrp="1"/>
          </p:cNvSpPr>
          <p:nvPr>
            <p:ph type="dt" sz="half" idx="2"/>
          </p:nvPr>
        </p:nvSpPr>
        <p:spPr>
          <a:xfrm>
            <a:off x="133350" y="6486982"/>
            <a:ext cx="2743200" cy="365125"/>
          </a:xfrm>
        </p:spPr>
        <p:txBody>
          <a:bodyPr/>
          <a:lstStyle/>
          <a:p>
            <a:fld id="{266BCB5F-8372-4DED-B58A-39D5E01A8666}" type="datetime1">
              <a:rPr lang="en-US" smtClean="0"/>
              <a:t>2/21/2024</a:t>
            </a:fld>
            <a:endParaRPr lang="en-US" dirty="0"/>
          </a:p>
        </p:txBody>
      </p:sp>
      <p:sp>
        <p:nvSpPr>
          <p:cNvPr id="79" name="Content Placeholder 78">
            <a:extLst>
              <a:ext uri="{FF2B5EF4-FFF2-40B4-BE49-F238E27FC236}">
                <a16:creationId xmlns:a16="http://schemas.microsoft.com/office/drawing/2014/main" id="{49D53131-A2E5-F737-ACD9-EA7769598958}"/>
              </a:ext>
            </a:extLst>
          </p:cNvPr>
          <p:cNvSpPr>
            <a:spLocks noGrp="1"/>
          </p:cNvSpPr>
          <p:nvPr>
            <p:ph sz="quarter" idx="11"/>
          </p:nvPr>
        </p:nvSpPr>
        <p:spPr>
          <a:xfrm>
            <a:off x="494151" y="1079770"/>
            <a:ext cx="11286045" cy="5252936"/>
          </a:xfrm>
        </p:spPr>
        <p:txBody>
          <a:bodyPr>
            <a:normAutofit/>
          </a:bodyPr>
          <a:lstStyle/>
          <a:p>
            <a:pPr marL="0" indent="0">
              <a:buNone/>
            </a:pPr>
            <a:endParaRPr lang="en-US" sz="1600" dirty="0"/>
          </a:p>
          <a:p>
            <a:pPr algn="just">
              <a:lnSpc>
                <a:spcPct val="200000"/>
              </a:lnSpc>
            </a:pPr>
            <a:r>
              <a:rPr lang="en-US" sz="1600" dirty="0"/>
              <a:t>These devices are considered automated devices that measure (ch4),</a:t>
            </a:r>
            <a:r>
              <a:rPr lang="en-US" sz="1800" dirty="0"/>
              <a:t> </a:t>
            </a:r>
            <a:r>
              <a:rPr lang="en-US" sz="1600" dirty="0"/>
              <a:t>(CO) and record and using MQ7,MQ4   information using sensors. With the real-time data monitoring ability of IoT [1]</a:t>
            </a:r>
          </a:p>
          <a:p>
            <a:pPr algn="just">
              <a:lnSpc>
                <a:spcPct val="200000"/>
              </a:lnSpc>
            </a:pPr>
            <a:r>
              <a:rPr lang="en-US" sz="1600" dirty="0"/>
              <a:t>We employed MQ4 and MQ7 sensors to measure Methane (CH4) and Carbon Monoxide (CO) gases. The sensors' conductivity increases with higher gas concentrations. </a:t>
            </a:r>
          </a:p>
          <a:p>
            <a:pPr algn="just">
              <a:lnSpc>
                <a:spcPct val="200000"/>
              </a:lnSpc>
            </a:pPr>
            <a:r>
              <a:rPr lang="en-US" sz="1600" dirty="0"/>
              <a:t>Using Arduino Uno, we converted the analog sensor readings to sensor voltage. </a:t>
            </a:r>
          </a:p>
          <a:p>
            <a:pPr algn="just">
              <a:lnSpc>
                <a:spcPct val="200000"/>
              </a:lnSpc>
            </a:pPr>
            <a:r>
              <a:rPr lang="en-US" sz="1600" dirty="0"/>
              <a:t>This voltage was then transformed into Parts per Million (PPM) concentrations using sensitivity calibration curves. Equations for CH4 and CO concentration relationships were derived </a:t>
            </a:r>
            <a:r>
              <a:rPr lang="en-US" sz="1400" dirty="0"/>
              <a:t>Using the graphical analysis software, Engauge Digitizer</a:t>
            </a:r>
            <a:endParaRPr lang="en-US" sz="1600" dirty="0"/>
          </a:p>
          <a:p>
            <a:pPr marL="0" indent="0" algn="just">
              <a:buNone/>
            </a:pPr>
            <a:endParaRPr lang="en-US" sz="2400" dirty="0"/>
          </a:p>
        </p:txBody>
      </p:sp>
      <p:sp>
        <p:nvSpPr>
          <p:cNvPr id="13" name="Google Shape;138;p3">
            <a:extLst>
              <a:ext uri="{FF2B5EF4-FFF2-40B4-BE49-F238E27FC236}">
                <a16:creationId xmlns:a16="http://schemas.microsoft.com/office/drawing/2014/main" id="{16DA3873-7278-505C-FD10-22192B46AD86}"/>
              </a:ext>
            </a:extLst>
          </p:cNvPr>
          <p:cNvSpPr txBox="1">
            <a:spLocks noGrp="1"/>
          </p:cNvSpPr>
          <p:nvPr>
            <p:ph type="title"/>
          </p:nvPr>
        </p:nvSpPr>
        <p:spPr>
          <a:xfrm>
            <a:off x="854074" y="122239"/>
            <a:ext cx="10499725" cy="1355724"/>
          </a:xfrm>
          <a:noFill/>
          <a:ln>
            <a:noFill/>
          </a:ln>
        </p:spPr>
        <p:txBody>
          <a:bodyPr spcFirstLastPara="1" wrap="square" lIns="0" tIns="0" rIns="0" bIns="0" anchor="t" anchorCtr="0">
            <a:spAutoFit/>
          </a:bodyPr>
          <a:lstStyle/>
          <a:p>
            <a:pPr lvl="0"/>
            <a:r>
              <a:rPr lang="en-US" dirty="0">
                <a:sym typeface="Arial"/>
              </a:rPr>
              <a:t>INTRODUCTION</a:t>
            </a:r>
            <a:endParaRPr lang="en-US" dirty="0"/>
          </a:p>
        </p:txBody>
      </p:sp>
      <p:sp>
        <p:nvSpPr>
          <p:cNvPr id="80" name="Slide Number Placeholder 79">
            <a:extLst>
              <a:ext uri="{FF2B5EF4-FFF2-40B4-BE49-F238E27FC236}">
                <a16:creationId xmlns:a16="http://schemas.microsoft.com/office/drawing/2014/main" id="{5889C895-C302-97DA-25FF-A85463371337}"/>
              </a:ext>
            </a:extLst>
          </p:cNvPr>
          <p:cNvSpPr>
            <a:spLocks noGrp="1"/>
          </p:cNvSpPr>
          <p:nvPr>
            <p:ph type="sldNum" sz="quarter" idx="4"/>
          </p:nvPr>
        </p:nvSpPr>
        <p:spPr/>
        <p:txBody>
          <a:bodyPr/>
          <a:lstStyle/>
          <a:p>
            <a:fld id="{294A09A9-5501-47C1-A89A-A340965A2BE2}" type="slidenum">
              <a:rPr lang="en-US" smtClean="0"/>
              <a:pPr/>
              <a:t>11</a:t>
            </a:fld>
            <a:endParaRPr lang="en-US" dirty="0"/>
          </a:p>
        </p:txBody>
      </p:sp>
      <p:sp>
        <p:nvSpPr>
          <p:cNvPr id="3" name="Rectangle 2">
            <a:extLst>
              <a:ext uri="{FF2B5EF4-FFF2-40B4-BE49-F238E27FC236}">
                <a16:creationId xmlns:a16="http://schemas.microsoft.com/office/drawing/2014/main" id="{F3CE7E7D-52C4-8A99-1F89-81CE78B27253}"/>
              </a:ext>
            </a:extLst>
          </p:cNvPr>
          <p:cNvSpPr/>
          <p:nvPr/>
        </p:nvSpPr>
        <p:spPr>
          <a:xfrm>
            <a:off x="3180043" y="647534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a:t>
            </a:r>
            <a:r>
              <a:rPr lang="en-US" sz="1800" dirty="0">
                <a:solidFill>
                  <a:schemeClr val="tx1"/>
                </a:solidFill>
              </a:rPr>
              <a:t>T</a:t>
            </a:r>
            <a:r>
              <a:rPr lang="en-US" sz="1800" b="1" dirty="0">
                <a:solidFill>
                  <a:schemeClr val="tx1"/>
                </a:solidFill>
              </a:rPr>
              <a: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cxnSp>
        <p:nvCxnSpPr>
          <p:cNvPr id="5" name="Straight Connector 4">
            <a:extLst>
              <a:ext uri="{FF2B5EF4-FFF2-40B4-BE49-F238E27FC236}">
                <a16:creationId xmlns:a16="http://schemas.microsoft.com/office/drawing/2014/main" id="{9A985554-3CD3-46A9-8323-B68857F27F26}"/>
              </a:ext>
            </a:extLst>
          </p:cNvPr>
          <p:cNvCxnSpPr/>
          <p:nvPr/>
        </p:nvCxnSpPr>
        <p:spPr>
          <a:xfrm>
            <a:off x="2895600" y="768485"/>
            <a:ext cx="4079132" cy="0"/>
          </a:xfrm>
          <a:prstGeom prst="line">
            <a:avLst/>
          </a:prstGeom>
          <a:ln w="19050"/>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342274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72275B-928D-CF27-C02F-B7AA2F09E08F}"/>
            </a:ext>
          </a:extLst>
        </p:cNvPr>
        <p:cNvGrpSpPr/>
        <p:nvPr/>
      </p:nvGrpSpPr>
      <p:grpSpPr>
        <a:xfrm>
          <a:off x="0" y="0"/>
          <a:ext cx="0" cy="0"/>
          <a:chOff x="0" y="0"/>
          <a:chExt cx="0" cy="0"/>
        </a:xfrm>
      </p:grpSpPr>
      <p:pic>
        <p:nvPicPr>
          <p:cNvPr id="11" name="Google Shape;103;p2">
            <a:extLst>
              <a:ext uri="{FF2B5EF4-FFF2-40B4-BE49-F238E27FC236}">
                <a16:creationId xmlns:a16="http://schemas.microsoft.com/office/drawing/2014/main" id="{03601CCB-FD54-C24F-2113-1A7AC5E8A9EC}"/>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sp>
        <p:nvSpPr>
          <p:cNvPr id="2" name="Date Placeholder 1">
            <a:extLst>
              <a:ext uri="{FF2B5EF4-FFF2-40B4-BE49-F238E27FC236}">
                <a16:creationId xmlns:a16="http://schemas.microsoft.com/office/drawing/2014/main" id="{856DE9A3-4078-7050-4799-ADF80976AC4F}"/>
              </a:ext>
            </a:extLst>
          </p:cNvPr>
          <p:cNvSpPr>
            <a:spLocks noGrp="1"/>
          </p:cNvSpPr>
          <p:nvPr>
            <p:ph type="dt" sz="half" idx="2"/>
          </p:nvPr>
        </p:nvSpPr>
        <p:spPr>
          <a:xfrm>
            <a:off x="133350" y="6486982"/>
            <a:ext cx="2743200" cy="365125"/>
          </a:xfrm>
        </p:spPr>
        <p:txBody>
          <a:bodyPr/>
          <a:lstStyle/>
          <a:p>
            <a:fld id="{DDE2E7C9-541B-46C8-86DD-0352E90675C1}" type="datetime1">
              <a:rPr lang="en-US" smtClean="0"/>
              <a:t>2/21/2024</a:t>
            </a:fld>
            <a:endParaRPr lang="en-US" dirty="0"/>
          </a:p>
        </p:txBody>
      </p:sp>
      <p:sp>
        <p:nvSpPr>
          <p:cNvPr id="5" name="Content Placeholder 4">
            <a:extLst>
              <a:ext uri="{FF2B5EF4-FFF2-40B4-BE49-F238E27FC236}">
                <a16:creationId xmlns:a16="http://schemas.microsoft.com/office/drawing/2014/main" id="{C6F2EA7D-DF47-8A4E-422B-19C604FBE371}"/>
              </a:ext>
            </a:extLst>
          </p:cNvPr>
          <p:cNvSpPr>
            <a:spLocks noGrp="1"/>
          </p:cNvSpPr>
          <p:nvPr>
            <p:ph sz="quarter" idx="11"/>
          </p:nvPr>
        </p:nvSpPr>
        <p:spPr>
          <a:xfrm>
            <a:off x="640066" y="1139218"/>
            <a:ext cx="10499725" cy="4860925"/>
          </a:xfrm>
        </p:spPr>
        <p:txBody>
          <a:bodyPr>
            <a:normAutofit/>
          </a:bodyPr>
          <a:lstStyle/>
          <a:p>
            <a:pPr>
              <a:lnSpc>
                <a:spcPct val="200000"/>
              </a:lnSpc>
            </a:pPr>
            <a:r>
              <a:rPr lang="en-US" sz="1800" dirty="0"/>
              <a:t>The implemented system ensures real-time monitoring by transmitting data every minute to a database. </a:t>
            </a:r>
          </a:p>
          <a:p>
            <a:pPr>
              <a:lnSpc>
                <a:spcPct val="200000"/>
              </a:lnSpc>
            </a:pPr>
            <a:r>
              <a:rPr lang="en-US" sz="1800" dirty="0"/>
              <a:t>Location identification is achieved through predefined terminal numbers, reducing data packet size. </a:t>
            </a:r>
          </a:p>
          <a:p>
            <a:pPr>
              <a:lnSpc>
                <a:spcPct val="200000"/>
              </a:lnSpc>
            </a:pPr>
            <a:r>
              <a:rPr lang="en-US" sz="1800" dirty="0"/>
              <a:t>The Arduino Uno board manages the data processing code, handling sensor inputs and facilitating secure communication with the server, ensuring the efficiency and accuracy of the air quality monitoring system.</a:t>
            </a:r>
          </a:p>
        </p:txBody>
      </p:sp>
      <p:sp>
        <p:nvSpPr>
          <p:cNvPr id="13" name="Google Shape;138;p3">
            <a:extLst>
              <a:ext uri="{FF2B5EF4-FFF2-40B4-BE49-F238E27FC236}">
                <a16:creationId xmlns:a16="http://schemas.microsoft.com/office/drawing/2014/main" id="{AB3D999B-0EEB-2C08-ACA5-1312383DF5DF}"/>
              </a:ext>
            </a:extLst>
          </p:cNvPr>
          <p:cNvSpPr txBox="1">
            <a:spLocks noGrp="1"/>
          </p:cNvSpPr>
          <p:nvPr>
            <p:ph type="title"/>
          </p:nvPr>
        </p:nvSpPr>
        <p:spPr>
          <a:xfrm>
            <a:off x="854074" y="122239"/>
            <a:ext cx="10499725" cy="1355724"/>
          </a:xfrm>
          <a:noFill/>
          <a:ln>
            <a:noFill/>
          </a:ln>
        </p:spPr>
        <p:txBody>
          <a:bodyPr spcFirstLastPara="1" wrap="square" lIns="0" tIns="0" rIns="0" bIns="0" anchor="t" anchorCtr="0">
            <a:spAutoFit/>
          </a:bodyPr>
          <a:lstStyle/>
          <a:p>
            <a:pPr lvl="0"/>
            <a:r>
              <a:rPr lang="en-US" dirty="0">
                <a:sym typeface="Arial"/>
              </a:rPr>
              <a:t>INTRODUCTION</a:t>
            </a:r>
            <a:endParaRPr lang="en-US" dirty="0"/>
          </a:p>
        </p:txBody>
      </p:sp>
      <p:sp>
        <p:nvSpPr>
          <p:cNvPr id="6" name="Slide Number Placeholder 5">
            <a:extLst>
              <a:ext uri="{FF2B5EF4-FFF2-40B4-BE49-F238E27FC236}">
                <a16:creationId xmlns:a16="http://schemas.microsoft.com/office/drawing/2014/main" id="{BDE74BCD-E13B-F211-3D22-8E36472847F3}"/>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3" name="Rectangle 2">
            <a:extLst>
              <a:ext uri="{FF2B5EF4-FFF2-40B4-BE49-F238E27FC236}">
                <a16:creationId xmlns:a16="http://schemas.microsoft.com/office/drawing/2014/main" id="{12531643-D508-5D81-1E2D-089639DFF6E9}"/>
              </a:ext>
            </a:extLst>
          </p:cNvPr>
          <p:cNvSpPr/>
          <p:nvPr/>
        </p:nvSpPr>
        <p:spPr>
          <a:xfrm>
            <a:off x="3180043" y="647534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a:t>
            </a:r>
            <a:r>
              <a:rPr lang="en-US" sz="1800" dirty="0">
                <a:solidFill>
                  <a:schemeClr val="tx1"/>
                </a:solidFill>
              </a:rPr>
              <a:t>T</a:t>
            </a:r>
            <a:r>
              <a:rPr lang="en-US" sz="1800" b="1" dirty="0">
                <a:solidFill>
                  <a:schemeClr val="tx1"/>
                </a:solidFill>
              </a:rPr>
              <a: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Tree>
    <p:extLst>
      <p:ext uri="{BB962C8B-B14F-4D97-AF65-F5344CB8AC3E}">
        <p14:creationId xmlns:p14="http://schemas.microsoft.com/office/powerpoint/2010/main" val="3839733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111CBD-0B24-4F93-3147-49C3FABDB4B6}"/>
            </a:ext>
          </a:extLst>
        </p:cNvPr>
        <p:cNvGrpSpPr/>
        <p:nvPr/>
      </p:nvGrpSpPr>
      <p:grpSpPr>
        <a:xfrm>
          <a:off x="0" y="0"/>
          <a:ext cx="0" cy="0"/>
          <a:chOff x="0" y="0"/>
          <a:chExt cx="0" cy="0"/>
        </a:xfrm>
      </p:grpSpPr>
      <p:pic>
        <p:nvPicPr>
          <p:cNvPr id="11" name="Google Shape;103;p2">
            <a:extLst>
              <a:ext uri="{FF2B5EF4-FFF2-40B4-BE49-F238E27FC236}">
                <a16:creationId xmlns:a16="http://schemas.microsoft.com/office/drawing/2014/main" id="{4B42FE8B-068C-9B49-51EE-EA98D9C461A2}"/>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sp>
        <p:nvSpPr>
          <p:cNvPr id="2" name="Date Placeholder 1">
            <a:extLst>
              <a:ext uri="{FF2B5EF4-FFF2-40B4-BE49-F238E27FC236}">
                <a16:creationId xmlns:a16="http://schemas.microsoft.com/office/drawing/2014/main" id="{1C327F20-BB57-1EC5-D28B-F39454EC5F3E}"/>
              </a:ext>
            </a:extLst>
          </p:cNvPr>
          <p:cNvSpPr>
            <a:spLocks noGrp="1"/>
          </p:cNvSpPr>
          <p:nvPr>
            <p:ph type="dt" sz="half" idx="2"/>
          </p:nvPr>
        </p:nvSpPr>
        <p:spPr>
          <a:xfrm>
            <a:off x="133350" y="6486982"/>
            <a:ext cx="2743200" cy="365125"/>
          </a:xfrm>
        </p:spPr>
        <p:txBody>
          <a:bodyPr/>
          <a:lstStyle/>
          <a:p>
            <a:fld id="{073846A7-6C27-4198-8128-DA8B96EBE658}" type="datetime1">
              <a:rPr lang="en-US" smtClean="0"/>
              <a:t>2/21/2024</a:t>
            </a:fld>
            <a:endParaRPr lang="en-US" dirty="0"/>
          </a:p>
        </p:txBody>
      </p:sp>
      <p:pic>
        <p:nvPicPr>
          <p:cNvPr id="7" name="Content Placeholder 6" descr="A close-up of a graph&#10;&#10;Description automatically generated">
            <a:extLst>
              <a:ext uri="{FF2B5EF4-FFF2-40B4-BE49-F238E27FC236}">
                <a16:creationId xmlns:a16="http://schemas.microsoft.com/office/drawing/2014/main" id="{5F6422B0-0009-0C26-E840-1D48EB76A46A}"/>
              </a:ext>
            </a:extLst>
          </p:cNvPr>
          <p:cNvPicPr>
            <a:picLocks noGrp="1" noChangeAspect="1"/>
          </p:cNvPicPr>
          <p:nvPr>
            <p:ph sz="quarter" idx="11"/>
          </p:nvPr>
        </p:nvPicPr>
        <p:blipFill>
          <a:blip r:embed="rId3"/>
          <a:stretch>
            <a:fillRect/>
          </a:stretch>
        </p:blipFill>
        <p:spPr>
          <a:xfrm>
            <a:off x="4898444" y="1008044"/>
            <a:ext cx="6455355" cy="2776554"/>
          </a:xfrm>
        </p:spPr>
      </p:pic>
      <p:sp>
        <p:nvSpPr>
          <p:cNvPr id="13" name="Google Shape;138;p3">
            <a:extLst>
              <a:ext uri="{FF2B5EF4-FFF2-40B4-BE49-F238E27FC236}">
                <a16:creationId xmlns:a16="http://schemas.microsoft.com/office/drawing/2014/main" id="{6372D090-03FC-2C7A-F288-5AA7FE5CF09C}"/>
              </a:ext>
            </a:extLst>
          </p:cNvPr>
          <p:cNvSpPr txBox="1">
            <a:spLocks noGrp="1"/>
          </p:cNvSpPr>
          <p:nvPr>
            <p:ph type="title"/>
          </p:nvPr>
        </p:nvSpPr>
        <p:spPr>
          <a:xfrm>
            <a:off x="854074" y="122239"/>
            <a:ext cx="10499725" cy="1355724"/>
          </a:xfrm>
          <a:noFill/>
          <a:ln>
            <a:noFill/>
          </a:ln>
        </p:spPr>
        <p:txBody>
          <a:bodyPr spcFirstLastPara="1" wrap="square" lIns="0" tIns="0" rIns="0" bIns="0" anchor="t" anchorCtr="0">
            <a:spAutoFit/>
          </a:bodyPr>
          <a:lstStyle/>
          <a:p>
            <a:pPr lvl="0"/>
            <a:r>
              <a:rPr lang="en-US" dirty="0">
                <a:sym typeface="Arial"/>
              </a:rPr>
              <a:t>INTRODUCTION</a:t>
            </a:r>
            <a:endParaRPr lang="en-US" dirty="0"/>
          </a:p>
        </p:txBody>
      </p:sp>
      <p:sp>
        <p:nvSpPr>
          <p:cNvPr id="6" name="Slide Number Placeholder 5">
            <a:extLst>
              <a:ext uri="{FF2B5EF4-FFF2-40B4-BE49-F238E27FC236}">
                <a16:creationId xmlns:a16="http://schemas.microsoft.com/office/drawing/2014/main" id="{FF5A256C-CCD4-CEB3-DD7D-B327F09EC834}"/>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3" name="Rectangle 2">
            <a:extLst>
              <a:ext uri="{FF2B5EF4-FFF2-40B4-BE49-F238E27FC236}">
                <a16:creationId xmlns:a16="http://schemas.microsoft.com/office/drawing/2014/main" id="{02B7347A-4546-4DE2-5764-F4FA5003A9E8}"/>
              </a:ext>
            </a:extLst>
          </p:cNvPr>
          <p:cNvSpPr/>
          <p:nvPr/>
        </p:nvSpPr>
        <p:spPr>
          <a:xfrm>
            <a:off x="3180043" y="647534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a:t>
            </a:r>
            <a:r>
              <a:rPr lang="en-US" sz="1800" dirty="0">
                <a:solidFill>
                  <a:schemeClr val="tx1"/>
                </a:solidFill>
              </a:rPr>
              <a:t>T</a:t>
            </a:r>
            <a:r>
              <a:rPr lang="en-US" sz="1800" b="1" dirty="0">
                <a:solidFill>
                  <a:schemeClr val="tx1"/>
                </a:solidFill>
              </a:rPr>
              <a: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pic>
        <p:nvPicPr>
          <p:cNvPr id="9" name="Picture 8" descr="A table with numbers and letters&#10;&#10;Description automatically generated">
            <a:extLst>
              <a:ext uri="{FF2B5EF4-FFF2-40B4-BE49-F238E27FC236}">
                <a16:creationId xmlns:a16="http://schemas.microsoft.com/office/drawing/2014/main" id="{CAEB2096-BCED-A858-D36B-3AF0C721B302}"/>
              </a:ext>
            </a:extLst>
          </p:cNvPr>
          <p:cNvPicPr>
            <a:picLocks noChangeAspect="1"/>
          </p:cNvPicPr>
          <p:nvPr/>
        </p:nvPicPr>
        <p:blipFill>
          <a:blip r:embed="rId4"/>
          <a:stretch>
            <a:fillRect/>
          </a:stretch>
        </p:blipFill>
        <p:spPr>
          <a:xfrm>
            <a:off x="5214815" y="4184038"/>
            <a:ext cx="6977185" cy="2232313"/>
          </a:xfrm>
          <a:prstGeom prst="rect">
            <a:avLst/>
          </a:prstGeom>
        </p:spPr>
      </p:pic>
      <p:pic>
        <p:nvPicPr>
          <p:cNvPr id="12" name="Picture 11" descr="A table of information&#10;&#10;Description automatically generated with medium confidence">
            <a:extLst>
              <a:ext uri="{FF2B5EF4-FFF2-40B4-BE49-F238E27FC236}">
                <a16:creationId xmlns:a16="http://schemas.microsoft.com/office/drawing/2014/main" id="{413A282B-A592-6621-579C-8EF89694F6D7}"/>
              </a:ext>
            </a:extLst>
          </p:cNvPr>
          <p:cNvPicPr>
            <a:picLocks noChangeAspect="1"/>
          </p:cNvPicPr>
          <p:nvPr/>
        </p:nvPicPr>
        <p:blipFill>
          <a:blip r:embed="rId5"/>
          <a:stretch>
            <a:fillRect/>
          </a:stretch>
        </p:blipFill>
        <p:spPr>
          <a:xfrm>
            <a:off x="580257" y="3710427"/>
            <a:ext cx="4691610" cy="2776555"/>
          </a:xfrm>
          <a:prstGeom prst="rect">
            <a:avLst/>
          </a:prstGeom>
        </p:spPr>
      </p:pic>
      <p:pic>
        <p:nvPicPr>
          <p:cNvPr id="15" name="Picture 14" descr="A screenshot of a graph&#10;&#10;Description automatically generated">
            <a:extLst>
              <a:ext uri="{FF2B5EF4-FFF2-40B4-BE49-F238E27FC236}">
                <a16:creationId xmlns:a16="http://schemas.microsoft.com/office/drawing/2014/main" id="{CF960E01-95A9-F5C5-CC46-C2AB91BF9BED}"/>
              </a:ext>
            </a:extLst>
          </p:cNvPr>
          <p:cNvPicPr>
            <a:picLocks noChangeAspect="1"/>
          </p:cNvPicPr>
          <p:nvPr/>
        </p:nvPicPr>
        <p:blipFill>
          <a:blip r:embed="rId6"/>
          <a:stretch>
            <a:fillRect/>
          </a:stretch>
        </p:blipFill>
        <p:spPr>
          <a:xfrm>
            <a:off x="580257" y="233326"/>
            <a:ext cx="2873250" cy="3538307"/>
          </a:xfrm>
          <a:prstGeom prst="rect">
            <a:avLst/>
          </a:prstGeom>
        </p:spPr>
      </p:pic>
    </p:spTree>
    <p:extLst>
      <p:ext uri="{BB962C8B-B14F-4D97-AF65-F5344CB8AC3E}">
        <p14:creationId xmlns:p14="http://schemas.microsoft.com/office/powerpoint/2010/main" val="4141751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0B3D83-0258-8544-E216-A06CD66E01DB}"/>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B0BFEDA0-04DA-9642-C20B-97C655DE8A81}"/>
              </a:ext>
            </a:extLst>
          </p:cNvPr>
          <p:cNvSpPr>
            <a:spLocks noGrp="1"/>
          </p:cNvSpPr>
          <p:nvPr>
            <p:ph type="title"/>
          </p:nvPr>
        </p:nvSpPr>
        <p:spPr>
          <a:xfrm>
            <a:off x="640080" y="329184"/>
            <a:ext cx="6894576" cy="1783080"/>
          </a:xfrm>
        </p:spPr>
        <p:txBody>
          <a:bodyPr vert="horz" lIns="91440" tIns="45720" rIns="91440" bIns="45720" rtlCol="0" anchor="b">
            <a:normAutofit/>
          </a:bodyPr>
          <a:lstStyle/>
          <a:p>
            <a:pPr algn="l"/>
            <a:r>
              <a:rPr lang="en-US" sz="5400" dirty="0">
                <a:solidFill>
                  <a:schemeClr val="tx1"/>
                </a:solidFill>
                <a:ea typeface="+mj-ea"/>
                <a:cs typeface="+mj-cs"/>
              </a:rPr>
              <a:t>Research Question</a:t>
            </a:r>
            <a:r>
              <a:rPr lang="en-US" sz="5400" b="1" dirty="0">
                <a:solidFill>
                  <a:schemeClr val="tx1"/>
                </a:solidFill>
                <a:ea typeface="+mj-ea"/>
                <a:cs typeface="+mj-cs"/>
              </a:rPr>
              <a:t> </a:t>
            </a:r>
            <a:br>
              <a:rPr lang="en-US" sz="5400" b="1" dirty="0">
                <a:solidFill>
                  <a:schemeClr val="tx1"/>
                </a:solidFill>
                <a:ea typeface="+mj-ea"/>
                <a:cs typeface="+mj-cs"/>
              </a:rPr>
            </a:br>
            <a:endParaRPr lang="en-US" sz="5400" dirty="0">
              <a:solidFill>
                <a:schemeClr val="tx1"/>
              </a:solidFill>
              <a:ea typeface="+mj-ea"/>
              <a:cs typeface="+mj-cs"/>
            </a:endParaRPr>
          </a:p>
        </p:txBody>
      </p:sp>
      <p:sp>
        <p:nvSpPr>
          <p:cNvPr id="2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0">
            <a:extLst>
              <a:ext uri="{FF2B5EF4-FFF2-40B4-BE49-F238E27FC236}">
                <a16:creationId xmlns:a16="http://schemas.microsoft.com/office/drawing/2014/main" id="{A3B25F01-D8A4-E189-CC68-30798C5D518C}"/>
              </a:ext>
            </a:extLst>
          </p:cNvPr>
          <p:cNvSpPr>
            <a:spLocks noGrp="1"/>
          </p:cNvSpPr>
          <p:nvPr>
            <p:ph sz="quarter" idx="11"/>
          </p:nvPr>
        </p:nvSpPr>
        <p:spPr>
          <a:xfrm>
            <a:off x="640080" y="2706624"/>
            <a:ext cx="6894576" cy="3483864"/>
          </a:xfrm>
        </p:spPr>
        <p:txBody>
          <a:bodyPr vert="horz" lIns="91440" tIns="45720" rIns="91440" bIns="45720" rtlCol="0">
            <a:normAutofit/>
          </a:bodyPr>
          <a:lstStyle/>
          <a:p>
            <a:pPr marL="609585" lvl="1"/>
            <a:r>
              <a:rPr lang="en-US" sz="2000" b="1" dirty="0"/>
              <a:t>How implementation IOT devices ?</a:t>
            </a:r>
          </a:p>
          <a:p>
            <a:pPr marL="609585" lvl="1"/>
            <a:r>
              <a:rPr lang="en-US" sz="2000" b="1" dirty="0"/>
              <a:t>How to get more accuracy in values using different senses?</a:t>
            </a:r>
          </a:p>
          <a:p>
            <a:pPr marL="609585" lvl="1"/>
            <a:r>
              <a:rPr lang="en-US" sz="2000" b="1" dirty="0"/>
              <a:t>How to transfer collect the data to databases ?</a:t>
            </a:r>
          </a:p>
          <a:p>
            <a:pPr marL="380985" lvl="1" indent="0">
              <a:buNone/>
            </a:pPr>
            <a:endParaRPr lang="en-US" sz="2000" b="1" dirty="0"/>
          </a:p>
          <a:p>
            <a:pPr marL="609585" lvl="1"/>
            <a:endParaRPr lang="en-US" sz="2000" b="1" dirty="0"/>
          </a:p>
          <a:p>
            <a:pPr marL="609585" lvl="1">
              <a:lnSpc>
                <a:spcPct val="90000"/>
              </a:lnSpc>
            </a:pPr>
            <a:endParaRPr lang="en-US" sz="2200" b="1" dirty="0"/>
          </a:p>
        </p:txBody>
      </p:sp>
      <p:pic>
        <p:nvPicPr>
          <p:cNvPr id="18" name="Picture 17" descr="A red and yellow question mark in a chat bubble&#10;&#10;Description automatically generated">
            <a:extLst>
              <a:ext uri="{FF2B5EF4-FFF2-40B4-BE49-F238E27FC236}">
                <a16:creationId xmlns:a16="http://schemas.microsoft.com/office/drawing/2014/main" id="{4EBDFB6E-76FF-0C3A-2A53-1EA15DCCE98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63840" y="438481"/>
            <a:ext cx="4014216" cy="3211372"/>
          </a:xfrm>
          <a:prstGeom prst="rect">
            <a:avLst/>
          </a:prstGeom>
        </p:spPr>
      </p:pic>
      <p:sp>
        <p:nvSpPr>
          <p:cNvPr id="2" name="Date Placeholder 1">
            <a:extLst>
              <a:ext uri="{FF2B5EF4-FFF2-40B4-BE49-F238E27FC236}">
                <a16:creationId xmlns:a16="http://schemas.microsoft.com/office/drawing/2014/main" id="{3D015FFA-CDE4-6C82-5018-89504DBBC939}"/>
              </a:ext>
            </a:extLst>
          </p:cNvPr>
          <p:cNvSpPr>
            <a:spLocks noGrp="1"/>
          </p:cNvSpPr>
          <p:nvPr>
            <p:ph type="dt" sz="half" idx="2"/>
          </p:nvPr>
        </p:nvSpPr>
        <p:spPr>
          <a:xfrm>
            <a:off x="10687050" y="6492875"/>
            <a:ext cx="2743200" cy="365125"/>
          </a:xfrm>
        </p:spPr>
        <p:txBody>
          <a:bodyPr vert="horz" lIns="91440" tIns="45720" rIns="91440" bIns="45720" rtlCol="0" anchor="ctr">
            <a:normAutofit/>
          </a:bodyPr>
          <a:lstStyle/>
          <a:p>
            <a:pPr>
              <a:spcAft>
                <a:spcPts val="600"/>
              </a:spcAft>
            </a:pPr>
            <a:fld id="{9049FD6E-1D40-451D-939A-5ABD6C654F11}" type="datetime1">
              <a:rPr lang="en-US" sz="1200" smtClean="0"/>
              <a:t>2/21/2024</a:t>
            </a:fld>
            <a:endParaRPr lang="en-US" sz="1200" dirty="0"/>
          </a:p>
        </p:txBody>
      </p:sp>
      <p:pic>
        <p:nvPicPr>
          <p:cNvPr id="22" name="Google Shape;312;p10">
            <a:extLst>
              <a:ext uri="{FF2B5EF4-FFF2-40B4-BE49-F238E27FC236}">
                <a16:creationId xmlns:a16="http://schemas.microsoft.com/office/drawing/2014/main" id="{7DD719C7-C079-F8A8-4EF4-71FC0824573F}"/>
              </a:ext>
            </a:extLst>
          </p:cNvPr>
          <p:cNvPicPr preferRelativeResize="0"/>
          <p:nvPr/>
        </p:nvPicPr>
        <p:blipFill rotWithShape="1">
          <a:blip r:embed="rId4">
            <a:alphaModFix amt="80000"/>
          </a:blip>
          <a:srcRect r="36908"/>
          <a:stretch/>
        </p:blipFill>
        <p:spPr>
          <a:xfrm>
            <a:off x="0" y="6299200"/>
            <a:ext cx="3432743" cy="587407"/>
          </a:xfrm>
          <a:prstGeom prst="rect">
            <a:avLst/>
          </a:prstGeom>
          <a:noFill/>
          <a:ln>
            <a:noFill/>
          </a:ln>
        </p:spPr>
      </p:pic>
      <p:sp>
        <p:nvSpPr>
          <p:cNvPr id="23" name="Rectangle 22">
            <a:extLst>
              <a:ext uri="{FF2B5EF4-FFF2-40B4-BE49-F238E27FC236}">
                <a16:creationId xmlns:a16="http://schemas.microsoft.com/office/drawing/2014/main" id="{C4AF389D-5EAB-8354-9BEB-400CA7A46749}"/>
              </a:ext>
            </a:extLst>
          </p:cNvPr>
          <p:cNvSpPr/>
          <p:nvPr/>
        </p:nvSpPr>
        <p:spPr>
          <a:xfrm>
            <a:off x="2970152" y="645046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24" name="Slide Number Placeholder 23">
            <a:extLst>
              <a:ext uri="{FF2B5EF4-FFF2-40B4-BE49-F238E27FC236}">
                <a16:creationId xmlns:a16="http://schemas.microsoft.com/office/drawing/2014/main" id="{CA762C17-C735-480E-EA17-E957C6093E7F}"/>
              </a:ext>
            </a:extLst>
          </p:cNvPr>
          <p:cNvSpPr>
            <a:spLocks noGrp="1"/>
          </p:cNvSpPr>
          <p:nvPr>
            <p:ph type="sldNum" sz="quarter" idx="4"/>
          </p:nvPr>
        </p:nvSpPr>
        <p:spPr/>
        <p:txBody>
          <a:bodyPr/>
          <a:lstStyle/>
          <a:p>
            <a:fld id="{294A09A9-5501-47C1-A89A-A340965A2BE2}" type="slidenum">
              <a:rPr lang="en-US" smtClean="0"/>
              <a:pPr/>
              <a:t>14</a:t>
            </a:fld>
            <a:endParaRPr lang="en-US" dirty="0"/>
          </a:p>
        </p:txBody>
      </p:sp>
    </p:spTree>
    <p:extLst>
      <p:ext uri="{BB962C8B-B14F-4D97-AF65-F5344CB8AC3E}">
        <p14:creationId xmlns:p14="http://schemas.microsoft.com/office/powerpoint/2010/main" val="1297187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0"/>
          <p:cNvSpPr/>
          <p:nvPr/>
        </p:nvSpPr>
        <p:spPr>
          <a:xfrm flipH="1">
            <a:off x="9891112" y="4445001"/>
            <a:ext cx="2300888" cy="2409903"/>
          </a:xfrm>
          <a:prstGeom prst="rtTriangle">
            <a:avLst/>
          </a:prstGeom>
          <a:solidFill>
            <a:srgbClr val="B7CCE4"/>
          </a:solidFill>
          <a:ln w="25400" cap="flat" cmpd="sng">
            <a:solidFill>
              <a:srgbClr val="DAE5F1"/>
            </a:solidFill>
            <a:prstDash val="solid"/>
            <a:round/>
            <a:headEnd type="none" w="sm" len="sm"/>
            <a:tailEnd type="none" w="sm" len="sm"/>
          </a:ln>
        </p:spPr>
        <p:txBody>
          <a:bodyPr spcFirstLastPara="1" wrap="square" lIns="60950" tIns="30467" rIns="60950" bIns="30467" anchor="ctr" anchorCtr="0">
            <a:noAutofit/>
          </a:bodyPr>
          <a:lstStyle/>
          <a:p>
            <a:pPr algn="ctr"/>
            <a:endParaRPr sz="1200" dirty="0">
              <a:solidFill>
                <a:schemeClr val="lt1"/>
              </a:solidFill>
              <a:latin typeface="Calibri"/>
              <a:ea typeface="Calibri"/>
              <a:cs typeface="Calibri"/>
              <a:sym typeface="Calibri"/>
            </a:endParaRPr>
          </a:p>
        </p:txBody>
      </p:sp>
      <p:sp>
        <p:nvSpPr>
          <p:cNvPr id="310" name="Google Shape;310;p10"/>
          <p:cNvSpPr/>
          <p:nvPr/>
        </p:nvSpPr>
        <p:spPr>
          <a:xfrm>
            <a:off x="0" y="0"/>
            <a:ext cx="5126668" cy="6299200"/>
          </a:xfrm>
          <a:custGeom>
            <a:avLst/>
            <a:gdLst/>
            <a:ahLst/>
            <a:cxnLst/>
            <a:rect l="l" t="t" r="r" b="b"/>
            <a:pathLst>
              <a:path w="1913890" h="2570911" extrusionOk="0">
                <a:moveTo>
                  <a:pt x="0" y="0"/>
                </a:moveTo>
                <a:lnTo>
                  <a:pt x="1913890" y="0"/>
                </a:lnTo>
                <a:lnTo>
                  <a:pt x="1913890" y="2570911"/>
                </a:lnTo>
                <a:lnTo>
                  <a:pt x="0" y="2570911"/>
                </a:lnTo>
                <a:close/>
              </a:path>
            </a:pathLst>
          </a:custGeom>
          <a:solidFill>
            <a:srgbClr val="99B951">
              <a:alpha val="24313"/>
            </a:srgbClr>
          </a:solidFill>
          <a:ln>
            <a:noFill/>
          </a:ln>
        </p:spPr>
        <p:txBody>
          <a:bodyPr/>
          <a:lstStyle/>
          <a:p>
            <a:endParaRPr lang="en-US"/>
          </a:p>
        </p:txBody>
      </p:sp>
      <p:pic>
        <p:nvPicPr>
          <p:cNvPr id="312" name="Google Shape;312;p10"/>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313" name="Google Shape;313;p10"/>
          <p:cNvSpPr/>
          <p:nvPr/>
        </p:nvSpPr>
        <p:spPr>
          <a:xfrm>
            <a:off x="7607830" y="2372875"/>
            <a:ext cx="937746" cy="708241"/>
          </a:xfrm>
          <a:custGeom>
            <a:avLst/>
            <a:gdLst/>
            <a:ahLst/>
            <a:cxnLst/>
            <a:rect l="l" t="t" r="r" b="b"/>
            <a:pathLst>
              <a:path w="1065287" h="804568" extrusionOk="0">
                <a:moveTo>
                  <a:pt x="0" y="0"/>
                </a:moveTo>
                <a:lnTo>
                  <a:pt x="1065287" y="0"/>
                </a:lnTo>
                <a:lnTo>
                  <a:pt x="1065287" y="804568"/>
                </a:lnTo>
                <a:lnTo>
                  <a:pt x="0" y="804568"/>
                </a:lnTo>
                <a:close/>
              </a:path>
            </a:pathLst>
          </a:custGeom>
          <a:solidFill>
            <a:srgbClr val="192954"/>
          </a:solidFill>
          <a:ln>
            <a:noFill/>
          </a:ln>
        </p:spPr>
        <p:txBody>
          <a:bodyPr/>
          <a:lstStyle/>
          <a:p>
            <a:endParaRPr lang="en-US"/>
          </a:p>
        </p:txBody>
      </p:sp>
      <p:sp>
        <p:nvSpPr>
          <p:cNvPr id="314" name="Google Shape;314;p10"/>
          <p:cNvSpPr/>
          <p:nvPr/>
        </p:nvSpPr>
        <p:spPr>
          <a:xfrm>
            <a:off x="8588052" y="2372875"/>
            <a:ext cx="937746" cy="708241"/>
          </a:xfrm>
          <a:custGeom>
            <a:avLst/>
            <a:gdLst/>
            <a:ahLst/>
            <a:cxnLst/>
            <a:rect l="l" t="t" r="r" b="b"/>
            <a:pathLst>
              <a:path w="1065287" h="804568" extrusionOk="0">
                <a:moveTo>
                  <a:pt x="0" y="0"/>
                </a:moveTo>
                <a:lnTo>
                  <a:pt x="1065287" y="0"/>
                </a:lnTo>
                <a:lnTo>
                  <a:pt x="1065287" y="804568"/>
                </a:lnTo>
                <a:lnTo>
                  <a:pt x="0" y="804568"/>
                </a:lnTo>
                <a:close/>
              </a:path>
            </a:pathLst>
          </a:custGeom>
          <a:solidFill>
            <a:srgbClr val="192954"/>
          </a:solidFill>
          <a:ln>
            <a:noFill/>
          </a:ln>
        </p:spPr>
        <p:txBody>
          <a:bodyPr/>
          <a:lstStyle/>
          <a:p>
            <a:endParaRPr lang="en-US"/>
          </a:p>
        </p:txBody>
      </p:sp>
      <p:sp>
        <p:nvSpPr>
          <p:cNvPr id="315" name="Google Shape;315;p10"/>
          <p:cNvSpPr/>
          <p:nvPr/>
        </p:nvSpPr>
        <p:spPr>
          <a:xfrm>
            <a:off x="9568188" y="2372875"/>
            <a:ext cx="937746" cy="708241"/>
          </a:xfrm>
          <a:custGeom>
            <a:avLst/>
            <a:gdLst/>
            <a:ahLst/>
            <a:cxnLst/>
            <a:rect l="l" t="t" r="r" b="b"/>
            <a:pathLst>
              <a:path w="1065287" h="804568" extrusionOk="0">
                <a:moveTo>
                  <a:pt x="0" y="0"/>
                </a:moveTo>
                <a:lnTo>
                  <a:pt x="1065287" y="0"/>
                </a:lnTo>
                <a:lnTo>
                  <a:pt x="1065287" y="804568"/>
                </a:lnTo>
                <a:lnTo>
                  <a:pt x="0" y="804568"/>
                </a:lnTo>
                <a:close/>
              </a:path>
            </a:pathLst>
          </a:custGeom>
          <a:solidFill>
            <a:srgbClr val="192954"/>
          </a:solidFill>
          <a:ln>
            <a:noFill/>
          </a:ln>
        </p:spPr>
        <p:txBody>
          <a:bodyPr/>
          <a:lstStyle/>
          <a:p>
            <a:endParaRPr lang="en-US"/>
          </a:p>
        </p:txBody>
      </p:sp>
      <p:sp>
        <p:nvSpPr>
          <p:cNvPr id="316" name="Google Shape;316;p10"/>
          <p:cNvSpPr/>
          <p:nvPr/>
        </p:nvSpPr>
        <p:spPr>
          <a:xfrm>
            <a:off x="10531102" y="2372875"/>
            <a:ext cx="937746" cy="708241"/>
          </a:xfrm>
          <a:custGeom>
            <a:avLst/>
            <a:gdLst/>
            <a:ahLst/>
            <a:cxnLst/>
            <a:rect l="l" t="t" r="r" b="b"/>
            <a:pathLst>
              <a:path w="1065287" h="804568" extrusionOk="0">
                <a:moveTo>
                  <a:pt x="0" y="0"/>
                </a:moveTo>
                <a:lnTo>
                  <a:pt x="1065287" y="0"/>
                </a:lnTo>
                <a:lnTo>
                  <a:pt x="1065287" y="804568"/>
                </a:lnTo>
                <a:lnTo>
                  <a:pt x="0" y="804568"/>
                </a:lnTo>
                <a:close/>
              </a:path>
            </a:pathLst>
          </a:custGeom>
          <a:solidFill>
            <a:srgbClr val="192954"/>
          </a:solidFill>
          <a:ln>
            <a:noFill/>
          </a:ln>
        </p:spPr>
        <p:txBody>
          <a:bodyPr/>
          <a:lstStyle/>
          <a:p>
            <a:endParaRPr lang="en-US"/>
          </a:p>
        </p:txBody>
      </p:sp>
      <p:sp>
        <p:nvSpPr>
          <p:cNvPr id="317" name="Google Shape;317;p10"/>
          <p:cNvSpPr/>
          <p:nvPr/>
        </p:nvSpPr>
        <p:spPr>
          <a:xfrm>
            <a:off x="7607830" y="3116227"/>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18" name="Google Shape;318;p10"/>
          <p:cNvSpPr/>
          <p:nvPr/>
        </p:nvSpPr>
        <p:spPr>
          <a:xfrm>
            <a:off x="8588052" y="3116227"/>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19" name="Google Shape;319;p10"/>
          <p:cNvSpPr/>
          <p:nvPr/>
        </p:nvSpPr>
        <p:spPr>
          <a:xfrm>
            <a:off x="9568188" y="3116227"/>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20" name="Google Shape;320;p10"/>
          <p:cNvSpPr/>
          <p:nvPr/>
        </p:nvSpPr>
        <p:spPr>
          <a:xfrm>
            <a:off x="10531102" y="3116227"/>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21" name="Google Shape;321;p10"/>
          <p:cNvSpPr/>
          <p:nvPr/>
        </p:nvSpPr>
        <p:spPr>
          <a:xfrm>
            <a:off x="7607830" y="3654249"/>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22" name="Google Shape;322;p10"/>
          <p:cNvSpPr/>
          <p:nvPr/>
        </p:nvSpPr>
        <p:spPr>
          <a:xfrm>
            <a:off x="8588052" y="3654249"/>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23" name="Google Shape;323;p10"/>
          <p:cNvSpPr/>
          <p:nvPr/>
        </p:nvSpPr>
        <p:spPr>
          <a:xfrm>
            <a:off x="9568188" y="3654249"/>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24" name="Google Shape;324;p10"/>
          <p:cNvSpPr/>
          <p:nvPr/>
        </p:nvSpPr>
        <p:spPr>
          <a:xfrm>
            <a:off x="10531102" y="3654249"/>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25" name="Google Shape;325;p10"/>
          <p:cNvSpPr/>
          <p:nvPr/>
        </p:nvSpPr>
        <p:spPr>
          <a:xfrm>
            <a:off x="7607830" y="4188091"/>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26" name="Google Shape;326;p10"/>
          <p:cNvSpPr/>
          <p:nvPr/>
        </p:nvSpPr>
        <p:spPr>
          <a:xfrm>
            <a:off x="8588052" y="4188091"/>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27" name="Google Shape;327;p10"/>
          <p:cNvSpPr/>
          <p:nvPr/>
        </p:nvSpPr>
        <p:spPr>
          <a:xfrm>
            <a:off x="9568188" y="4188091"/>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28" name="Google Shape;328;p10"/>
          <p:cNvSpPr/>
          <p:nvPr/>
        </p:nvSpPr>
        <p:spPr>
          <a:xfrm>
            <a:off x="10531102" y="4188091"/>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29" name="Google Shape;329;p10"/>
          <p:cNvSpPr/>
          <p:nvPr/>
        </p:nvSpPr>
        <p:spPr>
          <a:xfrm>
            <a:off x="7607830" y="4724240"/>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30" name="Google Shape;330;p10"/>
          <p:cNvSpPr/>
          <p:nvPr/>
        </p:nvSpPr>
        <p:spPr>
          <a:xfrm>
            <a:off x="8588052" y="4724240"/>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31" name="Google Shape;331;p10"/>
          <p:cNvSpPr/>
          <p:nvPr/>
        </p:nvSpPr>
        <p:spPr>
          <a:xfrm>
            <a:off x="9568188" y="4724240"/>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sz="1200" dirty="0"/>
          </a:p>
        </p:txBody>
      </p:sp>
      <p:sp>
        <p:nvSpPr>
          <p:cNvPr id="332" name="Google Shape;332;p10"/>
          <p:cNvSpPr/>
          <p:nvPr/>
        </p:nvSpPr>
        <p:spPr>
          <a:xfrm>
            <a:off x="10531102" y="4724240"/>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33" name="Google Shape;333;p10"/>
          <p:cNvSpPr/>
          <p:nvPr/>
        </p:nvSpPr>
        <p:spPr>
          <a:xfrm>
            <a:off x="6645002" y="2372875"/>
            <a:ext cx="937746" cy="708241"/>
          </a:xfrm>
          <a:custGeom>
            <a:avLst/>
            <a:gdLst/>
            <a:ahLst/>
            <a:cxnLst/>
            <a:rect l="l" t="t" r="r" b="b"/>
            <a:pathLst>
              <a:path w="1065287" h="804568" extrusionOk="0">
                <a:moveTo>
                  <a:pt x="0" y="0"/>
                </a:moveTo>
                <a:lnTo>
                  <a:pt x="1065287" y="0"/>
                </a:lnTo>
                <a:lnTo>
                  <a:pt x="1065287" y="804568"/>
                </a:lnTo>
                <a:lnTo>
                  <a:pt x="0" y="804568"/>
                </a:lnTo>
                <a:close/>
              </a:path>
            </a:pathLst>
          </a:custGeom>
          <a:solidFill>
            <a:srgbClr val="192954"/>
          </a:solidFill>
          <a:ln>
            <a:noFill/>
          </a:ln>
        </p:spPr>
        <p:txBody>
          <a:bodyPr/>
          <a:lstStyle/>
          <a:p>
            <a:endParaRPr lang="en-US"/>
          </a:p>
        </p:txBody>
      </p:sp>
      <p:sp>
        <p:nvSpPr>
          <p:cNvPr id="334" name="Google Shape;334;p10"/>
          <p:cNvSpPr/>
          <p:nvPr/>
        </p:nvSpPr>
        <p:spPr>
          <a:xfrm>
            <a:off x="6645002" y="3116227"/>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35" name="Google Shape;335;p10"/>
          <p:cNvSpPr/>
          <p:nvPr/>
        </p:nvSpPr>
        <p:spPr>
          <a:xfrm>
            <a:off x="6645002" y="3654249"/>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36" name="Google Shape;336;p10"/>
          <p:cNvSpPr/>
          <p:nvPr/>
        </p:nvSpPr>
        <p:spPr>
          <a:xfrm>
            <a:off x="6645002" y="4188091"/>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sp>
        <p:nvSpPr>
          <p:cNvPr id="337" name="Google Shape;337;p10"/>
          <p:cNvSpPr/>
          <p:nvPr/>
        </p:nvSpPr>
        <p:spPr>
          <a:xfrm>
            <a:off x="6645002" y="4724240"/>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99B951"/>
          </a:solidFill>
          <a:ln>
            <a:noFill/>
          </a:ln>
        </p:spPr>
        <p:txBody>
          <a:bodyPr/>
          <a:lstStyle/>
          <a:p>
            <a:endParaRPr lang="en-US"/>
          </a:p>
        </p:txBody>
      </p:sp>
      <p:pic>
        <p:nvPicPr>
          <p:cNvPr id="338" name="Google Shape;338;p10"/>
          <p:cNvPicPr preferRelativeResize="0"/>
          <p:nvPr/>
        </p:nvPicPr>
        <p:blipFill rotWithShape="1">
          <a:blip r:embed="rId4">
            <a:alphaModFix/>
          </a:blip>
          <a:srcRect/>
          <a:stretch/>
        </p:blipFill>
        <p:spPr>
          <a:xfrm>
            <a:off x="6989512" y="3210902"/>
            <a:ext cx="245077" cy="253369"/>
          </a:xfrm>
          <a:prstGeom prst="rect">
            <a:avLst/>
          </a:prstGeom>
          <a:noFill/>
          <a:ln>
            <a:noFill/>
          </a:ln>
        </p:spPr>
      </p:pic>
      <p:pic>
        <p:nvPicPr>
          <p:cNvPr id="339" name="Google Shape;339;p10"/>
          <p:cNvPicPr preferRelativeResize="0"/>
          <p:nvPr/>
        </p:nvPicPr>
        <p:blipFill rotWithShape="1">
          <a:blip r:embed="rId5">
            <a:alphaModFix/>
          </a:blip>
          <a:srcRect/>
          <a:stretch/>
        </p:blipFill>
        <p:spPr>
          <a:xfrm>
            <a:off x="7973578" y="4369613"/>
            <a:ext cx="248726" cy="244656"/>
          </a:xfrm>
          <a:prstGeom prst="rect">
            <a:avLst/>
          </a:prstGeom>
          <a:noFill/>
          <a:ln>
            <a:noFill/>
          </a:ln>
        </p:spPr>
      </p:pic>
      <p:pic>
        <p:nvPicPr>
          <p:cNvPr id="340" name="Google Shape;340;p10"/>
          <p:cNvPicPr preferRelativeResize="0"/>
          <p:nvPr/>
        </p:nvPicPr>
        <p:blipFill rotWithShape="1">
          <a:blip r:embed="rId4">
            <a:alphaModFix/>
          </a:blip>
          <a:srcRect/>
          <a:stretch/>
        </p:blipFill>
        <p:spPr>
          <a:xfrm>
            <a:off x="7973578" y="4854026"/>
            <a:ext cx="245077" cy="253369"/>
          </a:xfrm>
          <a:prstGeom prst="rect">
            <a:avLst/>
          </a:prstGeom>
          <a:noFill/>
          <a:ln>
            <a:noFill/>
          </a:ln>
        </p:spPr>
      </p:pic>
      <p:pic>
        <p:nvPicPr>
          <p:cNvPr id="341" name="Google Shape;341;p10"/>
          <p:cNvPicPr preferRelativeResize="0"/>
          <p:nvPr/>
        </p:nvPicPr>
        <p:blipFill rotWithShape="1">
          <a:blip r:embed="rId4">
            <a:alphaModFix/>
          </a:blip>
          <a:srcRect/>
          <a:stretch/>
        </p:blipFill>
        <p:spPr>
          <a:xfrm>
            <a:off x="7977227" y="3788392"/>
            <a:ext cx="245077" cy="253369"/>
          </a:xfrm>
          <a:prstGeom prst="rect">
            <a:avLst/>
          </a:prstGeom>
          <a:noFill/>
          <a:ln>
            <a:noFill/>
          </a:ln>
        </p:spPr>
      </p:pic>
      <p:pic>
        <p:nvPicPr>
          <p:cNvPr id="342" name="Google Shape;342;p10"/>
          <p:cNvPicPr preferRelativeResize="0"/>
          <p:nvPr/>
        </p:nvPicPr>
        <p:blipFill rotWithShape="1">
          <a:blip r:embed="rId4">
            <a:alphaModFix/>
          </a:blip>
          <a:srcRect/>
          <a:stretch/>
        </p:blipFill>
        <p:spPr>
          <a:xfrm>
            <a:off x="8936789" y="4854026"/>
            <a:ext cx="245077" cy="253369"/>
          </a:xfrm>
          <a:prstGeom prst="rect">
            <a:avLst/>
          </a:prstGeom>
          <a:noFill/>
          <a:ln>
            <a:noFill/>
          </a:ln>
        </p:spPr>
      </p:pic>
      <p:pic>
        <p:nvPicPr>
          <p:cNvPr id="343" name="Google Shape;343;p10"/>
          <p:cNvPicPr preferRelativeResize="0"/>
          <p:nvPr/>
        </p:nvPicPr>
        <p:blipFill rotWithShape="1">
          <a:blip r:embed="rId4">
            <a:alphaModFix/>
          </a:blip>
          <a:srcRect/>
          <a:stretch/>
        </p:blipFill>
        <p:spPr>
          <a:xfrm>
            <a:off x="9914522" y="4854026"/>
            <a:ext cx="245077" cy="253369"/>
          </a:xfrm>
          <a:prstGeom prst="rect">
            <a:avLst/>
          </a:prstGeom>
          <a:noFill/>
          <a:ln>
            <a:noFill/>
          </a:ln>
        </p:spPr>
      </p:pic>
      <p:pic>
        <p:nvPicPr>
          <p:cNvPr id="347" name="Google Shape;347;p10"/>
          <p:cNvPicPr preferRelativeResize="0"/>
          <p:nvPr/>
        </p:nvPicPr>
        <p:blipFill rotWithShape="1">
          <a:blip r:embed="rId4">
            <a:alphaModFix/>
          </a:blip>
          <a:srcRect/>
          <a:stretch/>
        </p:blipFill>
        <p:spPr>
          <a:xfrm>
            <a:off x="10877437" y="4818261"/>
            <a:ext cx="245077" cy="253369"/>
          </a:xfrm>
          <a:prstGeom prst="rect">
            <a:avLst/>
          </a:prstGeom>
          <a:noFill/>
          <a:ln>
            <a:noFill/>
          </a:ln>
        </p:spPr>
      </p:pic>
      <p:pic>
        <p:nvPicPr>
          <p:cNvPr id="349" name="Google Shape;349;p10"/>
          <p:cNvPicPr preferRelativeResize="0"/>
          <p:nvPr/>
        </p:nvPicPr>
        <p:blipFill rotWithShape="1">
          <a:blip r:embed="rId5">
            <a:alphaModFix/>
          </a:blip>
          <a:srcRect/>
          <a:stretch/>
        </p:blipFill>
        <p:spPr>
          <a:xfrm>
            <a:off x="9914522" y="3254726"/>
            <a:ext cx="248726" cy="244656"/>
          </a:xfrm>
          <a:prstGeom prst="rect">
            <a:avLst/>
          </a:prstGeom>
          <a:noFill/>
          <a:ln>
            <a:noFill/>
          </a:ln>
        </p:spPr>
      </p:pic>
      <p:pic>
        <p:nvPicPr>
          <p:cNvPr id="351" name="Google Shape;351;p10"/>
          <p:cNvPicPr preferRelativeResize="0"/>
          <p:nvPr/>
        </p:nvPicPr>
        <p:blipFill rotWithShape="1">
          <a:blip r:embed="rId5">
            <a:alphaModFix/>
          </a:blip>
          <a:srcRect/>
          <a:stretch/>
        </p:blipFill>
        <p:spPr>
          <a:xfrm>
            <a:off x="10877437" y="4317877"/>
            <a:ext cx="248726" cy="244656"/>
          </a:xfrm>
          <a:prstGeom prst="rect">
            <a:avLst/>
          </a:prstGeom>
          <a:noFill/>
          <a:ln>
            <a:noFill/>
          </a:ln>
        </p:spPr>
      </p:pic>
      <p:sp>
        <p:nvSpPr>
          <p:cNvPr id="352" name="Google Shape;352;p10"/>
          <p:cNvSpPr/>
          <p:nvPr/>
        </p:nvSpPr>
        <p:spPr>
          <a:xfrm>
            <a:off x="5683491" y="2372875"/>
            <a:ext cx="937746" cy="708241"/>
          </a:xfrm>
          <a:custGeom>
            <a:avLst/>
            <a:gdLst/>
            <a:ahLst/>
            <a:cxnLst/>
            <a:rect l="l" t="t" r="r" b="b"/>
            <a:pathLst>
              <a:path w="1065287" h="804568" extrusionOk="0">
                <a:moveTo>
                  <a:pt x="0" y="0"/>
                </a:moveTo>
                <a:lnTo>
                  <a:pt x="1065287" y="0"/>
                </a:lnTo>
                <a:lnTo>
                  <a:pt x="1065287" y="804568"/>
                </a:lnTo>
                <a:lnTo>
                  <a:pt x="0" y="804568"/>
                </a:lnTo>
                <a:close/>
              </a:path>
            </a:pathLst>
          </a:custGeom>
          <a:solidFill>
            <a:srgbClr val="192954"/>
          </a:solidFill>
          <a:ln>
            <a:noFill/>
          </a:ln>
        </p:spPr>
        <p:txBody>
          <a:bodyPr/>
          <a:lstStyle/>
          <a:p>
            <a:endParaRPr lang="en-US"/>
          </a:p>
        </p:txBody>
      </p:sp>
      <p:sp>
        <p:nvSpPr>
          <p:cNvPr id="353" name="Google Shape;353;p10"/>
          <p:cNvSpPr/>
          <p:nvPr/>
        </p:nvSpPr>
        <p:spPr>
          <a:xfrm>
            <a:off x="5683491" y="3116227"/>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192954"/>
          </a:solidFill>
          <a:ln>
            <a:noFill/>
          </a:ln>
        </p:spPr>
        <p:txBody>
          <a:bodyPr/>
          <a:lstStyle/>
          <a:p>
            <a:endParaRPr lang="en-US"/>
          </a:p>
        </p:txBody>
      </p:sp>
      <p:sp>
        <p:nvSpPr>
          <p:cNvPr id="354" name="Google Shape;354;p10"/>
          <p:cNvSpPr/>
          <p:nvPr/>
        </p:nvSpPr>
        <p:spPr>
          <a:xfrm>
            <a:off x="5683491" y="3654249"/>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192954"/>
          </a:solidFill>
          <a:ln>
            <a:noFill/>
          </a:ln>
        </p:spPr>
        <p:txBody>
          <a:bodyPr/>
          <a:lstStyle/>
          <a:p>
            <a:endParaRPr lang="en-US"/>
          </a:p>
        </p:txBody>
      </p:sp>
      <p:sp>
        <p:nvSpPr>
          <p:cNvPr id="355" name="Google Shape;355;p10"/>
          <p:cNvSpPr/>
          <p:nvPr/>
        </p:nvSpPr>
        <p:spPr>
          <a:xfrm>
            <a:off x="5683491" y="4188091"/>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192954"/>
          </a:solidFill>
          <a:ln>
            <a:noFill/>
          </a:ln>
        </p:spPr>
        <p:txBody>
          <a:bodyPr/>
          <a:lstStyle/>
          <a:p>
            <a:endParaRPr lang="en-US"/>
          </a:p>
        </p:txBody>
      </p:sp>
      <p:sp>
        <p:nvSpPr>
          <p:cNvPr id="356" name="Google Shape;356;p10"/>
          <p:cNvSpPr/>
          <p:nvPr/>
        </p:nvSpPr>
        <p:spPr>
          <a:xfrm>
            <a:off x="5683491" y="4724240"/>
            <a:ext cx="937746" cy="512940"/>
          </a:xfrm>
          <a:custGeom>
            <a:avLst/>
            <a:gdLst/>
            <a:ahLst/>
            <a:cxnLst/>
            <a:rect l="l" t="t" r="r" b="b"/>
            <a:pathLst>
              <a:path w="1065287" h="582704" extrusionOk="0">
                <a:moveTo>
                  <a:pt x="0" y="0"/>
                </a:moveTo>
                <a:lnTo>
                  <a:pt x="1065287" y="0"/>
                </a:lnTo>
                <a:lnTo>
                  <a:pt x="1065287" y="582704"/>
                </a:lnTo>
                <a:lnTo>
                  <a:pt x="0" y="582704"/>
                </a:lnTo>
                <a:close/>
              </a:path>
            </a:pathLst>
          </a:custGeom>
          <a:solidFill>
            <a:srgbClr val="192954"/>
          </a:solidFill>
          <a:ln>
            <a:noFill/>
          </a:ln>
        </p:spPr>
        <p:txBody>
          <a:bodyPr/>
          <a:lstStyle/>
          <a:p>
            <a:endParaRPr lang="en-US"/>
          </a:p>
        </p:txBody>
      </p:sp>
      <p:pic>
        <p:nvPicPr>
          <p:cNvPr id="360" name="Google Shape;360;p10"/>
          <p:cNvPicPr preferRelativeResize="0"/>
          <p:nvPr/>
        </p:nvPicPr>
        <p:blipFill rotWithShape="1">
          <a:blip r:embed="rId4">
            <a:alphaModFix/>
          </a:blip>
          <a:srcRect/>
          <a:stretch/>
        </p:blipFill>
        <p:spPr>
          <a:xfrm>
            <a:off x="6993160" y="4854026"/>
            <a:ext cx="245077" cy="253369"/>
          </a:xfrm>
          <a:prstGeom prst="rect">
            <a:avLst/>
          </a:prstGeom>
          <a:noFill/>
          <a:ln>
            <a:noFill/>
          </a:ln>
        </p:spPr>
      </p:pic>
      <p:pic>
        <p:nvPicPr>
          <p:cNvPr id="362" name="Google Shape;362;p10"/>
          <p:cNvPicPr preferRelativeResize="0"/>
          <p:nvPr/>
        </p:nvPicPr>
        <p:blipFill rotWithShape="1">
          <a:blip r:embed="rId5">
            <a:alphaModFix/>
          </a:blip>
          <a:srcRect/>
          <a:stretch/>
        </p:blipFill>
        <p:spPr>
          <a:xfrm>
            <a:off x="8936789" y="3788391"/>
            <a:ext cx="248726" cy="244656"/>
          </a:xfrm>
          <a:prstGeom prst="rect">
            <a:avLst/>
          </a:prstGeom>
          <a:noFill/>
          <a:ln>
            <a:noFill/>
          </a:ln>
        </p:spPr>
      </p:pic>
      <p:sp>
        <p:nvSpPr>
          <p:cNvPr id="366" name="Google Shape;366;p10"/>
          <p:cNvSpPr txBox="1"/>
          <p:nvPr/>
        </p:nvSpPr>
        <p:spPr>
          <a:xfrm>
            <a:off x="405350" y="2925973"/>
            <a:ext cx="4344000" cy="530979"/>
          </a:xfrm>
          <a:prstGeom prst="rect">
            <a:avLst/>
          </a:prstGeom>
          <a:noFill/>
          <a:ln>
            <a:noFill/>
          </a:ln>
        </p:spPr>
        <p:txBody>
          <a:bodyPr spcFirstLastPara="1" wrap="square" lIns="0" tIns="0" rIns="0" bIns="0" anchor="t" anchorCtr="0">
            <a:spAutoFit/>
          </a:bodyPr>
          <a:lstStyle/>
          <a:p>
            <a:pPr>
              <a:lnSpc>
                <a:spcPct val="202222"/>
              </a:lnSpc>
            </a:pPr>
            <a:endParaRPr sz="1200" dirty="0">
              <a:solidFill>
                <a:schemeClr val="dk1"/>
              </a:solidFill>
              <a:latin typeface="Calibri"/>
              <a:ea typeface="Calibri"/>
              <a:cs typeface="Calibri"/>
              <a:sym typeface="Calibri"/>
            </a:endParaRPr>
          </a:p>
          <a:p>
            <a:pPr marL="374245" lvl="1" indent="-174422" algn="just">
              <a:lnSpc>
                <a:spcPct val="140000"/>
              </a:lnSpc>
              <a:buClr>
                <a:srgbClr val="000000"/>
              </a:buClr>
              <a:buSzPts val="2300"/>
              <a:buFont typeface="Arial"/>
              <a:buChar char="•"/>
            </a:pPr>
            <a:endParaRPr sz="733" dirty="0"/>
          </a:p>
        </p:txBody>
      </p:sp>
      <p:sp>
        <p:nvSpPr>
          <p:cNvPr id="368" name="Google Shape;368;p10"/>
          <p:cNvSpPr txBox="1"/>
          <p:nvPr/>
        </p:nvSpPr>
        <p:spPr>
          <a:xfrm>
            <a:off x="352883" y="1070409"/>
            <a:ext cx="4344000" cy="530979"/>
          </a:xfrm>
          <a:prstGeom prst="rect">
            <a:avLst/>
          </a:prstGeom>
          <a:noFill/>
          <a:ln>
            <a:noFill/>
          </a:ln>
        </p:spPr>
        <p:txBody>
          <a:bodyPr spcFirstLastPara="1" wrap="square" lIns="0" tIns="0" rIns="0" bIns="0" anchor="t" anchorCtr="0">
            <a:spAutoFit/>
          </a:bodyPr>
          <a:lstStyle/>
          <a:p>
            <a:pPr>
              <a:lnSpc>
                <a:spcPct val="202222"/>
              </a:lnSpc>
            </a:pPr>
            <a:endParaRPr sz="1200" dirty="0">
              <a:solidFill>
                <a:schemeClr val="dk1"/>
              </a:solidFill>
              <a:latin typeface="Calibri"/>
              <a:ea typeface="Calibri"/>
              <a:cs typeface="Calibri"/>
              <a:sym typeface="Calibri"/>
            </a:endParaRPr>
          </a:p>
          <a:p>
            <a:pPr marL="374245" lvl="1" indent="-174422" algn="just">
              <a:lnSpc>
                <a:spcPct val="140000"/>
              </a:lnSpc>
              <a:buClr>
                <a:srgbClr val="000000"/>
              </a:buClr>
              <a:buSzPts val="2300"/>
              <a:buFont typeface="Arial"/>
              <a:buChar char="•"/>
            </a:pPr>
            <a:endParaRPr sz="733" dirty="0"/>
          </a:p>
        </p:txBody>
      </p:sp>
      <p:sp>
        <p:nvSpPr>
          <p:cNvPr id="371" name="Google Shape;371;p10"/>
          <p:cNvSpPr txBox="1"/>
          <p:nvPr/>
        </p:nvSpPr>
        <p:spPr>
          <a:xfrm>
            <a:off x="7610656" y="2389634"/>
            <a:ext cx="937746" cy="947952"/>
          </a:xfrm>
          <a:prstGeom prst="rect">
            <a:avLst/>
          </a:prstGeom>
          <a:noFill/>
          <a:ln>
            <a:noFill/>
          </a:ln>
        </p:spPr>
        <p:txBody>
          <a:bodyPr spcFirstLastPara="1" wrap="square" lIns="0" tIns="0" rIns="0" bIns="0" anchor="t" anchorCtr="0">
            <a:spAutoFit/>
          </a:bodyPr>
          <a:lstStyle/>
          <a:p>
            <a:pPr algn="just">
              <a:lnSpc>
                <a:spcPct val="140013"/>
              </a:lnSpc>
            </a:pPr>
            <a:r>
              <a:rPr lang="en-US" sz="800" dirty="0">
                <a:solidFill>
                  <a:schemeClr val="bg1"/>
                </a:solidFill>
              </a:rPr>
              <a:t>Sensor based  Device creations</a:t>
            </a:r>
          </a:p>
          <a:p>
            <a:pPr algn="just">
              <a:lnSpc>
                <a:spcPct val="140013"/>
              </a:lnSpc>
            </a:pPr>
            <a:r>
              <a:rPr lang="en-US" sz="800" dirty="0">
                <a:solidFill>
                  <a:schemeClr val="bg1"/>
                </a:solidFill>
              </a:rPr>
              <a:t>For real time dynamics  map</a:t>
            </a:r>
          </a:p>
          <a:p>
            <a:pPr algn="ctr">
              <a:lnSpc>
                <a:spcPct val="140013"/>
              </a:lnSpc>
            </a:pPr>
            <a:endParaRPr sz="1200" dirty="0"/>
          </a:p>
        </p:txBody>
      </p:sp>
      <p:sp>
        <p:nvSpPr>
          <p:cNvPr id="372" name="Google Shape;372;p10"/>
          <p:cNvSpPr txBox="1"/>
          <p:nvPr/>
        </p:nvSpPr>
        <p:spPr>
          <a:xfrm>
            <a:off x="8597037" y="2481433"/>
            <a:ext cx="924580" cy="258532"/>
          </a:xfrm>
          <a:prstGeom prst="rect">
            <a:avLst/>
          </a:prstGeom>
          <a:noFill/>
          <a:ln>
            <a:noFill/>
          </a:ln>
        </p:spPr>
        <p:txBody>
          <a:bodyPr spcFirstLastPara="1" wrap="square" lIns="0" tIns="0" rIns="0" bIns="0" anchor="t" anchorCtr="0">
            <a:spAutoFit/>
          </a:bodyPr>
          <a:lstStyle/>
          <a:p>
            <a:pPr algn="ctr">
              <a:lnSpc>
                <a:spcPct val="139984"/>
              </a:lnSpc>
            </a:pPr>
            <a:endParaRPr sz="1200" dirty="0"/>
          </a:p>
        </p:txBody>
      </p:sp>
      <p:sp>
        <p:nvSpPr>
          <p:cNvPr id="373" name="Google Shape;373;p10"/>
          <p:cNvSpPr txBox="1"/>
          <p:nvPr/>
        </p:nvSpPr>
        <p:spPr>
          <a:xfrm>
            <a:off x="9597522" y="2389634"/>
            <a:ext cx="891189" cy="947952"/>
          </a:xfrm>
          <a:prstGeom prst="rect">
            <a:avLst/>
          </a:prstGeom>
          <a:noFill/>
          <a:ln>
            <a:noFill/>
          </a:ln>
        </p:spPr>
        <p:txBody>
          <a:bodyPr spcFirstLastPara="1" wrap="square" lIns="0" tIns="0" rIns="0" bIns="0" anchor="t" anchorCtr="0">
            <a:spAutoFit/>
          </a:bodyPr>
          <a:lstStyle/>
          <a:p>
            <a:pPr algn="just">
              <a:lnSpc>
                <a:spcPct val="140069"/>
              </a:lnSpc>
            </a:pPr>
            <a:r>
              <a:rPr lang="en-US" sz="800" b="1" dirty="0">
                <a:solidFill>
                  <a:schemeClr val="bg1"/>
                </a:solidFill>
              </a:rPr>
              <a:t>Sent alert to user when </a:t>
            </a:r>
            <a:r>
              <a:rPr lang="en-US" sz="800" b="1" dirty="0">
                <a:solidFill>
                  <a:srgbClr val="FFFFFF"/>
                </a:solidFill>
                <a:latin typeface="Open Sans"/>
                <a:ea typeface="Open Sans"/>
                <a:cs typeface="Open Sans"/>
                <a:sym typeface="Open Sans"/>
              </a:rPr>
              <a:t>concentration</a:t>
            </a:r>
            <a:r>
              <a:rPr lang="en-US" sz="800" b="1" dirty="0">
                <a:solidFill>
                  <a:schemeClr val="bg1"/>
                </a:solidFill>
              </a:rPr>
              <a:t> level is  high </a:t>
            </a:r>
          </a:p>
          <a:p>
            <a:pPr algn="ctr">
              <a:lnSpc>
                <a:spcPct val="140069"/>
              </a:lnSpc>
            </a:pPr>
            <a:endParaRPr sz="1200" dirty="0"/>
          </a:p>
        </p:txBody>
      </p:sp>
      <p:sp>
        <p:nvSpPr>
          <p:cNvPr id="374" name="Google Shape;374;p10"/>
          <p:cNvSpPr txBox="1"/>
          <p:nvPr/>
        </p:nvSpPr>
        <p:spPr>
          <a:xfrm>
            <a:off x="6672910" y="2403264"/>
            <a:ext cx="859014" cy="689420"/>
          </a:xfrm>
          <a:prstGeom prst="rect">
            <a:avLst/>
          </a:prstGeom>
          <a:noFill/>
          <a:ln>
            <a:noFill/>
          </a:ln>
        </p:spPr>
        <p:txBody>
          <a:bodyPr spcFirstLastPara="1" wrap="square" lIns="0" tIns="0" rIns="0" bIns="0" anchor="t" anchorCtr="0">
            <a:spAutoFit/>
          </a:bodyPr>
          <a:lstStyle/>
          <a:p>
            <a:pPr algn="just">
              <a:lnSpc>
                <a:spcPct val="140013"/>
              </a:lnSpc>
            </a:pPr>
            <a:r>
              <a:rPr lang="en-US" sz="800" dirty="0">
                <a:solidFill>
                  <a:schemeClr val="bg1"/>
                </a:solidFill>
              </a:rPr>
              <a:t>Sensor based  Device creations</a:t>
            </a:r>
          </a:p>
          <a:p>
            <a:pPr algn="just">
              <a:lnSpc>
                <a:spcPct val="140013"/>
              </a:lnSpc>
            </a:pPr>
            <a:r>
              <a:rPr lang="en-US" sz="800" dirty="0">
                <a:solidFill>
                  <a:schemeClr val="bg1"/>
                </a:solidFill>
              </a:rPr>
              <a:t>For measure air pollutions’ </a:t>
            </a:r>
            <a:endParaRPr sz="800" dirty="0">
              <a:solidFill>
                <a:schemeClr val="bg1"/>
              </a:solidFill>
            </a:endParaRPr>
          </a:p>
        </p:txBody>
      </p:sp>
      <p:sp>
        <p:nvSpPr>
          <p:cNvPr id="375" name="Google Shape;375;p10"/>
          <p:cNvSpPr txBox="1"/>
          <p:nvPr/>
        </p:nvSpPr>
        <p:spPr>
          <a:xfrm>
            <a:off x="10607007" y="2526768"/>
            <a:ext cx="785935" cy="454612"/>
          </a:xfrm>
          <a:prstGeom prst="rect">
            <a:avLst/>
          </a:prstGeom>
          <a:noFill/>
          <a:ln>
            <a:noFill/>
          </a:ln>
        </p:spPr>
        <p:txBody>
          <a:bodyPr spcFirstLastPara="1" wrap="square" lIns="0" tIns="0" rIns="0" bIns="0" anchor="t" anchorCtr="0">
            <a:spAutoFit/>
          </a:bodyPr>
          <a:lstStyle/>
          <a:p>
            <a:pPr algn="ctr">
              <a:lnSpc>
                <a:spcPct val="139987"/>
              </a:lnSpc>
            </a:pPr>
            <a:r>
              <a:rPr lang="en-US" sz="1055" b="1">
                <a:solidFill>
                  <a:srgbClr val="FFFFFF"/>
                </a:solidFill>
                <a:latin typeface="Open Sans"/>
                <a:ea typeface="Open Sans"/>
                <a:cs typeface="Open Sans"/>
                <a:sym typeface="Open Sans"/>
              </a:rPr>
              <a:t>Mobile Application</a:t>
            </a:r>
            <a:endParaRPr sz="1200"/>
          </a:p>
        </p:txBody>
      </p:sp>
      <p:sp>
        <p:nvSpPr>
          <p:cNvPr id="376" name="Google Shape;376;p10"/>
          <p:cNvSpPr txBox="1"/>
          <p:nvPr/>
        </p:nvSpPr>
        <p:spPr>
          <a:xfrm>
            <a:off x="5711399" y="2548760"/>
            <a:ext cx="881928" cy="425629"/>
          </a:xfrm>
          <a:prstGeom prst="rect">
            <a:avLst/>
          </a:prstGeom>
          <a:noFill/>
          <a:ln>
            <a:noFill/>
          </a:ln>
        </p:spPr>
        <p:txBody>
          <a:bodyPr spcFirstLastPara="1" wrap="square" lIns="0" tIns="0" rIns="0" bIns="0" anchor="t" anchorCtr="0">
            <a:spAutoFit/>
          </a:bodyPr>
          <a:lstStyle/>
          <a:p>
            <a:pPr algn="ctr">
              <a:lnSpc>
                <a:spcPct val="140013"/>
              </a:lnSpc>
            </a:pPr>
            <a:r>
              <a:rPr lang="en-US" sz="988" b="1" dirty="0">
                <a:solidFill>
                  <a:srgbClr val="FFFFFF"/>
                </a:solidFill>
                <a:latin typeface="Open Sans"/>
                <a:ea typeface="Open Sans"/>
                <a:cs typeface="Open Sans"/>
                <a:sym typeface="Open Sans"/>
              </a:rPr>
              <a:t>Application</a:t>
            </a:r>
            <a:endParaRPr sz="1200" dirty="0"/>
          </a:p>
          <a:p>
            <a:pPr algn="ctr">
              <a:lnSpc>
                <a:spcPct val="140013"/>
              </a:lnSpc>
            </a:pPr>
            <a:r>
              <a:rPr lang="en-US" sz="988" b="1" dirty="0">
                <a:solidFill>
                  <a:srgbClr val="FFFFFF"/>
                </a:solidFill>
                <a:latin typeface="Open Sans"/>
                <a:ea typeface="Open Sans"/>
                <a:cs typeface="Open Sans"/>
                <a:sym typeface="Open Sans"/>
              </a:rPr>
              <a:t>Reference</a:t>
            </a:r>
            <a:endParaRPr sz="1200" dirty="0"/>
          </a:p>
        </p:txBody>
      </p:sp>
      <p:sp>
        <p:nvSpPr>
          <p:cNvPr id="377" name="Google Shape;377;p10"/>
          <p:cNvSpPr txBox="1"/>
          <p:nvPr/>
        </p:nvSpPr>
        <p:spPr>
          <a:xfrm>
            <a:off x="5711399" y="3249724"/>
            <a:ext cx="881928" cy="212815"/>
          </a:xfrm>
          <a:prstGeom prst="rect">
            <a:avLst/>
          </a:prstGeom>
          <a:noFill/>
          <a:ln>
            <a:noFill/>
          </a:ln>
        </p:spPr>
        <p:txBody>
          <a:bodyPr spcFirstLastPara="1" wrap="square" lIns="0" tIns="0" rIns="0" bIns="0" anchor="t" anchorCtr="0">
            <a:spAutoFit/>
          </a:bodyPr>
          <a:lstStyle/>
          <a:p>
            <a:pPr algn="ctr">
              <a:lnSpc>
                <a:spcPct val="140013"/>
              </a:lnSpc>
            </a:pPr>
            <a:r>
              <a:rPr lang="en-US" sz="988" b="1">
                <a:solidFill>
                  <a:srgbClr val="FFFFFF"/>
                </a:solidFill>
                <a:latin typeface="Open Sans"/>
                <a:ea typeface="Open Sans"/>
                <a:cs typeface="Open Sans"/>
                <a:sym typeface="Open Sans"/>
              </a:rPr>
              <a:t>Research A</a:t>
            </a:r>
            <a:endParaRPr sz="1200"/>
          </a:p>
        </p:txBody>
      </p:sp>
      <p:sp>
        <p:nvSpPr>
          <p:cNvPr id="378" name="Google Shape;378;p10"/>
          <p:cNvSpPr txBox="1"/>
          <p:nvPr/>
        </p:nvSpPr>
        <p:spPr>
          <a:xfrm>
            <a:off x="5683491" y="3816722"/>
            <a:ext cx="881928" cy="212815"/>
          </a:xfrm>
          <a:prstGeom prst="rect">
            <a:avLst/>
          </a:prstGeom>
          <a:noFill/>
          <a:ln>
            <a:noFill/>
          </a:ln>
        </p:spPr>
        <p:txBody>
          <a:bodyPr spcFirstLastPara="1" wrap="square" lIns="0" tIns="0" rIns="0" bIns="0" anchor="t" anchorCtr="0">
            <a:spAutoFit/>
          </a:bodyPr>
          <a:lstStyle/>
          <a:p>
            <a:pPr algn="ctr">
              <a:lnSpc>
                <a:spcPct val="140013"/>
              </a:lnSpc>
            </a:pPr>
            <a:r>
              <a:rPr lang="en-US" sz="988" b="1">
                <a:solidFill>
                  <a:srgbClr val="FFFFFF"/>
                </a:solidFill>
                <a:latin typeface="Open Sans"/>
                <a:ea typeface="Open Sans"/>
                <a:cs typeface="Open Sans"/>
                <a:sym typeface="Open Sans"/>
              </a:rPr>
              <a:t>Research B</a:t>
            </a:r>
            <a:endParaRPr sz="1200"/>
          </a:p>
        </p:txBody>
      </p:sp>
      <p:sp>
        <p:nvSpPr>
          <p:cNvPr id="379" name="Google Shape;379;p10"/>
          <p:cNvSpPr txBox="1"/>
          <p:nvPr/>
        </p:nvSpPr>
        <p:spPr>
          <a:xfrm>
            <a:off x="5711399" y="4350564"/>
            <a:ext cx="881928" cy="212815"/>
          </a:xfrm>
          <a:prstGeom prst="rect">
            <a:avLst/>
          </a:prstGeom>
          <a:noFill/>
          <a:ln>
            <a:noFill/>
          </a:ln>
        </p:spPr>
        <p:txBody>
          <a:bodyPr spcFirstLastPara="1" wrap="square" lIns="0" tIns="0" rIns="0" bIns="0" anchor="t" anchorCtr="0">
            <a:spAutoFit/>
          </a:bodyPr>
          <a:lstStyle/>
          <a:p>
            <a:pPr algn="ctr">
              <a:lnSpc>
                <a:spcPct val="140013"/>
              </a:lnSpc>
            </a:pPr>
            <a:r>
              <a:rPr lang="en-US" sz="988" b="1">
                <a:solidFill>
                  <a:srgbClr val="FFFFFF"/>
                </a:solidFill>
                <a:latin typeface="Open Sans"/>
                <a:ea typeface="Open Sans"/>
                <a:cs typeface="Open Sans"/>
                <a:sym typeface="Open Sans"/>
              </a:rPr>
              <a:t>Research C</a:t>
            </a:r>
            <a:endParaRPr sz="1200"/>
          </a:p>
        </p:txBody>
      </p:sp>
      <p:sp>
        <p:nvSpPr>
          <p:cNvPr id="380" name="Google Shape;380;p10"/>
          <p:cNvSpPr txBox="1"/>
          <p:nvPr/>
        </p:nvSpPr>
        <p:spPr>
          <a:xfrm>
            <a:off x="5711399" y="4799211"/>
            <a:ext cx="881928" cy="425629"/>
          </a:xfrm>
          <a:prstGeom prst="rect">
            <a:avLst/>
          </a:prstGeom>
          <a:noFill/>
          <a:ln>
            <a:noFill/>
          </a:ln>
        </p:spPr>
        <p:txBody>
          <a:bodyPr spcFirstLastPara="1" wrap="square" lIns="0" tIns="0" rIns="0" bIns="0" anchor="t" anchorCtr="0">
            <a:spAutoFit/>
          </a:bodyPr>
          <a:lstStyle/>
          <a:p>
            <a:pPr algn="ctr">
              <a:lnSpc>
                <a:spcPct val="140013"/>
              </a:lnSpc>
            </a:pPr>
            <a:r>
              <a:rPr lang="en-US" sz="988" b="1">
                <a:solidFill>
                  <a:srgbClr val="FFFFFF"/>
                </a:solidFill>
                <a:latin typeface="Open Sans"/>
                <a:ea typeface="Open Sans"/>
                <a:cs typeface="Open Sans"/>
                <a:sym typeface="Open Sans"/>
              </a:rPr>
              <a:t>Proposed System</a:t>
            </a:r>
            <a:endParaRPr sz="1200"/>
          </a:p>
        </p:txBody>
      </p:sp>
      <p:sp>
        <p:nvSpPr>
          <p:cNvPr id="381" name="Google Shape;381;p10"/>
          <p:cNvSpPr txBox="1"/>
          <p:nvPr/>
        </p:nvSpPr>
        <p:spPr>
          <a:xfrm>
            <a:off x="5711400" y="1769428"/>
            <a:ext cx="6360909" cy="406586"/>
          </a:xfrm>
          <a:prstGeom prst="rect">
            <a:avLst/>
          </a:prstGeom>
          <a:noFill/>
          <a:ln>
            <a:noFill/>
          </a:ln>
        </p:spPr>
        <p:txBody>
          <a:bodyPr spcFirstLastPara="1" wrap="square" lIns="0" tIns="0" rIns="0" bIns="0" anchor="t" anchorCtr="0">
            <a:spAutoFit/>
          </a:bodyPr>
          <a:lstStyle/>
          <a:p>
            <a:pPr>
              <a:lnSpc>
                <a:spcPct val="139964"/>
              </a:lnSpc>
            </a:pPr>
            <a:r>
              <a:rPr lang="en-US" sz="1887" b="1">
                <a:solidFill>
                  <a:srgbClr val="000000"/>
                </a:solidFill>
                <a:latin typeface="Open Sans"/>
                <a:ea typeface="Open Sans"/>
                <a:cs typeface="Open Sans"/>
                <a:sym typeface="Open Sans"/>
              </a:rPr>
              <a:t>Comparison of existing systems</a:t>
            </a:r>
            <a:endParaRPr sz="1200"/>
          </a:p>
        </p:txBody>
      </p:sp>
      <p:sp>
        <p:nvSpPr>
          <p:cNvPr id="383" name="Google Shape;383;p10"/>
          <p:cNvSpPr txBox="1"/>
          <p:nvPr/>
        </p:nvSpPr>
        <p:spPr>
          <a:xfrm>
            <a:off x="7847404" y="196661"/>
            <a:ext cx="4379312" cy="880241"/>
          </a:xfrm>
          <a:prstGeom prst="rect">
            <a:avLst/>
          </a:prstGeom>
          <a:noFill/>
          <a:ln>
            <a:noFill/>
          </a:ln>
        </p:spPr>
        <p:txBody>
          <a:bodyPr spcFirstLastPara="1" wrap="square" lIns="0" tIns="0" rIns="0" bIns="0" anchor="t" anchorCtr="0">
            <a:spAutoFit/>
          </a:bodyPr>
          <a:lstStyle/>
          <a:p>
            <a:pPr algn="ctr">
              <a:lnSpc>
                <a:spcPct val="130001"/>
              </a:lnSpc>
            </a:pPr>
            <a:r>
              <a:rPr lang="en-US" sz="4400" dirty="0">
                <a:solidFill>
                  <a:srgbClr val="242424"/>
                </a:solidFill>
                <a:latin typeface="Biome Light (Body)"/>
                <a:ea typeface="Arial"/>
                <a:cs typeface="Arial"/>
                <a:sym typeface="Arial"/>
              </a:rPr>
              <a:t>Research Gap</a:t>
            </a:r>
            <a:endParaRPr sz="1400" dirty="0">
              <a:latin typeface="Biome Light (Body)"/>
            </a:endParaRPr>
          </a:p>
        </p:txBody>
      </p:sp>
      <p:sp>
        <p:nvSpPr>
          <p:cNvPr id="2" name="Rectangle 1">
            <a:extLst>
              <a:ext uri="{FF2B5EF4-FFF2-40B4-BE49-F238E27FC236}">
                <a16:creationId xmlns:a16="http://schemas.microsoft.com/office/drawing/2014/main" id="{6E180FDD-59E9-9C13-85BD-1803140CDDA3}"/>
              </a:ext>
            </a:extLst>
          </p:cNvPr>
          <p:cNvSpPr/>
          <p:nvPr/>
        </p:nvSpPr>
        <p:spPr>
          <a:xfrm>
            <a:off x="2970152" y="645046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cxnSp>
        <p:nvCxnSpPr>
          <p:cNvPr id="4" name="Straight Connector 3">
            <a:extLst>
              <a:ext uri="{FF2B5EF4-FFF2-40B4-BE49-F238E27FC236}">
                <a16:creationId xmlns:a16="http://schemas.microsoft.com/office/drawing/2014/main" id="{A8458BA1-F682-3A8E-2A25-48D97CE3F302}"/>
              </a:ext>
            </a:extLst>
          </p:cNvPr>
          <p:cNvCxnSpPr/>
          <p:nvPr/>
        </p:nvCxnSpPr>
        <p:spPr>
          <a:xfrm>
            <a:off x="7113874" y="1070409"/>
            <a:ext cx="3759914" cy="0"/>
          </a:xfrm>
          <a:prstGeom prst="line">
            <a:avLst/>
          </a:prstGeom>
          <a:ln/>
        </p:spPr>
        <p:style>
          <a:lnRef idx="3">
            <a:schemeClr val="accent4"/>
          </a:lnRef>
          <a:fillRef idx="0">
            <a:schemeClr val="accent4"/>
          </a:fillRef>
          <a:effectRef idx="2">
            <a:schemeClr val="accent4"/>
          </a:effectRef>
          <a:fontRef idx="minor">
            <a:schemeClr val="tx1"/>
          </a:fontRef>
        </p:style>
      </p:cxnSp>
      <p:pic>
        <p:nvPicPr>
          <p:cNvPr id="6" name="Google Shape;349;p10">
            <a:extLst>
              <a:ext uri="{FF2B5EF4-FFF2-40B4-BE49-F238E27FC236}">
                <a16:creationId xmlns:a16="http://schemas.microsoft.com/office/drawing/2014/main" id="{E6B7F7D9-751F-DFC9-39AD-68DE2968E82E}"/>
              </a:ext>
            </a:extLst>
          </p:cNvPr>
          <p:cNvPicPr preferRelativeResize="0"/>
          <p:nvPr/>
        </p:nvPicPr>
        <p:blipFill rotWithShape="1">
          <a:blip r:embed="rId5">
            <a:alphaModFix/>
          </a:blip>
          <a:srcRect/>
          <a:stretch/>
        </p:blipFill>
        <p:spPr>
          <a:xfrm>
            <a:off x="9934251" y="4309328"/>
            <a:ext cx="248726" cy="244656"/>
          </a:xfrm>
          <a:prstGeom prst="rect">
            <a:avLst/>
          </a:prstGeom>
          <a:noFill/>
          <a:ln>
            <a:noFill/>
          </a:ln>
        </p:spPr>
      </p:pic>
      <p:pic>
        <p:nvPicPr>
          <p:cNvPr id="7" name="Google Shape;350;p10">
            <a:extLst>
              <a:ext uri="{FF2B5EF4-FFF2-40B4-BE49-F238E27FC236}">
                <a16:creationId xmlns:a16="http://schemas.microsoft.com/office/drawing/2014/main" id="{B0B28250-9C55-6C79-7459-A69F4FCAD78B}"/>
              </a:ext>
            </a:extLst>
          </p:cNvPr>
          <p:cNvPicPr preferRelativeResize="0"/>
          <p:nvPr/>
        </p:nvPicPr>
        <p:blipFill rotWithShape="1">
          <a:blip r:embed="rId5">
            <a:alphaModFix/>
          </a:blip>
          <a:srcRect/>
          <a:stretch/>
        </p:blipFill>
        <p:spPr>
          <a:xfrm>
            <a:off x="10877753" y="3763749"/>
            <a:ext cx="248726" cy="244656"/>
          </a:xfrm>
          <a:prstGeom prst="rect">
            <a:avLst/>
          </a:prstGeom>
          <a:noFill/>
          <a:ln>
            <a:noFill/>
          </a:ln>
        </p:spPr>
      </p:pic>
      <p:sp>
        <p:nvSpPr>
          <p:cNvPr id="8" name="Date Placeholder 7">
            <a:extLst>
              <a:ext uri="{FF2B5EF4-FFF2-40B4-BE49-F238E27FC236}">
                <a16:creationId xmlns:a16="http://schemas.microsoft.com/office/drawing/2014/main" id="{80389FC0-01C2-2601-38AE-BD047E485C13}"/>
              </a:ext>
            </a:extLst>
          </p:cNvPr>
          <p:cNvSpPr>
            <a:spLocks noGrp="1"/>
          </p:cNvSpPr>
          <p:nvPr>
            <p:ph type="dt" idx="10"/>
          </p:nvPr>
        </p:nvSpPr>
        <p:spPr>
          <a:xfrm>
            <a:off x="10681742" y="6593343"/>
            <a:ext cx="1422400" cy="243417"/>
          </a:xfrm>
        </p:spPr>
        <p:txBody>
          <a:bodyPr/>
          <a:lstStyle/>
          <a:p>
            <a:fld id="{E5908CF1-5CFF-4C66-BDFF-C56C2C5B08BC}" type="datetime1">
              <a:rPr lang="en-US" sz="1200" smtClean="0"/>
              <a:t>2/21/2024</a:t>
            </a:fld>
            <a:endParaRPr lang="en-US" sz="1200" dirty="0"/>
          </a:p>
        </p:txBody>
      </p:sp>
      <p:sp>
        <p:nvSpPr>
          <p:cNvPr id="9" name="Slide Number Placeholder 8">
            <a:extLst>
              <a:ext uri="{FF2B5EF4-FFF2-40B4-BE49-F238E27FC236}">
                <a16:creationId xmlns:a16="http://schemas.microsoft.com/office/drawing/2014/main" id="{A77CC410-2181-4073-DD26-9EFE77E8010A}"/>
              </a:ext>
            </a:extLst>
          </p:cNvPr>
          <p:cNvSpPr>
            <a:spLocks noGrp="1"/>
          </p:cNvSpPr>
          <p:nvPr>
            <p:ph type="sldNum" idx="12"/>
          </p:nvPr>
        </p:nvSpPr>
        <p:spPr/>
        <p:txBody>
          <a:bodyPr/>
          <a:lstStyle/>
          <a:p>
            <a:fld id="{00000000-1234-1234-1234-123412341234}" type="slidenum">
              <a:rPr lang="en-US" smtClean="0"/>
              <a:pPr/>
              <a:t>15</a:t>
            </a:fld>
            <a:endParaRPr lang="en-US"/>
          </a:p>
        </p:txBody>
      </p:sp>
      <p:pic>
        <p:nvPicPr>
          <p:cNvPr id="10" name="Google Shape;338;p10">
            <a:extLst>
              <a:ext uri="{FF2B5EF4-FFF2-40B4-BE49-F238E27FC236}">
                <a16:creationId xmlns:a16="http://schemas.microsoft.com/office/drawing/2014/main" id="{A1BEA923-3098-4BA1-A2B0-71C1FFD3BAF3}"/>
              </a:ext>
            </a:extLst>
          </p:cNvPr>
          <p:cNvPicPr preferRelativeResize="0"/>
          <p:nvPr/>
        </p:nvPicPr>
        <p:blipFill rotWithShape="1">
          <a:blip r:embed="rId4">
            <a:alphaModFix/>
          </a:blip>
          <a:srcRect/>
          <a:stretch/>
        </p:blipFill>
        <p:spPr>
          <a:xfrm>
            <a:off x="7020067" y="3782190"/>
            <a:ext cx="245077" cy="253369"/>
          </a:xfrm>
          <a:prstGeom prst="rect">
            <a:avLst/>
          </a:prstGeom>
          <a:noFill/>
          <a:ln>
            <a:noFill/>
          </a:ln>
        </p:spPr>
      </p:pic>
      <p:pic>
        <p:nvPicPr>
          <p:cNvPr id="11" name="Google Shape;338;p10">
            <a:extLst>
              <a:ext uri="{FF2B5EF4-FFF2-40B4-BE49-F238E27FC236}">
                <a16:creationId xmlns:a16="http://schemas.microsoft.com/office/drawing/2014/main" id="{555E23E2-6A8D-1B27-A8A7-0EBF9F0B27DE}"/>
              </a:ext>
            </a:extLst>
          </p:cNvPr>
          <p:cNvPicPr preferRelativeResize="0"/>
          <p:nvPr/>
        </p:nvPicPr>
        <p:blipFill rotWithShape="1">
          <a:blip r:embed="rId4">
            <a:alphaModFix/>
          </a:blip>
          <a:srcRect/>
          <a:stretch/>
        </p:blipFill>
        <p:spPr>
          <a:xfrm>
            <a:off x="7020067" y="4329803"/>
            <a:ext cx="245077" cy="253369"/>
          </a:xfrm>
          <a:prstGeom prst="rect">
            <a:avLst/>
          </a:prstGeom>
          <a:noFill/>
          <a:ln>
            <a:noFill/>
          </a:ln>
        </p:spPr>
      </p:pic>
      <p:pic>
        <p:nvPicPr>
          <p:cNvPr id="12" name="Google Shape;339;p10">
            <a:extLst>
              <a:ext uri="{FF2B5EF4-FFF2-40B4-BE49-F238E27FC236}">
                <a16:creationId xmlns:a16="http://schemas.microsoft.com/office/drawing/2014/main" id="{4DE2253B-E9C2-B386-F290-2FE769DCDD73}"/>
              </a:ext>
            </a:extLst>
          </p:cNvPr>
          <p:cNvPicPr preferRelativeResize="0"/>
          <p:nvPr/>
        </p:nvPicPr>
        <p:blipFill rotWithShape="1">
          <a:blip r:embed="rId5">
            <a:alphaModFix/>
          </a:blip>
          <a:srcRect/>
          <a:stretch/>
        </p:blipFill>
        <p:spPr>
          <a:xfrm>
            <a:off x="7982047" y="3261712"/>
            <a:ext cx="248726" cy="244656"/>
          </a:xfrm>
          <a:prstGeom prst="rect">
            <a:avLst/>
          </a:prstGeom>
          <a:noFill/>
          <a:ln>
            <a:noFill/>
          </a:ln>
        </p:spPr>
      </p:pic>
      <p:sp>
        <p:nvSpPr>
          <p:cNvPr id="13" name="Google Shape;372;p10">
            <a:extLst>
              <a:ext uri="{FF2B5EF4-FFF2-40B4-BE49-F238E27FC236}">
                <a16:creationId xmlns:a16="http://schemas.microsoft.com/office/drawing/2014/main" id="{7EE9A6AA-11CB-397E-832A-8EDDBFF4303D}"/>
              </a:ext>
            </a:extLst>
          </p:cNvPr>
          <p:cNvSpPr txBox="1"/>
          <p:nvPr/>
        </p:nvSpPr>
        <p:spPr>
          <a:xfrm>
            <a:off x="8606022" y="2459330"/>
            <a:ext cx="924580" cy="603242"/>
          </a:xfrm>
          <a:prstGeom prst="rect">
            <a:avLst/>
          </a:prstGeom>
          <a:noFill/>
          <a:ln>
            <a:noFill/>
          </a:ln>
        </p:spPr>
        <p:txBody>
          <a:bodyPr spcFirstLastPara="1" wrap="square" lIns="0" tIns="0" rIns="0" bIns="0" anchor="t" anchorCtr="0">
            <a:spAutoFit/>
          </a:bodyPr>
          <a:lstStyle/>
          <a:p>
            <a:pPr algn="just">
              <a:lnSpc>
                <a:spcPct val="140013"/>
              </a:lnSpc>
            </a:pPr>
            <a:r>
              <a:rPr lang="en-US" sz="700" dirty="0">
                <a:solidFill>
                  <a:schemeClr val="bg1"/>
                </a:solidFill>
              </a:rPr>
              <a:t>Sensor based  Device creations</a:t>
            </a:r>
          </a:p>
          <a:p>
            <a:pPr algn="just">
              <a:lnSpc>
                <a:spcPct val="140013"/>
              </a:lnSpc>
            </a:pPr>
            <a:r>
              <a:rPr lang="en-US" sz="700" dirty="0">
                <a:solidFill>
                  <a:schemeClr val="bg1"/>
                </a:solidFill>
              </a:rPr>
              <a:t>For real time Route map</a:t>
            </a:r>
          </a:p>
        </p:txBody>
      </p:sp>
      <p:pic>
        <p:nvPicPr>
          <p:cNvPr id="15" name="Google Shape;342;p10">
            <a:extLst>
              <a:ext uri="{FF2B5EF4-FFF2-40B4-BE49-F238E27FC236}">
                <a16:creationId xmlns:a16="http://schemas.microsoft.com/office/drawing/2014/main" id="{B72461C8-1436-B2AD-178E-0CB08108C02F}"/>
              </a:ext>
            </a:extLst>
          </p:cNvPr>
          <p:cNvPicPr preferRelativeResize="0"/>
          <p:nvPr/>
        </p:nvPicPr>
        <p:blipFill rotWithShape="1">
          <a:blip r:embed="rId4">
            <a:alphaModFix/>
          </a:blip>
          <a:srcRect/>
          <a:stretch/>
        </p:blipFill>
        <p:spPr>
          <a:xfrm>
            <a:off x="8976777" y="3210901"/>
            <a:ext cx="245077" cy="253369"/>
          </a:xfrm>
          <a:prstGeom prst="rect">
            <a:avLst/>
          </a:prstGeom>
          <a:noFill/>
          <a:ln>
            <a:noFill/>
          </a:ln>
        </p:spPr>
      </p:pic>
      <p:pic>
        <p:nvPicPr>
          <p:cNvPr id="17" name="Google Shape;342;p10">
            <a:extLst>
              <a:ext uri="{FF2B5EF4-FFF2-40B4-BE49-F238E27FC236}">
                <a16:creationId xmlns:a16="http://schemas.microsoft.com/office/drawing/2014/main" id="{C77F4EBE-9673-5B45-1D4A-36BF34177F07}"/>
              </a:ext>
            </a:extLst>
          </p:cNvPr>
          <p:cNvPicPr preferRelativeResize="0"/>
          <p:nvPr/>
        </p:nvPicPr>
        <p:blipFill rotWithShape="1">
          <a:blip r:embed="rId4">
            <a:alphaModFix/>
          </a:blip>
          <a:srcRect/>
          <a:stretch/>
        </p:blipFill>
        <p:spPr>
          <a:xfrm>
            <a:off x="10907025" y="3229446"/>
            <a:ext cx="245077" cy="253369"/>
          </a:xfrm>
          <a:prstGeom prst="rect">
            <a:avLst/>
          </a:prstGeom>
          <a:noFill/>
          <a:ln>
            <a:noFill/>
          </a:ln>
        </p:spPr>
      </p:pic>
      <p:pic>
        <p:nvPicPr>
          <p:cNvPr id="19" name="Google Shape;350;p10">
            <a:extLst>
              <a:ext uri="{FF2B5EF4-FFF2-40B4-BE49-F238E27FC236}">
                <a16:creationId xmlns:a16="http://schemas.microsoft.com/office/drawing/2014/main" id="{67CCFAF3-D410-046E-8CB2-E6E3B10A0365}"/>
              </a:ext>
            </a:extLst>
          </p:cNvPr>
          <p:cNvPicPr preferRelativeResize="0"/>
          <p:nvPr/>
        </p:nvPicPr>
        <p:blipFill rotWithShape="1">
          <a:blip r:embed="rId5">
            <a:alphaModFix/>
          </a:blip>
          <a:srcRect/>
          <a:stretch/>
        </p:blipFill>
        <p:spPr>
          <a:xfrm>
            <a:off x="9921391" y="3784651"/>
            <a:ext cx="248726" cy="244656"/>
          </a:xfrm>
          <a:prstGeom prst="rect">
            <a:avLst/>
          </a:prstGeom>
          <a:noFill/>
          <a:ln>
            <a:noFill/>
          </a:ln>
        </p:spPr>
      </p:pic>
      <p:pic>
        <p:nvPicPr>
          <p:cNvPr id="20" name="Google Shape;343;p10">
            <a:extLst>
              <a:ext uri="{FF2B5EF4-FFF2-40B4-BE49-F238E27FC236}">
                <a16:creationId xmlns:a16="http://schemas.microsoft.com/office/drawing/2014/main" id="{DFBECF8E-65B4-38E2-09B4-688AACF573C1}"/>
              </a:ext>
            </a:extLst>
          </p:cNvPr>
          <p:cNvPicPr preferRelativeResize="0"/>
          <p:nvPr/>
        </p:nvPicPr>
        <p:blipFill rotWithShape="1">
          <a:blip r:embed="rId4">
            <a:alphaModFix/>
          </a:blip>
          <a:srcRect/>
          <a:stretch/>
        </p:blipFill>
        <p:spPr>
          <a:xfrm>
            <a:off x="8966868" y="4304971"/>
            <a:ext cx="245077" cy="253369"/>
          </a:xfrm>
          <a:prstGeom prst="rect">
            <a:avLst/>
          </a:prstGeom>
          <a:noFill/>
          <a:ln>
            <a:noFill/>
          </a:ln>
        </p:spPr>
      </p:pic>
      <p:sp>
        <p:nvSpPr>
          <p:cNvPr id="22" name="TextBox 21">
            <a:extLst>
              <a:ext uri="{FF2B5EF4-FFF2-40B4-BE49-F238E27FC236}">
                <a16:creationId xmlns:a16="http://schemas.microsoft.com/office/drawing/2014/main" id="{C8963F98-B738-D2D2-E5F6-3B54C0E1E2F8}"/>
              </a:ext>
            </a:extLst>
          </p:cNvPr>
          <p:cNvSpPr txBox="1"/>
          <p:nvPr/>
        </p:nvSpPr>
        <p:spPr>
          <a:xfrm>
            <a:off x="335660" y="770772"/>
            <a:ext cx="3880740" cy="3511154"/>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600" dirty="0">
                <a:solidFill>
                  <a:srgbClr val="000000"/>
                </a:solidFill>
                <a:latin typeface="Biome Light (Body)"/>
                <a:ea typeface="Open Sans"/>
                <a:cs typeface="Open Sans"/>
                <a:sym typeface="Open Sans"/>
              </a:rPr>
              <a:t>First-ever mobile-based </a:t>
            </a:r>
            <a:r>
              <a:rPr lang="en-US" sz="1600" kern="1200" dirty="0">
                <a:solidFill>
                  <a:schemeClr val="accent1">
                    <a:lumMod val="10000"/>
                  </a:schemeClr>
                </a:solidFill>
                <a:latin typeface="+mn-lt"/>
                <a:ea typeface="+mn-ea"/>
                <a:cs typeface="+mn-cs"/>
              </a:rPr>
              <a:t>Sensor based device creation and value accuracy</a:t>
            </a:r>
            <a:r>
              <a:rPr lang="en-US" sz="1600" dirty="0">
                <a:solidFill>
                  <a:srgbClr val="000000"/>
                </a:solidFill>
                <a:latin typeface="Biome Light (Body)"/>
                <a:ea typeface="Open Sans"/>
                <a:cs typeface="Open Sans"/>
                <a:sym typeface="Open Sans"/>
              </a:rPr>
              <a:t> with comparable visuals application in Sri Lanka</a:t>
            </a:r>
          </a:p>
          <a:p>
            <a:pPr marL="285750" indent="-285750" algn="just">
              <a:lnSpc>
                <a:spcPct val="150000"/>
              </a:lnSpc>
              <a:buFont typeface="Arial" panose="020B0604020202020204" pitchFamily="34" charset="0"/>
              <a:buChar char="•"/>
            </a:pPr>
            <a:r>
              <a:rPr lang="en-US" sz="1600" dirty="0"/>
              <a:t>Sent alert to user Notifications </a:t>
            </a:r>
            <a:r>
              <a:rPr lang="en-US" sz="1600" dirty="0">
                <a:latin typeface="Open Sans"/>
                <a:ea typeface="Open Sans"/>
                <a:cs typeface="Open Sans"/>
                <a:sym typeface="Open Sans"/>
              </a:rPr>
              <a:t>concentration Level in real time</a:t>
            </a:r>
            <a:endParaRPr lang="en-US" sz="1600" dirty="0">
              <a:latin typeface="Biome Light (Body)"/>
              <a:ea typeface="Open Sans"/>
              <a:cs typeface="Open Sans"/>
              <a:sym typeface="Open Sans"/>
            </a:endParaRPr>
          </a:p>
          <a:p>
            <a:pPr marL="285750" indent="-285750" algn="just">
              <a:lnSpc>
                <a:spcPct val="150000"/>
              </a:lnSpc>
              <a:buFont typeface="Arial" panose="020B0604020202020204" pitchFamily="34" charset="0"/>
              <a:buChar char="•"/>
            </a:pPr>
            <a:endParaRPr lang="en-US" sz="1800" dirty="0">
              <a:solidFill>
                <a:srgbClr val="000000"/>
              </a:solidFill>
              <a:latin typeface="Biome Light (Body)"/>
              <a:ea typeface="Open Sans"/>
              <a:cs typeface="Open Sans"/>
              <a:sym typeface="Open Sans"/>
            </a:endParaRPr>
          </a:p>
          <a:p>
            <a:pPr algn="just">
              <a:lnSpc>
                <a:spcPct val="150000"/>
              </a:lnSpc>
            </a:pPr>
            <a:endParaRPr lang="en-US" dirty="0">
              <a:solidFill>
                <a:srgbClr val="000000"/>
              </a:solidFill>
              <a:latin typeface="Biome Light (Body)"/>
              <a:ea typeface="Open Sans"/>
              <a:cs typeface="Open Sans"/>
              <a:sym typeface="Open Sans"/>
            </a:endParaRPr>
          </a:p>
          <a:p>
            <a:pPr algn="just">
              <a:lnSpc>
                <a:spcPct val="150000"/>
              </a:lnSpc>
            </a:pPr>
            <a:endParaRPr lang="en-US" dirty="0">
              <a:latin typeface="Biome Light (Bod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2"/>
          <p:cNvSpPr/>
          <p:nvPr/>
        </p:nvSpPr>
        <p:spPr>
          <a:xfrm flipH="1">
            <a:off x="9891112" y="4445001"/>
            <a:ext cx="2300888" cy="2412999"/>
          </a:xfrm>
          <a:prstGeom prst="rtTriangle">
            <a:avLst/>
          </a:prstGeom>
          <a:solidFill>
            <a:srgbClr val="B7CCE4"/>
          </a:solidFill>
          <a:ln w="25400" cap="flat" cmpd="sng">
            <a:solidFill>
              <a:srgbClr val="DAE5F1"/>
            </a:solidFill>
            <a:prstDash val="solid"/>
            <a:round/>
            <a:headEnd type="none" w="sm" len="sm"/>
            <a:tailEnd type="none" w="sm" len="sm"/>
          </a:ln>
        </p:spPr>
        <p:txBody>
          <a:bodyPr spcFirstLastPara="1" wrap="square" lIns="60950" tIns="30467" rIns="60950" bIns="30467" anchor="ctr" anchorCtr="0">
            <a:noAutofit/>
          </a:bodyPr>
          <a:lstStyle/>
          <a:p>
            <a:pPr algn="ctr"/>
            <a:endParaRPr sz="1200">
              <a:solidFill>
                <a:schemeClr val="lt1"/>
              </a:solidFill>
              <a:latin typeface="Calibri"/>
              <a:ea typeface="Calibri"/>
              <a:cs typeface="Calibri"/>
              <a:sym typeface="Calibri"/>
            </a:endParaRPr>
          </a:p>
        </p:txBody>
      </p:sp>
      <p:sp>
        <p:nvSpPr>
          <p:cNvPr id="418" name="Google Shape;418;p12"/>
          <p:cNvSpPr/>
          <p:nvPr/>
        </p:nvSpPr>
        <p:spPr>
          <a:xfrm>
            <a:off x="261592" y="2681372"/>
            <a:ext cx="1982419" cy="198191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60950" tIns="60950" rIns="60950" bIns="60950" anchor="ctr" anchorCtr="0">
            <a:noAutofit/>
          </a:bodyPr>
          <a:lstStyle/>
          <a:p>
            <a:pPr marL="174625"/>
            <a:r>
              <a:rPr lang="en-US" sz="1200" dirty="0"/>
              <a:t> </a:t>
            </a:r>
            <a:r>
              <a:rPr lang="en-US" sz="1800" kern="1200" dirty="0">
                <a:solidFill>
                  <a:schemeClr val="accent1">
                    <a:lumMod val="10000"/>
                  </a:schemeClr>
                </a:solidFill>
                <a:latin typeface="+mn-lt"/>
                <a:ea typeface="+mn-ea"/>
                <a:cs typeface="+mn-cs"/>
              </a:rPr>
              <a:t>Sensor based    device creation and value accuracy</a:t>
            </a:r>
            <a:endParaRPr sz="1200" dirty="0"/>
          </a:p>
        </p:txBody>
      </p:sp>
      <p:pic>
        <p:nvPicPr>
          <p:cNvPr id="419" name="Google Shape;419;p12"/>
          <p:cNvPicPr preferRelativeResize="0"/>
          <p:nvPr/>
        </p:nvPicPr>
        <p:blipFill rotWithShape="1">
          <a:blip r:embed="rId3">
            <a:alphaModFix/>
          </a:blip>
          <a:srcRect/>
          <a:stretch/>
        </p:blipFill>
        <p:spPr>
          <a:xfrm rot="5400000">
            <a:off x="580606" y="2868970"/>
            <a:ext cx="3283625" cy="1641813"/>
          </a:xfrm>
          <a:prstGeom prst="rect">
            <a:avLst/>
          </a:prstGeom>
          <a:noFill/>
          <a:ln>
            <a:noFill/>
          </a:ln>
        </p:spPr>
      </p:pic>
      <p:sp>
        <p:nvSpPr>
          <p:cNvPr id="420" name="Google Shape;420;p12"/>
          <p:cNvSpPr/>
          <p:nvPr/>
        </p:nvSpPr>
        <p:spPr>
          <a:xfrm>
            <a:off x="3190193" y="185924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421" name="Google Shape;421;p12"/>
          <p:cNvSpPr/>
          <p:nvPr/>
        </p:nvSpPr>
        <p:spPr>
          <a:xfrm>
            <a:off x="3646865" y="278383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422" name="Google Shape;422;p12"/>
          <p:cNvSpPr/>
          <p:nvPr/>
        </p:nvSpPr>
        <p:spPr>
          <a:xfrm>
            <a:off x="3646865" y="3765521"/>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423" name="Google Shape;423;p12"/>
          <p:cNvSpPr/>
          <p:nvPr/>
        </p:nvSpPr>
        <p:spPr>
          <a:xfrm>
            <a:off x="2421504" y="2681372"/>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424" name="Google Shape;424;p12"/>
          <p:cNvSpPr/>
          <p:nvPr/>
        </p:nvSpPr>
        <p:spPr>
          <a:xfrm>
            <a:off x="2673402" y="3224740"/>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425" name="Google Shape;425;p12"/>
          <p:cNvSpPr/>
          <p:nvPr/>
        </p:nvSpPr>
        <p:spPr>
          <a:xfrm>
            <a:off x="2654436" y="3890397"/>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grpSp>
        <p:nvGrpSpPr>
          <p:cNvPr id="426" name="Google Shape;426;p12"/>
          <p:cNvGrpSpPr/>
          <p:nvPr/>
        </p:nvGrpSpPr>
        <p:grpSpPr>
          <a:xfrm rot="-5400000">
            <a:off x="7279281" y="-1411371"/>
            <a:ext cx="633463" cy="6909222"/>
            <a:chOff x="0" y="0"/>
            <a:chExt cx="3304540" cy="23737604"/>
          </a:xfrm>
        </p:grpSpPr>
        <p:sp>
          <p:nvSpPr>
            <p:cNvPr id="427" name="Google Shape;427;p12"/>
            <p:cNvSpPr/>
            <p:nvPr/>
          </p:nvSpPr>
          <p:spPr>
            <a:xfrm>
              <a:off x="126999" y="126999"/>
              <a:ext cx="3051810" cy="2342010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dirty="0"/>
            </a:p>
          </p:txBody>
        </p:sp>
        <p:sp>
          <p:nvSpPr>
            <p:cNvPr id="428" name="Google Shape;428;p12"/>
            <p:cNvSpPr/>
            <p:nvPr/>
          </p:nvSpPr>
          <p:spPr>
            <a:xfrm>
              <a:off x="0" y="0"/>
              <a:ext cx="3304540" cy="23737604"/>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rgbClr val="99B951"/>
            </a:solidFill>
            <a:ln>
              <a:noFill/>
            </a:ln>
          </p:spPr>
          <p:txBody>
            <a:bodyPr/>
            <a:lstStyle/>
            <a:p>
              <a:endParaRPr lang="en-US"/>
            </a:p>
          </p:txBody>
        </p:sp>
      </p:grpSp>
      <p:sp>
        <p:nvSpPr>
          <p:cNvPr id="430" name="Google Shape;430;p12"/>
          <p:cNvSpPr/>
          <p:nvPr/>
        </p:nvSpPr>
        <p:spPr>
          <a:xfrm>
            <a:off x="3313662" y="198411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a:stretch>
          </a:blipFill>
          <a:ln>
            <a:noFill/>
          </a:ln>
        </p:spPr>
        <p:txBody>
          <a:bodyPr spcFirstLastPara="1" wrap="square" lIns="60950" tIns="60950" rIns="60950" bIns="60950" anchor="ctr" anchorCtr="0">
            <a:noAutofit/>
          </a:bodyPr>
          <a:lstStyle/>
          <a:p>
            <a:endParaRPr sz="1200"/>
          </a:p>
        </p:txBody>
      </p:sp>
      <p:sp>
        <p:nvSpPr>
          <p:cNvPr id="431" name="Google Shape;431;p12"/>
          <p:cNvSpPr/>
          <p:nvPr/>
        </p:nvSpPr>
        <p:spPr>
          <a:xfrm>
            <a:off x="3770333" y="289809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a:stretch>
          </a:blipFill>
          <a:ln>
            <a:noFill/>
          </a:ln>
        </p:spPr>
        <p:txBody>
          <a:bodyPr spcFirstLastPara="1" wrap="square" lIns="60950" tIns="60950" rIns="60950" bIns="60950" anchor="ctr" anchorCtr="0">
            <a:noAutofit/>
          </a:bodyPr>
          <a:lstStyle/>
          <a:p>
            <a:endParaRPr sz="1200"/>
          </a:p>
        </p:txBody>
      </p:sp>
      <p:sp>
        <p:nvSpPr>
          <p:cNvPr id="432" name="Google Shape;432;p12"/>
          <p:cNvSpPr/>
          <p:nvPr/>
        </p:nvSpPr>
        <p:spPr>
          <a:xfrm>
            <a:off x="3770333" y="389039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a:stretch>
          </a:blipFill>
          <a:ln>
            <a:noFill/>
          </a:ln>
        </p:spPr>
        <p:txBody>
          <a:bodyPr spcFirstLastPara="1" wrap="square" lIns="60950" tIns="60950" rIns="60950" bIns="60950" anchor="ctr" anchorCtr="0">
            <a:noAutofit/>
          </a:bodyPr>
          <a:lstStyle/>
          <a:p>
            <a:endParaRPr sz="1200"/>
          </a:p>
        </p:txBody>
      </p:sp>
      <p:grpSp>
        <p:nvGrpSpPr>
          <p:cNvPr id="433" name="Google Shape;433;p12"/>
          <p:cNvGrpSpPr/>
          <p:nvPr/>
        </p:nvGrpSpPr>
        <p:grpSpPr>
          <a:xfrm rot="-5400000">
            <a:off x="7146757" y="319486"/>
            <a:ext cx="633463" cy="5465730"/>
            <a:chOff x="0" y="0"/>
            <a:chExt cx="3304540" cy="28512680"/>
          </a:xfrm>
        </p:grpSpPr>
        <p:sp>
          <p:nvSpPr>
            <p:cNvPr id="434" name="Google Shape;434;p12"/>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435" name="Google Shape;435;p12"/>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a:p>
          </p:txBody>
        </p:sp>
      </p:grpSp>
      <p:grpSp>
        <p:nvGrpSpPr>
          <p:cNvPr id="436" name="Google Shape;436;p12"/>
          <p:cNvGrpSpPr/>
          <p:nvPr/>
        </p:nvGrpSpPr>
        <p:grpSpPr>
          <a:xfrm rot="-5400000">
            <a:off x="7009760" y="1398889"/>
            <a:ext cx="633463" cy="5465730"/>
            <a:chOff x="0" y="0"/>
            <a:chExt cx="3304540" cy="28512680"/>
          </a:xfrm>
        </p:grpSpPr>
        <p:sp>
          <p:nvSpPr>
            <p:cNvPr id="437" name="Google Shape;437;p12"/>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dirty="0"/>
            </a:p>
          </p:txBody>
        </p:sp>
        <p:sp>
          <p:nvSpPr>
            <p:cNvPr id="438" name="Google Shape;438;p12"/>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a:p>
          </p:txBody>
        </p:sp>
      </p:grpSp>
      <p:sp>
        <p:nvSpPr>
          <p:cNvPr id="443" name="Google Shape;443;p12"/>
          <p:cNvSpPr txBox="1"/>
          <p:nvPr/>
        </p:nvSpPr>
        <p:spPr>
          <a:xfrm>
            <a:off x="5155660" y="168177"/>
            <a:ext cx="7036340" cy="823046"/>
          </a:xfrm>
          <a:prstGeom prst="rect">
            <a:avLst/>
          </a:prstGeom>
          <a:noFill/>
          <a:ln>
            <a:noFill/>
          </a:ln>
        </p:spPr>
        <p:txBody>
          <a:bodyPr spcFirstLastPara="1" wrap="square" lIns="0" tIns="0" rIns="0" bIns="0" anchor="t" anchorCtr="0">
            <a:spAutoFit/>
          </a:bodyPr>
          <a:lstStyle/>
          <a:p>
            <a:pPr algn="ctr">
              <a:lnSpc>
                <a:spcPct val="130000"/>
              </a:lnSpc>
            </a:pPr>
            <a:r>
              <a:rPr lang="en-US" sz="4114" dirty="0">
                <a:solidFill>
                  <a:srgbClr val="242424"/>
                </a:solidFill>
                <a:latin typeface="Biome Light (Body)"/>
                <a:ea typeface="Arial"/>
                <a:cs typeface="Arial"/>
                <a:sym typeface="Arial"/>
              </a:rPr>
              <a:t>Specific and Sub Objective</a:t>
            </a:r>
            <a:endParaRPr sz="1200" dirty="0">
              <a:latin typeface="Biome Light (Body)"/>
            </a:endParaRPr>
          </a:p>
        </p:txBody>
      </p:sp>
      <p:sp>
        <p:nvSpPr>
          <p:cNvPr id="447" name="Google Shape;447;p12"/>
          <p:cNvSpPr/>
          <p:nvPr/>
        </p:nvSpPr>
        <p:spPr>
          <a:xfrm>
            <a:off x="3170910" y="4844793"/>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448" name="Google Shape;448;p12"/>
          <p:cNvSpPr/>
          <p:nvPr/>
        </p:nvSpPr>
        <p:spPr>
          <a:xfrm>
            <a:off x="3294379" y="495905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a:stretch>
          </a:blipFill>
          <a:ln>
            <a:noFill/>
          </a:ln>
        </p:spPr>
        <p:txBody>
          <a:bodyPr spcFirstLastPara="1" wrap="square" lIns="60950" tIns="60950" rIns="60950" bIns="60950" anchor="ctr" anchorCtr="0">
            <a:noAutofit/>
          </a:bodyPr>
          <a:lstStyle/>
          <a:p>
            <a:endParaRPr sz="1200"/>
          </a:p>
        </p:txBody>
      </p:sp>
      <p:grpSp>
        <p:nvGrpSpPr>
          <p:cNvPr id="449" name="Google Shape;449;p12"/>
          <p:cNvGrpSpPr/>
          <p:nvPr/>
        </p:nvGrpSpPr>
        <p:grpSpPr>
          <a:xfrm rot="-5400000">
            <a:off x="6670802" y="2429087"/>
            <a:ext cx="633463" cy="5465730"/>
            <a:chOff x="0" y="0"/>
            <a:chExt cx="3304540" cy="28512680"/>
          </a:xfrm>
        </p:grpSpPr>
        <p:sp>
          <p:nvSpPr>
            <p:cNvPr id="450" name="Google Shape;450;p12"/>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a:p>
          </p:txBody>
        </p:sp>
        <p:sp>
          <p:nvSpPr>
            <p:cNvPr id="451" name="Google Shape;451;p12"/>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a:p>
          </p:txBody>
        </p:sp>
      </p:grpSp>
      <p:sp>
        <p:nvSpPr>
          <p:cNvPr id="453" name="Google Shape;453;p12"/>
          <p:cNvSpPr/>
          <p:nvPr/>
        </p:nvSpPr>
        <p:spPr>
          <a:xfrm>
            <a:off x="2421504" y="4475766"/>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cxnSp>
        <p:nvCxnSpPr>
          <p:cNvPr id="456" name="Google Shape;456;p12"/>
          <p:cNvCxnSpPr/>
          <p:nvPr/>
        </p:nvCxnSpPr>
        <p:spPr>
          <a:xfrm rot="10800000" flipH="1">
            <a:off x="2540000" y="2353152"/>
            <a:ext cx="711200" cy="430680"/>
          </a:xfrm>
          <a:prstGeom prst="straightConnector1">
            <a:avLst/>
          </a:prstGeom>
          <a:noFill/>
          <a:ln w="9525" cap="flat" cmpd="sng">
            <a:solidFill>
              <a:srgbClr val="17365D"/>
            </a:solidFill>
            <a:prstDash val="solid"/>
            <a:round/>
            <a:headEnd type="none" w="sm" len="sm"/>
            <a:tailEnd type="none" w="sm" len="sm"/>
          </a:ln>
        </p:spPr>
      </p:cxnSp>
      <p:cxnSp>
        <p:nvCxnSpPr>
          <p:cNvPr id="457" name="Google Shape;457;p12"/>
          <p:cNvCxnSpPr/>
          <p:nvPr/>
        </p:nvCxnSpPr>
        <p:spPr>
          <a:xfrm rot="10800000" flipH="1">
            <a:off x="2852178" y="3142293"/>
            <a:ext cx="841790" cy="165199"/>
          </a:xfrm>
          <a:prstGeom prst="straightConnector1">
            <a:avLst/>
          </a:prstGeom>
          <a:noFill/>
          <a:ln w="9525" cap="flat" cmpd="sng">
            <a:solidFill>
              <a:srgbClr val="97B853"/>
            </a:solidFill>
            <a:prstDash val="solid"/>
            <a:round/>
            <a:headEnd type="none" w="sm" len="sm"/>
            <a:tailEnd type="none" w="sm" len="sm"/>
          </a:ln>
        </p:spPr>
      </p:cxnSp>
      <p:cxnSp>
        <p:nvCxnSpPr>
          <p:cNvPr id="458" name="Google Shape;458;p12"/>
          <p:cNvCxnSpPr/>
          <p:nvPr/>
        </p:nvCxnSpPr>
        <p:spPr>
          <a:xfrm>
            <a:off x="2825959" y="3983180"/>
            <a:ext cx="848726" cy="80718"/>
          </a:xfrm>
          <a:prstGeom prst="straightConnector1">
            <a:avLst/>
          </a:prstGeom>
          <a:noFill/>
          <a:ln w="9525" cap="flat" cmpd="sng">
            <a:solidFill>
              <a:srgbClr val="17365D"/>
            </a:solidFill>
            <a:prstDash val="solid"/>
            <a:round/>
            <a:headEnd type="none" w="sm" len="sm"/>
            <a:tailEnd type="none" w="sm" len="sm"/>
          </a:ln>
        </p:spPr>
      </p:cxnSp>
      <p:cxnSp>
        <p:nvCxnSpPr>
          <p:cNvPr id="459" name="Google Shape;459;p12"/>
          <p:cNvCxnSpPr/>
          <p:nvPr/>
        </p:nvCxnSpPr>
        <p:spPr>
          <a:xfrm>
            <a:off x="2576487" y="4597086"/>
            <a:ext cx="678487" cy="422049"/>
          </a:xfrm>
          <a:prstGeom prst="straightConnector1">
            <a:avLst/>
          </a:prstGeom>
          <a:noFill/>
          <a:ln w="9525" cap="flat" cmpd="sng">
            <a:solidFill>
              <a:srgbClr val="97B853"/>
            </a:solidFill>
            <a:prstDash val="solid"/>
            <a:round/>
            <a:headEnd type="none" w="sm" len="sm"/>
            <a:tailEnd type="none" w="sm" len="sm"/>
          </a:ln>
        </p:spPr>
      </p:cxnSp>
      <p:pic>
        <p:nvPicPr>
          <p:cNvPr id="2" name="Google Shape;103;p2">
            <a:extLst>
              <a:ext uri="{FF2B5EF4-FFF2-40B4-BE49-F238E27FC236}">
                <a16:creationId xmlns:a16="http://schemas.microsoft.com/office/drawing/2014/main" id="{1C3719D0-13B2-DF95-E8EF-7F6588D47B9C}"/>
              </a:ext>
            </a:extLst>
          </p:cNvPr>
          <p:cNvPicPr preferRelativeResize="0"/>
          <p:nvPr/>
        </p:nvPicPr>
        <p:blipFill rotWithShape="1">
          <a:blip r:embed="rId5">
            <a:alphaModFix amt="80000"/>
          </a:blip>
          <a:srcRect r="52090"/>
          <a:stretch/>
        </p:blipFill>
        <p:spPr>
          <a:xfrm>
            <a:off x="-1" y="6202151"/>
            <a:ext cx="2895600" cy="630237"/>
          </a:xfrm>
          <a:prstGeom prst="rect">
            <a:avLst/>
          </a:prstGeom>
          <a:noFill/>
          <a:ln>
            <a:noFill/>
          </a:ln>
        </p:spPr>
      </p:pic>
      <p:sp>
        <p:nvSpPr>
          <p:cNvPr id="3" name="Rectangle 2">
            <a:extLst>
              <a:ext uri="{FF2B5EF4-FFF2-40B4-BE49-F238E27FC236}">
                <a16:creationId xmlns:a16="http://schemas.microsoft.com/office/drawing/2014/main" id="{1CC95E86-BA41-94D4-9BE6-D46DE2105E90}"/>
              </a:ext>
            </a:extLst>
          </p:cNvPr>
          <p:cNvSpPr/>
          <p:nvPr/>
        </p:nvSpPr>
        <p:spPr>
          <a:xfrm>
            <a:off x="2970152" y="645046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9" name="TextBox 8">
            <a:extLst>
              <a:ext uri="{FF2B5EF4-FFF2-40B4-BE49-F238E27FC236}">
                <a16:creationId xmlns:a16="http://schemas.microsoft.com/office/drawing/2014/main" id="{D84151D7-EC12-D990-6BBE-9BD11B4AB454}"/>
              </a:ext>
            </a:extLst>
          </p:cNvPr>
          <p:cNvSpPr txBox="1"/>
          <p:nvPr/>
        </p:nvSpPr>
        <p:spPr>
          <a:xfrm>
            <a:off x="4150639" y="1768377"/>
            <a:ext cx="6692352" cy="523220"/>
          </a:xfrm>
          <a:prstGeom prst="rect">
            <a:avLst/>
          </a:prstGeom>
          <a:noFill/>
        </p:spPr>
        <p:txBody>
          <a:bodyPr wrap="square">
            <a:spAutoFit/>
          </a:bodyPr>
          <a:lstStyle/>
          <a:p>
            <a:r>
              <a:rPr lang="en-US" sz="1400" dirty="0">
                <a:solidFill>
                  <a:schemeClr val="bg1"/>
                </a:solidFill>
              </a:rPr>
              <a:t>USE THE IoT DEVICES TO GET ACCURATE reding of (ch4) and (co)</a:t>
            </a:r>
            <a:r>
              <a:rPr lang="en-US" sz="1400" dirty="0">
                <a:solidFill>
                  <a:srgbClr val="FFFFFF"/>
                </a:solidFill>
                <a:latin typeface="Open Sans"/>
                <a:ea typeface="Open Sans"/>
                <a:cs typeface="Open Sans"/>
                <a:sym typeface="Open Sans"/>
              </a:rPr>
              <a:t> concentration</a:t>
            </a:r>
            <a:r>
              <a:rPr lang="en-US" sz="1400" dirty="0">
                <a:solidFill>
                  <a:schemeClr val="bg1"/>
                </a:solidFill>
              </a:rPr>
              <a:t> level </a:t>
            </a:r>
          </a:p>
        </p:txBody>
      </p:sp>
      <p:sp>
        <p:nvSpPr>
          <p:cNvPr id="11" name="TextBox 10">
            <a:extLst>
              <a:ext uri="{FF2B5EF4-FFF2-40B4-BE49-F238E27FC236}">
                <a16:creationId xmlns:a16="http://schemas.microsoft.com/office/drawing/2014/main" id="{CF71FE75-2C16-381B-4E21-3BFBFB6EC57E}"/>
              </a:ext>
            </a:extLst>
          </p:cNvPr>
          <p:cNvSpPr txBox="1"/>
          <p:nvPr/>
        </p:nvSpPr>
        <p:spPr>
          <a:xfrm>
            <a:off x="4684532" y="2779695"/>
            <a:ext cx="5347831" cy="584775"/>
          </a:xfrm>
          <a:prstGeom prst="rect">
            <a:avLst/>
          </a:prstGeom>
          <a:noFill/>
        </p:spPr>
        <p:txBody>
          <a:bodyPr wrap="square">
            <a:spAutoFit/>
          </a:bodyPr>
          <a:lstStyle/>
          <a:p>
            <a:r>
              <a:rPr lang="en-US" sz="1600" dirty="0">
                <a:solidFill>
                  <a:schemeClr val="bg1"/>
                </a:solidFill>
              </a:rPr>
              <a:t>Use the IoT devices to get accurate reding of route distances </a:t>
            </a:r>
          </a:p>
        </p:txBody>
      </p:sp>
      <p:sp>
        <p:nvSpPr>
          <p:cNvPr id="13" name="TextBox 12">
            <a:extLst>
              <a:ext uri="{FF2B5EF4-FFF2-40B4-BE49-F238E27FC236}">
                <a16:creationId xmlns:a16="http://schemas.microsoft.com/office/drawing/2014/main" id="{D9E608A2-2ED4-721E-6D43-B09BDCF33916}"/>
              </a:ext>
            </a:extLst>
          </p:cNvPr>
          <p:cNvSpPr txBox="1"/>
          <p:nvPr/>
        </p:nvSpPr>
        <p:spPr>
          <a:xfrm>
            <a:off x="4632651" y="3863468"/>
            <a:ext cx="5267381" cy="584775"/>
          </a:xfrm>
          <a:prstGeom prst="rect">
            <a:avLst/>
          </a:prstGeom>
          <a:noFill/>
        </p:spPr>
        <p:txBody>
          <a:bodyPr wrap="square">
            <a:spAutoFit/>
          </a:bodyPr>
          <a:lstStyle/>
          <a:p>
            <a:r>
              <a:rPr lang="en-US" sz="1600" dirty="0">
                <a:solidFill>
                  <a:schemeClr val="bg1"/>
                </a:solidFill>
              </a:rPr>
              <a:t>USE THE IOT DEVICES TO GET ACCURATE dynamic map</a:t>
            </a:r>
          </a:p>
        </p:txBody>
      </p:sp>
      <p:cxnSp>
        <p:nvCxnSpPr>
          <p:cNvPr id="15" name="Straight Connector 14">
            <a:extLst>
              <a:ext uri="{FF2B5EF4-FFF2-40B4-BE49-F238E27FC236}">
                <a16:creationId xmlns:a16="http://schemas.microsoft.com/office/drawing/2014/main" id="{50FDB2E0-08F3-9B21-C8E8-F543C20F2068}"/>
              </a:ext>
            </a:extLst>
          </p:cNvPr>
          <p:cNvCxnSpPr/>
          <p:nvPr/>
        </p:nvCxnSpPr>
        <p:spPr>
          <a:xfrm>
            <a:off x="4980562" y="991223"/>
            <a:ext cx="4919470"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17" name="TextBox 16">
            <a:extLst>
              <a:ext uri="{FF2B5EF4-FFF2-40B4-BE49-F238E27FC236}">
                <a16:creationId xmlns:a16="http://schemas.microsoft.com/office/drawing/2014/main" id="{F95CFEE5-4850-6FD6-FCB6-DD33D461EB7D}"/>
              </a:ext>
            </a:extLst>
          </p:cNvPr>
          <p:cNvSpPr txBox="1"/>
          <p:nvPr/>
        </p:nvSpPr>
        <p:spPr>
          <a:xfrm>
            <a:off x="4517493" y="4970029"/>
            <a:ext cx="6357024" cy="369332"/>
          </a:xfrm>
          <a:prstGeom prst="rect">
            <a:avLst/>
          </a:prstGeom>
          <a:noFill/>
        </p:spPr>
        <p:txBody>
          <a:bodyPr wrap="square">
            <a:spAutoFit/>
          </a:bodyPr>
          <a:lstStyle/>
          <a:p>
            <a:r>
              <a:rPr lang="en-US" dirty="0">
                <a:solidFill>
                  <a:schemeClr val="bg1"/>
                </a:solidFill>
              </a:rPr>
              <a:t>enhances user notification capabilities</a:t>
            </a:r>
          </a:p>
        </p:txBody>
      </p:sp>
      <p:sp>
        <p:nvSpPr>
          <p:cNvPr id="19" name="Slide Number Placeholder 18">
            <a:extLst>
              <a:ext uri="{FF2B5EF4-FFF2-40B4-BE49-F238E27FC236}">
                <a16:creationId xmlns:a16="http://schemas.microsoft.com/office/drawing/2014/main" id="{7AB4DA99-23B5-4721-922F-D20DE805F61B}"/>
              </a:ext>
            </a:extLst>
          </p:cNvPr>
          <p:cNvSpPr>
            <a:spLocks noGrp="1"/>
          </p:cNvSpPr>
          <p:nvPr>
            <p:ph type="sldNum" idx="12"/>
          </p:nvPr>
        </p:nvSpPr>
        <p:spPr>
          <a:xfrm>
            <a:off x="10632715" y="6468681"/>
            <a:ext cx="1422400" cy="243417"/>
          </a:xfrm>
        </p:spPr>
        <p:txBody>
          <a:bodyPr/>
          <a:lstStyle/>
          <a:p>
            <a:fld id="{00000000-1234-1234-1234-123412341234}" type="slidenum">
              <a:rPr lang="en-US" sz="1100" smtClean="0">
                <a:solidFill>
                  <a:schemeClr val="tx1"/>
                </a:solidFill>
              </a:rPr>
              <a:pPr/>
              <a:t>16</a:t>
            </a:fld>
            <a:endParaRPr lang="en-US" dirty="0">
              <a:solidFill>
                <a:schemeClr val="tx1"/>
              </a:solidFill>
            </a:endParaRPr>
          </a:p>
        </p:txBody>
      </p:sp>
      <p:sp>
        <p:nvSpPr>
          <p:cNvPr id="20" name="Date Placeholder 9">
            <a:extLst>
              <a:ext uri="{FF2B5EF4-FFF2-40B4-BE49-F238E27FC236}">
                <a16:creationId xmlns:a16="http://schemas.microsoft.com/office/drawing/2014/main" id="{BCAE3FF3-20B4-BD26-4126-398A98F92B46}"/>
              </a:ext>
            </a:extLst>
          </p:cNvPr>
          <p:cNvSpPr txBox="1">
            <a:spLocks/>
          </p:cNvSpPr>
          <p:nvPr/>
        </p:nvSpPr>
        <p:spPr>
          <a:xfrm>
            <a:off x="10737310" y="646868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8F52DE-4D44-41C5-B7D2-0CD982597F1E}" type="datetime1">
              <a:rPr lang="en-US" sz="1050" smtClean="0"/>
              <a:pPr/>
              <a:t>2/21/2024</a:t>
            </a:fld>
            <a:endParaRPr lang="en-US" dirty="0"/>
          </a:p>
        </p:txBody>
      </p:sp>
      <p:sp>
        <p:nvSpPr>
          <p:cNvPr id="4" name="Date Placeholder 3">
            <a:extLst>
              <a:ext uri="{FF2B5EF4-FFF2-40B4-BE49-F238E27FC236}">
                <a16:creationId xmlns:a16="http://schemas.microsoft.com/office/drawing/2014/main" id="{E3F4B680-FE19-8122-4D36-B430FA04D4AF}"/>
              </a:ext>
            </a:extLst>
          </p:cNvPr>
          <p:cNvSpPr>
            <a:spLocks noGrp="1"/>
          </p:cNvSpPr>
          <p:nvPr>
            <p:ph type="dt" idx="10"/>
          </p:nvPr>
        </p:nvSpPr>
        <p:spPr/>
        <p:txBody>
          <a:bodyPr/>
          <a:lstStyle/>
          <a:p>
            <a:fld id="{15E5BFFD-5D90-4642-98FD-6697CF21C075}" type="datetime1">
              <a:rPr lang="en-US" smtClean="0"/>
              <a:t>2/21/2024</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48"/>
          <p:cNvSpPr/>
          <p:nvPr/>
        </p:nvSpPr>
        <p:spPr>
          <a:xfrm flipH="1">
            <a:off x="9891112" y="4445001"/>
            <a:ext cx="2300888" cy="2409903"/>
          </a:xfrm>
          <a:prstGeom prst="rtTriangle">
            <a:avLst/>
          </a:prstGeom>
          <a:solidFill>
            <a:srgbClr val="B7CCE4"/>
          </a:solidFill>
          <a:ln w="25400" cap="flat" cmpd="sng">
            <a:solidFill>
              <a:srgbClr val="DAE5F1"/>
            </a:solidFill>
            <a:prstDash val="solid"/>
            <a:round/>
            <a:headEnd type="none" w="sm" len="sm"/>
            <a:tailEnd type="none" w="sm" len="sm"/>
          </a:ln>
        </p:spPr>
        <p:txBody>
          <a:bodyPr spcFirstLastPara="1" wrap="square" lIns="60950" tIns="30467" rIns="60950" bIns="30467" anchor="ctr" anchorCtr="0">
            <a:noAutofit/>
          </a:bodyPr>
          <a:lstStyle/>
          <a:p>
            <a:pPr algn="ctr"/>
            <a:endParaRPr sz="1200">
              <a:solidFill>
                <a:schemeClr val="lt1"/>
              </a:solidFill>
              <a:latin typeface="Calibri"/>
              <a:ea typeface="Calibri"/>
              <a:cs typeface="Calibri"/>
              <a:sym typeface="Calibri"/>
            </a:endParaRPr>
          </a:p>
        </p:txBody>
      </p:sp>
      <p:pic>
        <p:nvPicPr>
          <p:cNvPr id="1381" name="Google Shape;1381;p48"/>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1387" name="Google Shape;1387;p48"/>
          <p:cNvSpPr/>
          <p:nvPr/>
        </p:nvSpPr>
        <p:spPr>
          <a:xfrm>
            <a:off x="499715" y="774647"/>
            <a:ext cx="2759919" cy="2546866"/>
          </a:xfrm>
          <a:custGeom>
            <a:avLst/>
            <a:gdLst/>
            <a:ahLst/>
            <a:cxnLst/>
            <a:rect l="l" t="t" r="r" b="b"/>
            <a:pathLst>
              <a:path w="1775157" h="1638123" extrusionOk="0">
                <a:moveTo>
                  <a:pt x="1650696" y="1638123"/>
                </a:moveTo>
                <a:lnTo>
                  <a:pt x="124460" y="1638123"/>
                </a:lnTo>
                <a:cubicBezTo>
                  <a:pt x="55880" y="1638123"/>
                  <a:pt x="0" y="1582243"/>
                  <a:pt x="0" y="1513663"/>
                </a:cubicBezTo>
                <a:lnTo>
                  <a:pt x="0" y="124460"/>
                </a:lnTo>
                <a:cubicBezTo>
                  <a:pt x="0" y="55880"/>
                  <a:pt x="55880" y="0"/>
                  <a:pt x="124460" y="0"/>
                </a:cubicBezTo>
                <a:lnTo>
                  <a:pt x="1650697" y="0"/>
                </a:lnTo>
                <a:cubicBezTo>
                  <a:pt x="1719276" y="0"/>
                  <a:pt x="1775157" y="55880"/>
                  <a:pt x="1775157" y="124460"/>
                </a:cubicBezTo>
                <a:lnTo>
                  <a:pt x="1775157" y="1513663"/>
                </a:lnTo>
                <a:cubicBezTo>
                  <a:pt x="1775157" y="1582243"/>
                  <a:pt x="1719276" y="1638123"/>
                  <a:pt x="1650697" y="1638123"/>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1388" name="Google Shape;1388;p48"/>
          <p:cNvSpPr/>
          <p:nvPr/>
        </p:nvSpPr>
        <p:spPr>
          <a:xfrm>
            <a:off x="8026727" y="1600147"/>
            <a:ext cx="2891884" cy="430633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1389" name="Google Shape;1389;p48"/>
          <p:cNvSpPr/>
          <p:nvPr/>
        </p:nvSpPr>
        <p:spPr>
          <a:xfrm>
            <a:off x="3686823" y="1245475"/>
            <a:ext cx="3906807" cy="4920972"/>
          </a:xfrm>
          <a:custGeom>
            <a:avLst/>
            <a:gdLst/>
            <a:ahLst/>
            <a:cxnLst/>
            <a:rect l="l" t="t" r="r" b="b"/>
            <a:pathLst>
              <a:path w="1883204" h="2372064" extrusionOk="0">
                <a:moveTo>
                  <a:pt x="1758744" y="2372064"/>
                </a:moveTo>
                <a:lnTo>
                  <a:pt x="124460" y="2372064"/>
                </a:lnTo>
                <a:cubicBezTo>
                  <a:pt x="55880" y="2372064"/>
                  <a:pt x="0" y="2316184"/>
                  <a:pt x="0" y="2247604"/>
                </a:cubicBezTo>
                <a:lnTo>
                  <a:pt x="0" y="124460"/>
                </a:lnTo>
                <a:cubicBezTo>
                  <a:pt x="0" y="55880"/>
                  <a:pt x="55880" y="0"/>
                  <a:pt x="124460" y="0"/>
                </a:cubicBezTo>
                <a:lnTo>
                  <a:pt x="1758744" y="0"/>
                </a:lnTo>
                <a:cubicBezTo>
                  <a:pt x="1827324" y="0"/>
                  <a:pt x="1883204" y="55880"/>
                  <a:pt x="1883204" y="124460"/>
                </a:cubicBezTo>
                <a:lnTo>
                  <a:pt x="1883204" y="2247604"/>
                </a:lnTo>
                <a:cubicBezTo>
                  <a:pt x="1883204" y="2316184"/>
                  <a:pt x="1827324" y="2372064"/>
                  <a:pt x="1758744"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1390" name="Google Shape;1390;p48"/>
          <p:cNvSpPr/>
          <p:nvPr/>
        </p:nvSpPr>
        <p:spPr>
          <a:xfrm>
            <a:off x="7593630" y="1475657"/>
            <a:ext cx="688414" cy="68841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2428" t="-5319" r="-2503" b="-8736"/>
            </a:stretch>
          </a:blipFill>
          <a:ln>
            <a:noFill/>
          </a:ln>
        </p:spPr>
        <p:txBody>
          <a:bodyPr spcFirstLastPara="1" wrap="square" lIns="60950" tIns="60950" rIns="60950" bIns="60950" anchor="ctr" anchorCtr="0">
            <a:noAutofit/>
          </a:bodyPr>
          <a:lstStyle/>
          <a:p>
            <a:endParaRPr sz="1200"/>
          </a:p>
        </p:txBody>
      </p:sp>
      <p:pic>
        <p:nvPicPr>
          <p:cNvPr id="1391" name="Google Shape;1391;p48"/>
          <p:cNvPicPr preferRelativeResize="0"/>
          <p:nvPr/>
        </p:nvPicPr>
        <p:blipFill rotWithShape="1">
          <a:blip r:embed="rId5">
            <a:alphaModFix/>
          </a:blip>
          <a:srcRect/>
          <a:stretch/>
        </p:blipFill>
        <p:spPr>
          <a:xfrm>
            <a:off x="245382" y="546761"/>
            <a:ext cx="696004" cy="688411"/>
          </a:xfrm>
          <a:prstGeom prst="rect">
            <a:avLst/>
          </a:prstGeom>
          <a:noFill/>
          <a:ln>
            <a:noFill/>
          </a:ln>
        </p:spPr>
      </p:pic>
      <p:sp>
        <p:nvSpPr>
          <p:cNvPr id="1392" name="Google Shape;1392;p48"/>
          <p:cNvSpPr/>
          <p:nvPr/>
        </p:nvSpPr>
        <p:spPr>
          <a:xfrm>
            <a:off x="248487" y="574915"/>
            <a:ext cx="670563" cy="67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a:stretch>
          </a:blipFill>
          <a:ln>
            <a:noFill/>
          </a:ln>
        </p:spPr>
        <p:txBody>
          <a:bodyPr spcFirstLastPara="1" wrap="square" lIns="60950" tIns="60950" rIns="60950" bIns="60950" anchor="ctr" anchorCtr="0">
            <a:noAutofit/>
          </a:bodyPr>
          <a:lstStyle/>
          <a:p>
            <a:endParaRPr sz="1200"/>
          </a:p>
        </p:txBody>
      </p:sp>
      <p:sp>
        <p:nvSpPr>
          <p:cNvPr id="1393" name="Google Shape;1393;p48"/>
          <p:cNvSpPr/>
          <p:nvPr/>
        </p:nvSpPr>
        <p:spPr>
          <a:xfrm>
            <a:off x="3522383" y="1041157"/>
            <a:ext cx="660329" cy="66032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7">
              <a:alphaModFix/>
            </a:blip>
            <a:stretch>
              <a:fillRect/>
            </a:stretch>
          </a:blipFill>
          <a:ln>
            <a:noFill/>
          </a:ln>
        </p:spPr>
        <p:txBody>
          <a:bodyPr spcFirstLastPara="1" wrap="square" lIns="60950" tIns="60950" rIns="60950" bIns="60950" anchor="ctr" anchorCtr="0">
            <a:noAutofit/>
          </a:bodyPr>
          <a:lstStyle/>
          <a:p>
            <a:endParaRPr sz="1200"/>
          </a:p>
        </p:txBody>
      </p:sp>
      <p:sp>
        <p:nvSpPr>
          <p:cNvPr id="1394" name="Google Shape;1394;p48"/>
          <p:cNvSpPr txBox="1"/>
          <p:nvPr/>
        </p:nvSpPr>
        <p:spPr>
          <a:xfrm>
            <a:off x="8523125" y="1628920"/>
            <a:ext cx="2235666" cy="767390"/>
          </a:xfrm>
          <a:prstGeom prst="rect">
            <a:avLst/>
          </a:prstGeom>
          <a:noFill/>
          <a:ln>
            <a:noFill/>
          </a:ln>
        </p:spPr>
        <p:txBody>
          <a:bodyPr spcFirstLastPara="1" wrap="square" lIns="0" tIns="0" rIns="0" bIns="0" anchor="t" anchorCtr="0">
            <a:spAutoFit/>
          </a:bodyPr>
          <a:lstStyle/>
          <a:p>
            <a:pPr algn="ctr">
              <a:lnSpc>
                <a:spcPct val="139985"/>
              </a:lnSpc>
            </a:pPr>
            <a:r>
              <a:rPr lang="en-US" sz="1781" b="1" dirty="0">
                <a:solidFill>
                  <a:srgbClr val="B3B3B3"/>
                </a:solidFill>
                <a:latin typeface="Open Sans"/>
                <a:ea typeface="Open Sans"/>
                <a:cs typeface="Open Sans"/>
                <a:sym typeface="Open Sans"/>
              </a:rPr>
              <a:t>Non-Functional</a:t>
            </a:r>
            <a:endParaRPr sz="1200" dirty="0"/>
          </a:p>
          <a:p>
            <a:pPr algn="ctr">
              <a:lnSpc>
                <a:spcPct val="139985"/>
              </a:lnSpc>
            </a:pPr>
            <a:r>
              <a:rPr lang="en-US" sz="1781" b="1" dirty="0">
                <a:solidFill>
                  <a:srgbClr val="B3B3B3"/>
                </a:solidFill>
                <a:latin typeface="Open Sans"/>
                <a:ea typeface="Open Sans"/>
                <a:cs typeface="Open Sans"/>
                <a:sym typeface="Open Sans"/>
              </a:rPr>
              <a:t> Requirements</a:t>
            </a:r>
            <a:endParaRPr sz="1200" dirty="0"/>
          </a:p>
        </p:txBody>
      </p:sp>
      <p:pic>
        <p:nvPicPr>
          <p:cNvPr id="1395" name="Google Shape;1395;p48"/>
          <p:cNvPicPr preferRelativeResize="0"/>
          <p:nvPr/>
        </p:nvPicPr>
        <p:blipFill rotWithShape="1">
          <a:blip r:embed="rId8">
            <a:alphaModFix/>
          </a:blip>
          <a:srcRect l="21778" t="10669" r="21778" b="14412"/>
          <a:stretch/>
        </p:blipFill>
        <p:spPr>
          <a:xfrm>
            <a:off x="9395180" y="1921708"/>
            <a:ext cx="3939458" cy="4395425"/>
          </a:xfrm>
          <a:prstGeom prst="rect">
            <a:avLst/>
          </a:prstGeom>
          <a:noFill/>
          <a:ln>
            <a:noFill/>
          </a:ln>
        </p:spPr>
      </p:pic>
      <p:sp>
        <p:nvSpPr>
          <p:cNvPr id="1396" name="Google Shape;1396;p48"/>
          <p:cNvSpPr txBox="1"/>
          <p:nvPr/>
        </p:nvSpPr>
        <p:spPr>
          <a:xfrm>
            <a:off x="3683125" y="1673172"/>
            <a:ext cx="3802971" cy="5765424"/>
          </a:xfrm>
          <a:prstGeom prst="rect">
            <a:avLst/>
          </a:prstGeom>
          <a:noFill/>
          <a:ln>
            <a:noFill/>
          </a:ln>
        </p:spPr>
        <p:txBody>
          <a:bodyPr spcFirstLastPara="1" wrap="square" lIns="0" tIns="0" rIns="0" bIns="0" anchor="t" anchorCtr="0">
            <a:spAutoFit/>
          </a:bodyPr>
          <a:lstStyle/>
          <a:p>
            <a:pPr>
              <a:lnSpc>
                <a:spcPct val="165611"/>
              </a:lnSpc>
            </a:pPr>
            <a:endParaRPr sz="1200" dirty="0">
              <a:solidFill>
                <a:schemeClr val="dk1"/>
              </a:solidFill>
              <a:latin typeface="Calibri"/>
              <a:ea typeface="Calibri"/>
              <a:cs typeface="Calibri"/>
              <a:sym typeface="Calibri"/>
            </a:endParaRPr>
          </a:p>
          <a:p>
            <a:pPr marL="277805" lvl="1" indent="-138903">
              <a:lnSpc>
                <a:spcPct val="140072"/>
              </a:lnSpc>
              <a:buClr>
                <a:srgbClr val="FFFFFF"/>
              </a:buClr>
              <a:buSzPts val="1929"/>
              <a:buFont typeface="Arial"/>
              <a:buChar char="•"/>
            </a:pPr>
            <a:endParaRPr sz="1200" dirty="0"/>
          </a:p>
          <a:p>
            <a:pPr>
              <a:lnSpc>
                <a:spcPct val="140072"/>
              </a:lnSpc>
            </a:pPr>
            <a:endParaRPr sz="1286" dirty="0">
              <a:solidFill>
                <a:srgbClr val="FFFFFF"/>
              </a:solidFill>
              <a:latin typeface="Open Sans"/>
              <a:ea typeface="Open Sans"/>
              <a:cs typeface="Open Sans"/>
              <a:sym typeface="Open Sans"/>
            </a:endParaRPr>
          </a:p>
          <a:p>
            <a:pPr marL="277805" lvl="1" indent="-138903" algn="just">
              <a:lnSpc>
                <a:spcPct val="140072"/>
              </a:lnSpc>
              <a:buClr>
                <a:srgbClr val="FFFFFF"/>
              </a:buClr>
              <a:buSzPts val="1929"/>
              <a:buFont typeface="Arial"/>
              <a:buChar char="•"/>
            </a:pPr>
            <a:r>
              <a:rPr lang="en-US" sz="1286" dirty="0">
                <a:solidFill>
                  <a:srgbClr val="FFFFFF"/>
                </a:solidFill>
                <a:latin typeface="Open Sans"/>
                <a:ea typeface="Open Sans"/>
                <a:cs typeface="Open Sans"/>
                <a:sym typeface="Open Sans"/>
              </a:rPr>
              <a:t>System should be able to send real time mobile push notifications to requested user when pollution level  concentration is high </a:t>
            </a:r>
            <a:endParaRPr sz="1200" dirty="0"/>
          </a:p>
          <a:p>
            <a:pPr>
              <a:lnSpc>
                <a:spcPct val="140072"/>
              </a:lnSpc>
            </a:pPr>
            <a:endParaRPr sz="1286" dirty="0">
              <a:solidFill>
                <a:srgbClr val="FFFFFF"/>
              </a:solidFill>
              <a:latin typeface="Open Sans"/>
              <a:ea typeface="Open Sans"/>
              <a:cs typeface="Open Sans"/>
              <a:sym typeface="Open Sans"/>
            </a:endParaRPr>
          </a:p>
          <a:p>
            <a:pPr marL="277805" lvl="1" indent="-138903">
              <a:lnSpc>
                <a:spcPct val="140072"/>
              </a:lnSpc>
              <a:buClr>
                <a:srgbClr val="FFFFFF"/>
              </a:buClr>
              <a:buSzPts val="1929"/>
              <a:buFont typeface="Arial"/>
              <a:buChar char="•"/>
            </a:pPr>
            <a:r>
              <a:rPr lang="en-US" sz="1400" dirty="0">
                <a:solidFill>
                  <a:schemeClr val="bg1"/>
                </a:solidFill>
                <a:latin typeface="Times New Roman" panose="02020603050405020304" pitchFamily="18" charset="0"/>
                <a:cs typeface="Times New Roman" panose="02020603050405020304" pitchFamily="18" charset="0"/>
              </a:rPr>
              <a:t>Store threshold values  in database </a:t>
            </a:r>
          </a:p>
          <a:p>
            <a:pPr marL="138902" lvl="1">
              <a:lnSpc>
                <a:spcPct val="140072"/>
              </a:lnSpc>
              <a:buClr>
                <a:srgbClr val="FFFFFF"/>
              </a:buClr>
              <a:buSzPts val="1929"/>
            </a:pPr>
            <a:endParaRPr lang="en-US" sz="1400" dirty="0">
              <a:solidFill>
                <a:schemeClr val="bg1"/>
              </a:solidFill>
              <a:latin typeface="Times New Roman" panose="02020603050405020304" pitchFamily="18" charset="0"/>
              <a:cs typeface="Times New Roman" panose="02020603050405020304" pitchFamily="18" charset="0"/>
            </a:endParaRPr>
          </a:p>
          <a:p>
            <a:pPr marL="277805" lvl="1" indent="-138903">
              <a:lnSpc>
                <a:spcPct val="140072"/>
              </a:lnSpc>
              <a:buClr>
                <a:srgbClr val="FFFFFF"/>
              </a:buClr>
              <a:buSzPts val="1929"/>
              <a:buFont typeface="Arial"/>
              <a:buChar char="•"/>
            </a:pPr>
            <a:r>
              <a:rPr lang="en-US" sz="1400" b="1" dirty="0">
                <a:solidFill>
                  <a:schemeClr val="bg2"/>
                </a:solidFill>
              </a:rPr>
              <a:t>Arduino Code Implementation</a:t>
            </a:r>
          </a:p>
          <a:p>
            <a:pPr marL="277805" lvl="1" indent="-138903">
              <a:lnSpc>
                <a:spcPct val="140072"/>
              </a:lnSpc>
              <a:buClr>
                <a:srgbClr val="FFFFFF"/>
              </a:buClr>
              <a:buSzPts val="1929"/>
              <a:buFont typeface="Arial"/>
              <a:buChar char="•"/>
            </a:pPr>
            <a:endParaRPr lang="en-US" sz="1400" b="1" dirty="0">
              <a:solidFill>
                <a:schemeClr val="bg2"/>
              </a:solidFill>
              <a:latin typeface="Times New Roman" panose="02020603050405020304" pitchFamily="18" charset="0"/>
              <a:cs typeface="Times New Roman" panose="02020603050405020304" pitchFamily="18" charset="0"/>
            </a:endParaRPr>
          </a:p>
          <a:p>
            <a:pPr marL="277805" lvl="1" indent="-138903">
              <a:lnSpc>
                <a:spcPct val="140072"/>
              </a:lnSpc>
              <a:buClr>
                <a:srgbClr val="FFFFFF"/>
              </a:buClr>
              <a:buSzPts val="1929"/>
              <a:buFont typeface="Arial"/>
              <a:buChar char="•"/>
            </a:pPr>
            <a:r>
              <a:rPr lang="en-US" sz="1400" dirty="0">
                <a:solidFill>
                  <a:schemeClr val="bg2"/>
                </a:solidFill>
              </a:rPr>
              <a:t>Real-time Data Transmission and Location Identification</a:t>
            </a:r>
            <a:endParaRPr lang="en-US" sz="1400" b="1" dirty="0">
              <a:solidFill>
                <a:schemeClr val="bg2"/>
              </a:solidFill>
              <a:latin typeface="Times New Roman" panose="02020603050405020304" pitchFamily="18" charset="0"/>
              <a:cs typeface="Times New Roman" panose="02020603050405020304" pitchFamily="18" charset="0"/>
            </a:endParaRPr>
          </a:p>
          <a:p>
            <a:pPr marL="277805" lvl="1" indent="-138903">
              <a:lnSpc>
                <a:spcPct val="140072"/>
              </a:lnSpc>
              <a:buClr>
                <a:srgbClr val="FFFFFF"/>
              </a:buClr>
              <a:buSzPts val="1929"/>
              <a:buFont typeface="Arial"/>
              <a:buChar char="•"/>
            </a:pPr>
            <a:endParaRPr lang="en-US" sz="1400" dirty="0">
              <a:solidFill>
                <a:schemeClr val="bg1"/>
              </a:solidFill>
              <a:latin typeface="Times New Roman" panose="02020603050405020304" pitchFamily="18" charset="0"/>
              <a:cs typeface="Times New Roman" panose="02020603050405020304" pitchFamily="18" charset="0"/>
            </a:endParaRPr>
          </a:p>
          <a:p>
            <a:pPr marL="138902" lvl="1">
              <a:lnSpc>
                <a:spcPct val="140072"/>
              </a:lnSpc>
              <a:buClr>
                <a:srgbClr val="FFFFFF"/>
              </a:buClr>
              <a:buSzPts val="1929"/>
            </a:pPr>
            <a:endParaRPr lang="en-US" sz="1400" dirty="0">
              <a:solidFill>
                <a:schemeClr val="bg1"/>
              </a:solidFill>
              <a:latin typeface="Times New Roman" panose="02020603050405020304" pitchFamily="18" charset="0"/>
              <a:cs typeface="Times New Roman" panose="02020603050405020304" pitchFamily="18" charset="0"/>
            </a:endParaRPr>
          </a:p>
          <a:p>
            <a:pPr marL="277805" lvl="1" indent="-138903">
              <a:lnSpc>
                <a:spcPct val="140072"/>
              </a:lnSpc>
              <a:buClr>
                <a:srgbClr val="FFFFFF"/>
              </a:buClr>
              <a:buSzPts val="1929"/>
              <a:buFont typeface="Arial"/>
              <a:buChar char="•"/>
            </a:pPr>
            <a:endParaRPr lang="en-US" sz="1400" dirty="0">
              <a:solidFill>
                <a:schemeClr val="bg1"/>
              </a:solidFill>
              <a:latin typeface="Times New Roman" panose="02020603050405020304" pitchFamily="18" charset="0"/>
              <a:cs typeface="Times New Roman" panose="02020603050405020304" pitchFamily="18" charset="0"/>
            </a:endParaRPr>
          </a:p>
          <a:p>
            <a:pPr marL="277805" lvl="1" indent="-138903">
              <a:lnSpc>
                <a:spcPct val="140072"/>
              </a:lnSpc>
              <a:buClr>
                <a:srgbClr val="FFFFFF"/>
              </a:buClr>
              <a:buSzPts val="1929"/>
              <a:buFont typeface="Arial"/>
              <a:buChar char="•"/>
            </a:pPr>
            <a:endParaRPr lang="en-US" sz="1200" dirty="0"/>
          </a:p>
          <a:p>
            <a:pPr>
              <a:lnSpc>
                <a:spcPct val="140072"/>
              </a:lnSpc>
            </a:pPr>
            <a:endParaRPr lang="en-US" sz="1286" dirty="0">
              <a:solidFill>
                <a:srgbClr val="FFFFFF"/>
              </a:solidFill>
              <a:latin typeface="Open Sans"/>
              <a:ea typeface="Open Sans"/>
              <a:cs typeface="Open Sans"/>
              <a:sym typeface="Open Sans"/>
            </a:endParaRPr>
          </a:p>
          <a:p>
            <a:pPr marL="277805" lvl="1" indent="-138903">
              <a:lnSpc>
                <a:spcPct val="140072"/>
              </a:lnSpc>
              <a:buClr>
                <a:srgbClr val="FFFFFF"/>
              </a:buClr>
              <a:buSzPts val="1929"/>
              <a:buFont typeface="Arial"/>
              <a:buChar char="•"/>
            </a:pPr>
            <a:endParaRPr sz="1200" dirty="0"/>
          </a:p>
          <a:p>
            <a:pPr>
              <a:lnSpc>
                <a:spcPct val="154536"/>
              </a:lnSpc>
            </a:pPr>
            <a:endParaRPr sz="1286" dirty="0">
              <a:solidFill>
                <a:srgbClr val="FFFFFF"/>
              </a:solidFill>
              <a:latin typeface="Open Sans"/>
              <a:ea typeface="Open Sans"/>
              <a:cs typeface="Open Sans"/>
              <a:sym typeface="Open Sans"/>
            </a:endParaRPr>
          </a:p>
        </p:txBody>
      </p:sp>
      <p:sp>
        <p:nvSpPr>
          <p:cNvPr id="1397" name="Google Shape;1397;p48"/>
          <p:cNvSpPr/>
          <p:nvPr/>
        </p:nvSpPr>
        <p:spPr>
          <a:xfrm>
            <a:off x="499714" y="3552262"/>
            <a:ext cx="2859569" cy="2505410"/>
          </a:xfrm>
          <a:custGeom>
            <a:avLst/>
            <a:gdLst/>
            <a:ahLst/>
            <a:cxnLst/>
            <a:rect l="l" t="t" r="r" b="b"/>
            <a:pathLst>
              <a:path w="2186674" h="1915853" extrusionOk="0">
                <a:moveTo>
                  <a:pt x="2062214" y="1915853"/>
                </a:moveTo>
                <a:lnTo>
                  <a:pt x="124460" y="1915853"/>
                </a:lnTo>
                <a:cubicBezTo>
                  <a:pt x="55880" y="1915853"/>
                  <a:pt x="0" y="1859973"/>
                  <a:pt x="0" y="1791393"/>
                </a:cubicBezTo>
                <a:lnTo>
                  <a:pt x="0" y="124460"/>
                </a:lnTo>
                <a:cubicBezTo>
                  <a:pt x="0" y="55880"/>
                  <a:pt x="55880" y="0"/>
                  <a:pt x="124460" y="0"/>
                </a:cubicBezTo>
                <a:lnTo>
                  <a:pt x="2062214" y="0"/>
                </a:lnTo>
                <a:cubicBezTo>
                  <a:pt x="2130794" y="0"/>
                  <a:pt x="2186674" y="55880"/>
                  <a:pt x="2186674" y="124460"/>
                </a:cubicBezTo>
                <a:lnTo>
                  <a:pt x="2186674" y="1791393"/>
                </a:lnTo>
                <a:cubicBezTo>
                  <a:pt x="2186674" y="1859973"/>
                  <a:pt x="2130794" y="1915853"/>
                  <a:pt x="2062214" y="1915853"/>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pic>
        <p:nvPicPr>
          <p:cNvPr id="1398" name="Google Shape;1398;p48"/>
          <p:cNvPicPr preferRelativeResize="0"/>
          <p:nvPr/>
        </p:nvPicPr>
        <p:blipFill rotWithShape="1">
          <a:blip r:embed="rId9">
            <a:alphaModFix/>
          </a:blip>
          <a:srcRect/>
          <a:stretch/>
        </p:blipFill>
        <p:spPr>
          <a:xfrm>
            <a:off x="248487" y="3321513"/>
            <a:ext cx="713077" cy="713077"/>
          </a:xfrm>
          <a:prstGeom prst="rect">
            <a:avLst/>
          </a:prstGeom>
          <a:noFill/>
          <a:ln>
            <a:noFill/>
          </a:ln>
        </p:spPr>
      </p:pic>
      <p:sp>
        <p:nvSpPr>
          <p:cNvPr id="1399" name="Google Shape;1399;p48"/>
          <p:cNvSpPr txBox="1"/>
          <p:nvPr/>
        </p:nvSpPr>
        <p:spPr>
          <a:xfrm>
            <a:off x="4445461" y="135463"/>
            <a:ext cx="7581207" cy="1093504"/>
          </a:xfrm>
          <a:prstGeom prst="rect">
            <a:avLst/>
          </a:prstGeom>
          <a:noFill/>
          <a:ln>
            <a:noFill/>
          </a:ln>
        </p:spPr>
        <p:txBody>
          <a:bodyPr spcFirstLastPara="1" wrap="square" lIns="0" tIns="0" rIns="0" bIns="0" anchor="t" anchorCtr="0">
            <a:spAutoFit/>
          </a:bodyPr>
          <a:lstStyle/>
          <a:p>
            <a:pPr algn="r">
              <a:lnSpc>
                <a:spcPct val="129982"/>
              </a:lnSpc>
            </a:pPr>
            <a:r>
              <a:rPr lang="en-US" sz="2733" dirty="0">
                <a:solidFill>
                  <a:srgbClr val="242424"/>
                </a:solidFill>
                <a:latin typeface="Arial"/>
                <a:ea typeface="Arial"/>
                <a:cs typeface="Arial"/>
                <a:sym typeface="Arial"/>
              </a:rPr>
              <a:t>System , Personnel and Software Specification Requirements</a:t>
            </a:r>
            <a:endParaRPr sz="1200" dirty="0"/>
          </a:p>
        </p:txBody>
      </p:sp>
      <p:sp>
        <p:nvSpPr>
          <p:cNvPr id="1400" name="Google Shape;1400;p48"/>
          <p:cNvSpPr txBox="1"/>
          <p:nvPr/>
        </p:nvSpPr>
        <p:spPr>
          <a:xfrm>
            <a:off x="8236195" y="2475025"/>
            <a:ext cx="2789950" cy="3323987"/>
          </a:xfrm>
          <a:prstGeom prst="rect">
            <a:avLst/>
          </a:prstGeom>
          <a:noFill/>
          <a:ln>
            <a:noFill/>
          </a:ln>
        </p:spPr>
        <p:txBody>
          <a:bodyPr spcFirstLastPara="1" wrap="square" lIns="0" tIns="0" rIns="0" bIns="0" anchor="t" anchorCtr="0">
            <a:spAutoFit/>
          </a:bodyPr>
          <a:lstStyle/>
          <a:p>
            <a:pPr marL="277805" lvl="1" indent="-138902">
              <a:lnSpc>
                <a:spcPct val="140020"/>
              </a:lnSpc>
              <a:buClr>
                <a:srgbClr val="FFFFFF"/>
              </a:buClr>
              <a:buSzPts val="1929"/>
              <a:buFont typeface="Arial"/>
              <a:buChar char="•"/>
            </a:pPr>
            <a:r>
              <a:rPr lang="en-US" sz="1286">
                <a:solidFill>
                  <a:srgbClr val="FFFFFF"/>
                </a:solidFill>
                <a:latin typeface="Open Sans"/>
                <a:ea typeface="Open Sans"/>
                <a:cs typeface="Open Sans"/>
                <a:sym typeface="Open Sans"/>
              </a:rPr>
              <a:t>Should respond Realtime.</a:t>
            </a:r>
            <a:endParaRPr sz="1200"/>
          </a:p>
          <a:p>
            <a:pPr>
              <a:lnSpc>
                <a:spcPct val="140020"/>
              </a:lnSpc>
            </a:pPr>
            <a:endParaRPr sz="1286">
              <a:solidFill>
                <a:srgbClr val="FFFFFF"/>
              </a:solidFill>
              <a:latin typeface="Open Sans"/>
              <a:ea typeface="Open Sans"/>
              <a:cs typeface="Open Sans"/>
              <a:sym typeface="Open Sans"/>
            </a:endParaRPr>
          </a:p>
          <a:p>
            <a:pPr marL="277805" lvl="1" indent="-138902">
              <a:lnSpc>
                <a:spcPct val="140020"/>
              </a:lnSpc>
              <a:buClr>
                <a:srgbClr val="FFFFFF"/>
              </a:buClr>
              <a:buSzPts val="1929"/>
              <a:buFont typeface="Arial"/>
              <a:buChar char="•"/>
            </a:pPr>
            <a:r>
              <a:rPr lang="en-US" sz="1286">
                <a:solidFill>
                  <a:srgbClr val="FFFFFF"/>
                </a:solidFill>
                <a:latin typeface="Open Sans"/>
                <a:ea typeface="Open Sans"/>
                <a:cs typeface="Open Sans"/>
                <a:sym typeface="Open Sans"/>
              </a:rPr>
              <a:t>Should properly work as a mobile cross platform application.</a:t>
            </a:r>
            <a:endParaRPr sz="1200"/>
          </a:p>
          <a:p>
            <a:pPr>
              <a:lnSpc>
                <a:spcPct val="140020"/>
              </a:lnSpc>
            </a:pPr>
            <a:endParaRPr sz="1286">
              <a:solidFill>
                <a:srgbClr val="FFFFFF"/>
              </a:solidFill>
              <a:latin typeface="Open Sans"/>
              <a:ea typeface="Open Sans"/>
              <a:cs typeface="Open Sans"/>
              <a:sym typeface="Open Sans"/>
            </a:endParaRPr>
          </a:p>
          <a:p>
            <a:pPr marL="277805" lvl="1" indent="-138902">
              <a:lnSpc>
                <a:spcPct val="140020"/>
              </a:lnSpc>
              <a:buClr>
                <a:srgbClr val="FFFFFF"/>
              </a:buClr>
              <a:buSzPts val="1929"/>
              <a:buFont typeface="Arial"/>
              <a:buChar char="•"/>
            </a:pPr>
            <a:r>
              <a:rPr lang="en-US" sz="1286">
                <a:solidFill>
                  <a:srgbClr val="FFFFFF"/>
                </a:solidFill>
                <a:latin typeface="Open Sans"/>
                <a:ea typeface="Open Sans"/>
                <a:cs typeface="Open Sans"/>
                <a:sym typeface="Open Sans"/>
              </a:rPr>
              <a:t>Should have high security.</a:t>
            </a:r>
            <a:endParaRPr sz="1200"/>
          </a:p>
          <a:p>
            <a:pPr>
              <a:lnSpc>
                <a:spcPct val="140020"/>
              </a:lnSpc>
            </a:pPr>
            <a:endParaRPr sz="1286">
              <a:solidFill>
                <a:srgbClr val="FFFFFF"/>
              </a:solidFill>
              <a:latin typeface="Open Sans"/>
              <a:ea typeface="Open Sans"/>
              <a:cs typeface="Open Sans"/>
              <a:sym typeface="Open Sans"/>
            </a:endParaRPr>
          </a:p>
          <a:p>
            <a:pPr marL="277805" lvl="1" indent="-138902">
              <a:lnSpc>
                <a:spcPct val="140020"/>
              </a:lnSpc>
              <a:buClr>
                <a:srgbClr val="FFFFFF"/>
              </a:buClr>
              <a:buSzPts val="1929"/>
              <a:buFont typeface="Arial"/>
              <a:buChar char="•"/>
            </a:pPr>
            <a:r>
              <a:rPr lang="en-US" sz="1286">
                <a:solidFill>
                  <a:srgbClr val="FFFFFF"/>
                </a:solidFill>
                <a:latin typeface="Open Sans"/>
                <a:ea typeface="Open Sans"/>
                <a:cs typeface="Open Sans"/>
                <a:sym typeface="Open Sans"/>
              </a:rPr>
              <a:t>Application should be reliable</a:t>
            </a:r>
            <a:endParaRPr sz="1200"/>
          </a:p>
          <a:p>
            <a:pPr>
              <a:lnSpc>
                <a:spcPct val="140020"/>
              </a:lnSpc>
            </a:pPr>
            <a:endParaRPr sz="1286">
              <a:solidFill>
                <a:srgbClr val="FFFFFF"/>
              </a:solidFill>
              <a:latin typeface="Open Sans"/>
              <a:ea typeface="Open Sans"/>
              <a:cs typeface="Open Sans"/>
              <a:sym typeface="Open Sans"/>
            </a:endParaRPr>
          </a:p>
          <a:p>
            <a:pPr marL="277805" lvl="1" indent="-138902">
              <a:lnSpc>
                <a:spcPct val="140020"/>
              </a:lnSpc>
              <a:buClr>
                <a:srgbClr val="FFFFFF"/>
              </a:buClr>
              <a:buSzPts val="1929"/>
              <a:buFont typeface="Arial"/>
              <a:buChar char="•"/>
            </a:pPr>
            <a:r>
              <a:rPr lang="en-US" sz="1286">
                <a:solidFill>
                  <a:srgbClr val="FFFFFF"/>
                </a:solidFill>
                <a:latin typeface="Open Sans"/>
                <a:ea typeface="Open Sans"/>
                <a:cs typeface="Open Sans"/>
                <a:sym typeface="Open Sans"/>
              </a:rPr>
              <a:t>Interfaces should be more user-friendly.</a:t>
            </a:r>
            <a:endParaRPr sz="1200"/>
          </a:p>
        </p:txBody>
      </p:sp>
      <p:sp>
        <p:nvSpPr>
          <p:cNvPr id="1401" name="Google Shape;1401;p48"/>
          <p:cNvSpPr txBox="1"/>
          <p:nvPr/>
        </p:nvSpPr>
        <p:spPr>
          <a:xfrm>
            <a:off x="4182712" y="1528518"/>
            <a:ext cx="2527066" cy="383695"/>
          </a:xfrm>
          <a:prstGeom prst="rect">
            <a:avLst/>
          </a:prstGeom>
          <a:noFill/>
          <a:ln>
            <a:noFill/>
          </a:ln>
        </p:spPr>
        <p:txBody>
          <a:bodyPr spcFirstLastPara="1" wrap="square" lIns="0" tIns="0" rIns="0" bIns="0" anchor="t" anchorCtr="0">
            <a:spAutoFit/>
          </a:bodyPr>
          <a:lstStyle/>
          <a:p>
            <a:pPr algn="ctr">
              <a:lnSpc>
                <a:spcPct val="139985"/>
              </a:lnSpc>
            </a:pPr>
            <a:r>
              <a:rPr lang="en-US" sz="1781" b="1">
                <a:solidFill>
                  <a:srgbClr val="192954"/>
                </a:solidFill>
                <a:latin typeface="Open Sans"/>
                <a:ea typeface="Open Sans"/>
                <a:cs typeface="Open Sans"/>
                <a:sym typeface="Open Sans"/>
              </a:rPr>
              <a:t>System Requirements</a:t>
            </a:r>
            <a:endParaRPr sz="1200"/>
          </a:p>
        </p:txBody>
      </p:sp>
      <p:sp>
        <p:nvSpPr>
          <p:cNvPr id="1402" name="Google Shape;1402;p48"/>
          <p:cNvSpPr txBox="1"/>
          <p:nvPr/>
        </p:nvSpPr>
        <p:spPr>
          <a:xfrm>
            <a:off x="919049" y="852866"/>
            <a:ext cx="1594644" cy="767390"/>
          </a:xfrm>
          <a:prstGeom prst="rect">
            <a:avLst/>
          </a:prstGeom>
          <a:noFill/>
          <a:ln>
            <a:noFill/>
          </a:ln>
        </p:spPr>
        <p:txBody>
          <a:bodyPr spcFirstLastPara="1" wrap="square" lIns="0" tIns="0" rIns="0" bIns="0" anchor="t" anchorCtr="0">
            <a:spAutoFit/>
          </a:bodyPr>
          <a:lstStyle/>
          <a:p>
            <a:pPr algn="ctr">
              <a:lnSpc>
                <a:spcPct val="139985"/>
              </a:lnSpc>
            </a:pPr>
            <a:r>
              <a:rPr lang="en-US" sz="1781" b="1">
                <a:solidFill>
                  <a:srgbClr val="B3B3B3"/>
                </a:solidFill>
                <a:latin typeface="Open Sans"/>
                <a:ea typeface="Open Sans"/>
                <a:cs typeface="Open Sans"/>
                <a:sym typeface="Open Sans"/>
              </a:rPr>
              <a:t>Software </a:t>
            </a:r>
            <a:endParaRPr sz="1200"/>
          </a:p>
          <a:p>
            <a:pPr algn="ctr">
              <a:lnSpc>
                <a:spcPct val="139985"/>
              </a:lnSpc>
            </a:pPr>
            <a:r>
              <a:rPr lang="en-US" sz="1781" b="1">
                <a:solidFill>
                  <a:srgbClr val="B3B3B3"/>
                </a:solidFill>
                <a:latin typeface="Open Sans"/>
                <a:ea typeface="Open Sans"/>
                <a:cs typeface="Open Sans"/>
                <a:sym typeface="Open Sans"/>
              </a:rPr>
              <a:t>Requirements</a:t>
            </a:r>
            <a:endParaRPr sz="1200"/>
          </a:p>
        </p:txBody>
      </p:sp>
      <p:sp>
        <p:nvSpPr>
          <p:cNvPr id="1403" name="Google Shape;1403;p48"/>
          <p:cNvSpPr txBox="1"/>
          <p:nvPr/>
        </p:nvSpPr>
        <p:spPr>
          <a:xfrm>
            <a:off x="978358" y="1074069"/>
            <a:ext cx="1693759" cy="2437590"/>
          </a:xfrm>
          <a:prstGeom prst="rect">
            <a:avLst/>
          </a:prstGeom>
          <a:noFill/>
          <a:ln>
            <a:noFill/>
          </a:ln>
        </p:spPr>
        <p:txBody>
          <a:bodyPr spcFirstLastPara="1" wrap="square" lIns="0" tIns="0" rIns="0" bIns="0" anchor="t" anchorCtr="0">
            <a:spAutoFit/>
          </a:bodyPr>
          <a:lstStyle/>
          <a:p>
            <a:pPr>
              <a:lnSpc>
                <a:spcPct val="150055"/>
              </a:lnSpc>
            </a:pPr>
            <a:endParaRPr sz="1200" dirty="0">
              <a:solidFill>
                <a:schemeClr val="dk1"/>
              </a:solidFill>
              <a:latin typeface="Calibri"/>
              <a:ea typeface="Calibri"/>
              <a:cs typeface="Calibri"/>
              <a:sym typeface="Calibri"/>
            </a:endParaRPr>
          </a:p>
          <a:p>
            <a:pPr marL="277805" lvl="1" indent="-138902">
              <a:lnSpc>
                <a:spcPct val="140020"/>
              </a:lnSpc>
              <a:buClr>
                <a:srgbClr val="FFFFFF"/>
              </a:buClr>
              <a:buSzPts val="1929"/>
              <a:buFont typeface="Arial"/>
              <a:buChar char="•"/>
            </a:pPr>
            <a:endParaRPr sz="1200" dirty="0"/>
          </a:p>
          <a:p>
            <a:pPr marL="277805" lvl="1" indent="-138902">
              <a:lnSpc>
                <a:spcPct val="140020"/>
              </a:lnSpc>
              <a:buClr>
                <a:srgbClr val="FFFFFF"/>
              </a:buClr>
              <a:buSzPts val="1929"/>
              <a:buFont typeface="Arial"/>
              <a:buChar char="•"/>
            </a:pPr>
            <a:r>
              <a:rPr lang="en-US" sz="1200" dirty="0">
                <a:solidFill>
                  <a:schemeClr val="bg1"/>
                </a:solidFill>
              </a:rPr>
              <a:t>React Native</a:t>
            </a:r>
            <a:endParaRPr sz="1200" dirty="0">
              <a:solidFill>
                <a:schemeClr val="bg1"/>
              </a:solidFill>
            </a:endParaRPr>
          </a:p>
          <a:p>
            <a:pPr marL="277805" lvl="1" indent="-138902">
              <a:lnSpc>
                <a:spcPct val="140020"/>
              </a:lnSpc>
              <a:buClr>
                <a:srgbClr val="FFFFFF"/>
              </a:buClr>
              <a:buSzPts val="1929"/>
              <a:buFont typeface="Arial"/>
              <a:buChar char="•"/>
            </a:pPr>
            <a:r>
              <a:rPr lang="en-US" sz="1286" dirty="0">
                <a:solidFill>
                  <a:srgbClr val="FFFFFF"/>
                </a:solidFill>
                <a:latin typeface="Open Sans"/>
                <a:ea typeface="Open Sans"/>
                <a:cs typeface="Open Sans"/>
                <a:sym typeface="Open Sans"/>
              </a:rPr>
              <a:t>MongoDB</a:t>
            </a:r>
          </a:p>
          <a:p>
            <a:pPr marL="277805" lvl="1" indent="-138902">
              <a:lnSpc>
                <a:spcPct val="140020"/>
              </a:lnSpc>
              <a:buClr>
                <a:srgbClr val="FFFFFF"/>
              </a:buClr>
              <a:buSzPts val="1929"/>
              <a:buFont typeface="Arial"/>
              <a:buChar char="•"/>
            </a:pPr>
            <a:r>
              <a:rPr lang="en-US" sz="1286" dirty="0">
                <a:solidFill>
                  <a:srgbClr val="FFFFFF"/>
                </a:solidFill>
                <a:latin typeface="Open Sans"/>
                <a:ea typeface="Open Sans"/>
                <a:cs typeface="Open Sans"/>
                <a:sym typeface="Open Sans"/>
              </a:rPr>
              <a:t>Note-J</a:t>
            </a:r>
          </a:p>
          <a:p>
            <a:pPr marL="277805" lvl="1" indent="-138902">
              <a:lnSpc>
                <a:spcPct val="140020"/>
              </a:lnSpc>
              <a:buClr>
                <a:srgbClr val="FFFFFF"/>
              </a:buClr>
              <a:buSzPts val="1929"/>
              <a:buFont typeface="Arial"/>
              <a:buChar char="•"/>
            </a:pPr>
            <a:r>
              <a:rPr lang="en-US" sz="1286" dirty="0">
                <a:solidFill>
                  <a:srgbClr val="FFFFFF"/>
                </a:solidFill>
                <a:latin typeface="Open Sans"/>
                <a:ea typeface="Open Sans"/>
                <a:cs typeface="Open Sans"/>
                <a:sym typeface="Open Sans"/>
              </a:rPr>
              <a:t>Postman Api</a:t>
            </a:r>
          </a:p>
          <a:p>
            <a:pPr marL="277805" lvl="1" indent="-138902">
              <a:lnSpc>
                <a:spcPct val="140020"/>
              </a:lnSpc>
              <a:buClr>
                <a:srgbClr val="FFFFFF"/>
              </a:buClr>
              <a:buSzPts val="1929"/>
              <a:buFont typeface="Arial"/>
              <a:buChar char="•"/>
            </a:pPr>
            <a:r>
              <a:rPr lang="en-US" sz="1286" dirty="0">
                <a:solidFill>
                  <a:srgbClr val="FFFFFF"/>
                </a:solidFill>
                <a:latin typeface="Open Sans"/>
                <a:ea typeface="Open Sans"/>
                <a:cs typeface="Open Sans"/>
                <a:sym typeface="Open Sans"/>
              </a:rPr>
              <a:t>Arduino IDE</a:t>
            </a:r>
          </a:p>
          <a:p>
            <a:pPr marL="277805" lvl="1" indent="-138902">
              <a:lnSpc>
                <a:spcPct val="140020"/>
              </a:lnSpc>
              <a:buClr>
                <a:srgbClr val="FFFFFF"/>
              </a:buClr>
              <a:buSzPts val="1929"/>
              <a:buFont typeface="Arial"/>
              <a:buChar char="•"/>
            </a:pPr>
            <a:r>
              <a:rPr lang="en-US" sz="1286" dirty="0">
                <a:solidFill>
                  <a:srgbClr val="FFFFFF"/>
                </a:solidFill>
                <a:latin typeface="Open Sans"/>
                <a:ea typeface="Open Sans"/>
                <a:cs typeface="Open Sans"/>
                <a:sym typeface="Open Sans"/>
              </a:rPr>
              <a:t>Visual Studio Code </a:t>
            </a:r>
          </a:p>
          <a:p>
            <a:pPr marL="277805" lvl="1" indent="-138902">
              <a:lnSpc>
                <a:spcPct val="140020"/>
              </a:lnSpc>
              <a:buClr>
                <a:srgbClr val="FFFFFF"/>
              </a:buClr>
              <a:buSzPts val="1929"/>
              <a:buFont typeface="Arial"/>
              <a:buChar char="•"/>
            </a:pPr>
            <a:endParaRPr sz="1200" dirty="0"/>
          </a:p>
        </p:txBody>
      </p:sp>
      <p:sp>
        <p:nvSpPr>
          <p:cNvPr id="1405" name="Google Shape;1405;p48"/>
          <p:cNvSpPr txBox="1"/>
          <p:nvPr/>
        </p:nvSpPr>
        <p:spPr>
          <a:xfrm>
            <a:off x="1082351" y="3531588"/>
            <a:ext cx="1594644" cy="767390"/>
          </a:xfrm>
          <a:prstGeom prst="rect">
            <a:avLst/>
          </a:prstGeom>
          <a:noFill/>
          <a:ln>
            <a:noFill/>
          </a:ln>
        </p:spPr>
        <p:txBody>
          <a:bodyPr spcFirstLastPara="1" wrap="square" lIns="0" tIns="0" rIns="0" bIns="0" anchor="t" anchorCtr="0">
            <a:spAutoFit/>
          </a:bodyPr>
          <a:lstStyle/>
          <a:p>
            <a:pPr algn="ctr">
              <a:lnSpc>
                <a:spcPct val="139985"/>
              </a:lnSpc>
            </a:pPr>
            <a:r>
              <a:rPr lang="en-US" sz="1781" b="1" dirty="0">
                <a:solidFill>
                  <a:srgbClr val="B3B3B3"/>
                </a:solidFill>
                <a:latin typeface="Open Sans"/>
                <a:ea typeface="Open Sans"/>
                <a:cs typeface="Open Sans"/>
                <a:sym typeface="Open Sans"/>
              </a:rPr>
              <a:t>Personnel</a:t>
            </a:r>
            <a:endParaRPr sz="1200" dirty="0"/>
          </a:p>
          <a:p>
            <a:pPr algn="ctr">
              <a:lnSpc>
                <a:spcPct val="139985"/>
              </a:lnSpc>
            </a:pPr>
            <a:r>
              <a:rPr lang="en-US" sz="1781" b="1" dirty="0">
                <a:solidFill>
                  <a:srgbClr val="B3B3B3"/>
                </a:solidFill>
                <a:latin typeface="Open Sans"/>
                <a:ea typeface="Open Sans"/>
                <a:cs typeface="Open Sans"/>
                <a:sym typeface="Open Sans"/>
              </a:rPr>
              <a:t>Requirements</a:t>
            </a:r>
            <a:endParaRPr sz="1200" dirty="0"/>
          </a:p>
        </p:txBody>
      </p:sp>
      <p:sp>
        <p:nvSpPr>
          <p:cNvPr id="1406" name="Google Shape;1406;p48"/>
          <p:cNvSpPr txBox="1"/>
          <p:nvPr/>
        </p:nvSpPr>
        <p:spPr>
          <a:xfrm>
            <a:off x="671678" y="4532424"/>
            <a:ext cx="2587955" cy="1089529"/>
          </a:xfrm>
          <a:prstGeom prst="rect">
            <a:avLst/>
          </a:prstGeom>
          <a:noFill/>
          <a:ln>
            <a:noFill/>
          </a:ln>
        </p:spPr>
        <p:txBody>
          <a:bodyPr spcFirstLastPara="1" wrap="square" lIns="0" tIns="0" rIns="0" bIns="0" anchor="t" anchorCtr="0">
            <a:spAutoFit/>
          </a:bodyPr>
          <a:lstStyle/>
          <a:p>
            <a:pPr marL="138903" lvl="1">
              <a:lnSpc>
                <a:spcPct val="140020"/>
              </a:lnSpc>
              <a:buClr>
                <a:srgbClr val="FFFFFF"/>
              </a:buClr>
              <a:buSzPts val="1929"/>
            </a:pPr>
            <a:endParaRPr sz="1200" dirty="0"/>
          </a:p>
          <a:p>
            <a:pPr>
              <a:lnSpc>
                <a:spcPct val="140020"/>
              </a:lnSpc>
            </a:pPr>
            <a:r>
              <a:rPr lang="en-US" sz="1286" dirty="0">
                <a:solidFill>
                  <a:srgbClr val="FFFFFF"/>
                </a:solidFill>
                <a:latin typeface="Open Sans"/>
                <a:ea typeface="Open Sans"/>
                <a:cs typeface="Open Sans"/>
                <a:sym typeface="Open Sans"/>
              </a:rPr>
              <a:t>Sensor MQ3,MQ7</a:t>
            </a:r>
          </a:p>
          <a:p>
            <a:pPr>
              <a:lnSpc>
                <a:spcPct val="140020"/>
              </a:lnSpc>
            </a:pPr>
            <a:r>
              <a:rPr lang="en-US" sz="1286" dirty="0" err="1">
                <a:solidFill>
                  <a:srgbClr val="FFFFFF"/>
                </a:solidFill>
                <a:latin typeface="Open Sans"/>
                <a:ea typeface="Open Sans"/>
                <a:cs typeface="Open Sans"/>
                <a:sym typeface="Open Sans"/>
              </a:rPr>
              <a:t>Wifi</a:t>
            </a:r>
            <a:r>
              <a:rPr lang="en-US" sz="1286" dirty="0">
                <a:solidFill>
                  <a:srgbClr val="FFFFFF"/>
                </a:solidFill>
                <a:latin typeface="Open Sans"/>
                <a:ea typeface="Open Sans"/>
                <a:cs typeface="Open Sans"/>
                <a:sym typeface="Open Sans"/>
              </a:rPr>
              <a:t> module</a:t>
            </a:r>
          </a:p>
          <a:p>
            <a:pPr>
              <a:lnSpc>
                <a:spcPct val="140020"/>
              </a:lnSpc>
            </a:pPr>
            <a:r>
              <a:rPr lang="en-US" sz="1286" dirty="0">
                <a:solidFill>
                  <a:srgbClr val="FFFFFF"/>
                </a:solidFill>
                <a:latin typeface="Open Sans"/>
                <a:ea typeface="Open Sans"/>
                <a:cs typeface="Open Sans"/>
                <a:sym typeface="Open Sans"/>
              </a:rPr>
              <a:t>IoT Devices </a:t>
            </a:r>
            <a:endParaRPr sz="1286" dirty="0">
              <a:solidFill>
                <a:srgbClr val="FFFFFF"/>
              </a:solidFill>
              <a:latin typeface="Open Sans"/>
              <a:ea typeface="Open Sans"/>
              <a:cs typeface="Open Sans"/>
              <a:sym typeface="Open Sans"/>
            </a:endParaRPr>
          </a:p>
        </p:txBody>
      </p:sp>
      <p:pic>
        <p:nvPicPr>
          <p:cNvPr id="3" name="Picture 2" descr="A blue and black symbol&#10;&#10;Description automatically generated">
            <a:extLst>
              <a:ext uri="{FF2B5EF4-FFF2-40B4-BE49-F238E27FC236}">
                <a16:creationId xmlns:a16="http://schemas.microsoft.com/office/drawing/2014/main" id="{A9AA4A21-BD3D-17C4-8542-5DEA7C4DA5E2}"/>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2278430" y="1755982"/>
            <a:ext cx="826784" cy="584195"/>
          </a:xfrm>
          <a:prstGeom prst="rect">
            <a:avLst/>
          </a:prstGeom>
        </p:spPr>
      </p:pic>
      <p:sp>
        <p:nvSpPr>
          <p:cNvPr id="5" name="Rectangle 4">
            <a:extLst>
              <a:ext uri="{FF2B5EF4-FFF2-40B4-BE49-F238E27FC236}">
                <a16:creationId xmlns:a16="http://schemas.microsoft.com/office/drawing/2014/main" id="{3AA6F5E6-1833-0BFF-1029-8050F86E64B6}"/>
              </a:ext>
            </a:extLst>
          </p:cNvPr>
          <p:cNvSpPr/>
          <p:nvPr/>
        </p:nvSpPr>
        <p:spPr>
          <a:xfrm>
            <a:off x="2970152" y="645046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6" name="Date Placeholder 5">
            <a:extLst>
              <a:ext uri="{FF2B5EF4-FFF2-40B4-BE49-F238E27FC236}">
                <a16:creationId xmlns:a16="http://schemas.microsoft.com/office/drawing/2014/main" id="{86F55D4D-7F56-B59E-5D38-515F05590B00}"/>
              </a:ext>
            </a:extLst>
          </p:cNvPr>
          <p:cNvSpPr>
            <a:spLocks noGrp="1"/>
          </p:cNvSpPr>
          <p:nvPr>
            <p:ph type="dt" idx="10"/>
          </p:nvPr>
        </p:nvSpPr>
        <p:spPr/>
        <p:txBody>
          <a:bodyPr/>
          <a:lstStyle/>
          <a:p>
            <a:fld id="{A7D8E47D-B126-4879-B4D0-A01D7BD98E95}" type="datetime1">
              <a:rPr lang="en-US" smtClean="0"/>
              <a:t>2/21/2024</a:t>
            </a:fld>
            <a:endParaRPr lang="en-US"/>
          </a:p>
        </p:txBody>
      </p:sp>
      <p:sp>
        <p:nvSpPr>
          <p:cNvPr id="7" name="Slide Number Placeholder 6">
            <a:extLst>
              <a:ext uri="{FF2B5EF4-FFF2-40B4-BE49-F238E27FC236}">
                <a16:creationId xmlns:a16="http://schemas.microsoft.com/office/drawing/2014/main" id="{3CACAC2C-3308-52CE-7BF5-C0E8D9DC2E1F}"/>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8" name="Date Placeholder 9">
            <a:extLst>
              <a:ext uri="{FF2B5EF4-FFF2-40B4-BE49-F238E27FC236}">
                <a16:creationId xmlns:a16="http://schemas.microsoft.com/office/drawing/2014/main" id="{B966202B-A4FA-270B-808B-160CEAA370F5}"/>
              </a:ext>
            </a:extLst>
          </p:cNvPr>
          <p:cNvSpPr txBox="1">
            <a:spLocks/>
          </p:cNvSpPr>
          <p:nvPr/>
        </p:nvSpPr>
        <p:spPr>
          <a:xfrm>
            <a:off x="10737310" y="646868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68F52DE-4D44-41C5-B7D2-0CD982597F1E}" type="datetime1">
              <a:rPr lang="en-US" sz="1050" smtClean="0"/>
              <a:pPr/>
              <a:t>2/21/2024</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30DD65-DC5C-8DD0-A738-632C41DADA72}"/>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3C018E39-5171-EFEA-C5A2-84F0B221BCD7}"/>
              </a:ext>
            </a:extLst>
          </p:cNvPr>
          <p:cNvSpPr>
            <a:spLocks noGrp="1"/>
          </p:cNvSpPr>
          <p:nvPr>
            <p:ph type="dt" sz="half" idx="2"/>
          </p:nvPr>
        </p:nvSpPr>
        <p:spPr>
          <a:xfrm>
            <a:off x="133350" y="6486982"/>
            <a:ext cx="2743200" cy="365125"/>
          </a:xfrm>
        </p:spPr>
        <p:txBody>
          <a:bodyPr vert="horz" lIns="91440" tIns="45720" rIns="91440" bIns="45720" rtlCol="0" anchor="ctr">
            <a:normAutofit/>
          </a:bodyPr>
          <a:lstStyle/>
          <a:p>
            <a:fld id="{0B1EB162-5F52-4B61-B3BF-C71DA78B258F}" type="datetime1">
              <a:rPr lang="en-US" smtClean="0"/>
              <a:t>2/21/2024</a:t>
            </a:fld>
            <a:endParaRPr lang="en-US" dirty="0"/>
          </a:p>
        </p:txBody>
      </p:sp>
      <p:sp>
        <p:nvSpPr>
          <p:cNvPr id="6" name="Slide Number Placeholder 5">
            <a:extLst>
              <a:ext uri="{FF2B5EF4-FFF2-40B4-BE49-F238E27FC236}">
                <a16:creationId xmlns:a16="http://schemas.microsoft.com/office/drawing/2014/main" id="{F20BB594-578A-8079-2BA7-53FE70F4BB6E}"/>
              </a:ext>
            </a:extLst>
          </p:cNvPr>
          <p:cNvSpPr>
            <a:spLocks noGrp="1"/>
          </p:cNvSpPr>
          <p:nvPr>
            <p:ph type="sldNum" sz="quarter" idx="4"/>
          </p:nvPr>
        </p:nvSpPr>
        <p:spPr>
          <a:xfrm>
            <a:off x="9315450" y="6486982"/>
            <a:ext cx="2743200" cy="365125"/>
          </a:xfrm>
        </p:spPr>
        <p:txBody>
          <a:bodyPr/>
          <a:lstStyle/>
          <a:p>
            <a:fld id="{294A09A9-5501-47C1-A89A-A340965A2BE2}" type="slidenum">
              <a:rPr lang="en-US" smtClean="0"/>
              <a:pPr/>
              <a:t>18</a:t>
            </a:fld>
            <a:endParaRPr lang="en-US" dirty="0"/>
          </a:p>
        </p:txBody>
      </p:sp>
      <p:pic>
        <p:nvPicPr>
          <p:cNvPr id="28" name="Google Shape;103;p2">
            <a:extLst>
              <a:ext uri="{FF2B5EF4-FFF2-40B4-BE49-F238E27FC236}">
                <a16:creationId xmlns:a16="http://schemas.microsoft.com/office/drawing/2014/main" id="{AF9611C8-6588-C4B0-7ED9-DDC1051F525D}"/>
              </a:ext>
            </a:extLst>
          </p:cNvPr>
          <p:cNvPicPr preferRelativeResize="0"/>
          <p:nvPr/>
        </p:nvPicPr>
        <p:blipFill rotWithShape="1">
          <a:blip r:embed="rId2">
            <a:alphaModFix amt="80000"/>
          </a:blip>
          <a:srcRect r="52090"/>
          <a:stretch/>
        </p:blipFill>
        <p:spPr>
          <a:xfrm>
            <a:off x="0" y="6227763"/>
            <a:ext cx="2895600" cy="630237"/>
          </a:xfrm>
          <a:prstGeom prst="rect">
            <a:avLst/>
          </a:prstGeom>
          <a:noFill/>
          <a:ln>
            <a:noFill/>
          </a:ln>
        </p:spPr>
      </p:pic>
      <p:sp>
        <p:nvSpPr>
          <p:cNvPr id="4" name="TextBox 3">
            <a:extLst>
              <a:ext uri="{FF2B5EF4-FFF2-40B4-BE49-F238E27FC236}">
                <a16:creationId xmlns:a16="http://schemas.microsoft.com/office/drawing/2014/main" id="{8EEBFE57-C334-5184-414B-C16D93FFEA0B}"/>
              </a:ext>
            </a:extLst>
          </p:cNvPr>
          <p:cNvSpPr txBox="1"/>
          <p:nvPr/>
        </p:nvSpPr>
        <p:spPr>
          <a:xfrm>
            <a:off x="3048811" y="131483"/>
            <a:ext cx="6094378" cy="646331"/>
          </a:xfrm>
          <a:prstGeom prst="rect">
            <a:avLst/>
          </a:prstGeom>
          <a:noFill/>
        </p:spPr>
        <p:txBody>
          <a:bodyPr wrap="square">
            <a:spAutoFit/>
          </a:bodyPr>
          <a:lstStyle/>
          <a:p>
            <a:pPr marL="609585" lvl="1"/>
            <a:r>
              <a:rPr lang="en-US" sz="3600" b="1" dirty="0">
                <a:solidFill>
                  <a:schemeClr val="accent3">
                    <a:lumMod val="75000"/>
                  </a:schemeClr>
                </a:solidFill>
                <a:latin typeface="Biome Light (Body)"/>
              </a:rPr>
              <a:t>System Diagram</a:t>
            </a:r>
          </a:p>
        </p:txBody>
      </p:sp>
      <p:cxnSp>
        <p:nvCxnSpPr>
          <p:cNvPr id="8" name="Straight Connector 7">
            <a:extLst>
              <a:ext uri="{FF2B5EF4-FFF2-40B4-BE49-F238E27FC236}">
                <a16:creationId xmlns:a16="http://schemas.microsoft.com/office/drawing/2014/main" id="{55EA6AF8-F14A-8CBE-F965-0C3A3859C7FF}"/>
              </a:ext>
            </a:extLst>
          </p:cNvPr>
          <p:cNvCxnSpPr/>
          <p:nvPr/>
        </p:nvCxnSpPr>
        <p:spPr>
          <a:xfrm>
            <a:off x="3424136" y="846306"/>
            <a:ext cx="2821021" cy="0"/>
          </a:xfrm>
          <a:prstGeom prst="line">
            <a:avLst/>
          </a:prstGeom>
          <a:ln w="28575"/>
        </p:spPr>
        <p:style>
          <a:lnRef idx="3">
            <a:schemeClr val="accent4"/>
          </a:lnRef>
          <a:fillRef idx="0">
            <a:schemeClr val="accent4"/>
          </a:fillRef>
          <a:effectRef idx="2">
            <a:schemeClr val="accent4"/>
          </a:effectRef>
          <a:fontRef idx="minor">
            <a:schemeClr val="tx1"/>
          </a:fontRef>
        </p:style>
      </p:cxnSp>
      <p:pic>
        <p:nvPicPr>
          <p:cNvPr id="10" name="Picture 9" descr="A diagram of a smart device&#10;&#10;Description automatically generated">
            <a:extLst>
              <a:ext uri="{FF2B5EF4-FFF2-40B4-BE49-F238E27FC236}">
                <a16:creationId xmlns:a16="http://schemas.microsoft.com/office/drawing/2014/main" id="{E80DA84A-D9D6-89E7-8E95-1EBC5FEFF759}"/>
              </a:ext>
            </a:extLst>
          </p:cNvPr>
          <p:cNvPicPr>
            <a:picLocks noChangeAspect="1"/>
          </p:cNvPicPr>
          <p:nvPr/>
        </p:nvPicPr>
        <p:blipFill>
          <a:blip r:embed="rId3"/>
          <a:stretch>
            <a:fillRect/>
          </a:stretch>
        </p:blipFill>
        <p:spPr>
          <a:xfrm>
            <a:off x="1642269" y="1051335"/>
            <a:ext cx="8682673" cy="5184467"/>
          </a:xfrm>
          <a:prstGeom prst="rect">
            <a:avLst/>
          </a:prstGeom>
        </p:spPr>
      </p:pic>
      <p:sp>
        <p:nvSpPr>
          <p:cNvPr id="11" name="Rectangle 10">
            <a:extLst>
              <a:ext uri="{FF2B5EF4-FFF2-40B4-BE49-F238E27FC236}">
                <a16:creationId xmlns:a16="http://schemas.microsoft.com/office/drawing/2014/main" id="{EE81C9A4-55A7-3825-1C51-E75E71826D66}"/>
              </a:ext>
            </a:extLst>
          </p:cNvPr>
          <p:cNvSpPr/>
          <p:nvPr/>
        </p:nvSpPr>
        <p:spPr>
          <a:xfrm>
            <a:off x="2970152" y="645046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Tree>
    <p:extLst>
      <p:ext uri="{BB962C8B-B14F-4D97-AF65-F5344CB8AC3E}">
        <p14:creationId xmlns:p14="http://schemas.microsoft.com/office/powerpoint/2010/main" val="3776646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F8004E-C9CB-1730-E6E3-E6DFF4413C36}"/>
            </a:ext>
          </a:extLst>
        </p:cNvPr>
        <p:cNvGrpSpPr/>
        <p:nvPr/>
      </p:nvGrpSpPr>
      <p:grpSpPr>
        <a:xfrm>
          <a:off x="0" y="0"/>
          <a:ext cx="0" cy="0"/>
          <a:chOff x="0" y="0"/>
          <a:chExt cx="0" cy="0"/>
        </a:xfrm>
      </p:grpSpPr>
      <p:pic>
        <p:nvPicPr>
          <p:cNvPr id="11" name="Google Shape;103;p2">
            <a:extLst>
              <a:ext uri="{FF2B5EF4-FFF2-40B4-BE49-F238E27FC236}">
                <a16:creationId xmlns:a16="http://schemas.microsoft.com/office/drawing/2014/main" id="{45FA6A95-A9CE-4F3F-4FCC-C301E20DEF9B}"/>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sp>
        <p:nvSpPr>
          <p:cNvPr id="13" name="Google Shape;138;p3">
            <a:extLst>
              <a:ext uri="{FF2B5EF4-FFF2-40B4-BE49-F238E27FC236}">
                <a16:creationId xmlns:a16="http://schemas.microsoft.com/office/drawing/2014/main" id="{44265465-9252-3321-B121-36910BA251A4}"/>
              </a:ext>
            </a:extLst>
          </p:cNvPr>
          <p:cNvSpPr txBox="1">
            <a:spLocks noGrp="1"/>
          </p:cNvSpPr>
          <p:nvPr>
            <p:ph type="title"/>
          </p:nvPr>
        </p:nvSpPr>
        <p:spPr>
          <a:xfrm>
            <a:off x="854075" y="122238"/>
            <a:ext cx="10499725" cy="609398"/>
          </a:xfrm>
          <a:noFill/>
          <a:ln>
            <a:noFill/>
          </a:ln>
        </p:spPr>
        <p:txBody>
          <a:bodyPr spcFirstLastPara="1" wrap="square" lIns="0" tIns="0" rIns="0" bIns="0" anchor="t" anchorCtr="0">
            <a:spAutoFit/>
          </a:bodyPr>
          <a:lstStyle/>
          <a:p>
            <a:pPr lvl="0"/>
            <a:r>
              <a:rPr lang="en-LK" dirty="0"/>
              <a:t>Work Breakdown Structure</a:t>
            </a:r>
            <a:endParaRPr lang="en-US" dirty="0"/>
          </a:p>
        </p:txBody>
      </p:sp>
      <p:pic>
        <p:nvPicPr>
          <p:cNvPr id="7" name="Picture 6">
            <a:extLst>
              <a:ext uri="{FF2B5EF4-FFF2-40B4-BE49-F238E27FC236}">
                <a16:creationId xmlns:a16="http://schemas.microsoft.com/office/drawing/2014/main" id="{BC023DD1-8AEF-43F7-B6F4-4191A843C818}"/>
              </a:ext>
            </a:extLst>
          </p:cNvPr>
          <p:cNvPicPr>
            <a:picLocks noChangeAspect="1"/>
          </p:cNvPicPr>
          <p:nvPr/>
        </p:nvPicPr>
        <p:blipFill>
          <a:blip r:embed="rId3"/>
          <a:stretch>
            <a:fillRect/>
          </a:stretch>
        </p:blipFill>
        <p:spPr>
          <a:xfrm>
            <a:off x="1159213" y="1266930"/>
            <a:ext cx="9648217" cy="5137140"/>
          </a:xfrm>
          <a:prstGeom prst="rect">
            <a:avLst/>
          </a:prstGeom>
        </p:spPr>
      </p:pic>
      <p:sp>
        <p:nvSpPr>
          <p:cNvPr id="8" name="Rectangle 7">
            <a:extLst>
              <a:ext uri="{FF2B5EF4-FFF2-40B4-BE49-F238E27FC236}">
                <a16:creationId xmlns:a16="http://schemas.microsoft.com/office/drawing/2014/main" id="{DE51B435-8B58-E875-8669-1C2EB226AF73}"/>
              </a:ext>
            </a:extLst>
          </p:cNvPr>
          <p:cNvSpPr/>
          <p:nvPr/>
        </p:nvSpPr>
        <p:spPr>
          <a:xfrm>
            <a:off x="2775599"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10" name="Date Placeholder 9">
            <a:extLst>
              <a:ext uri="{FF2B5EF4-FFF2-40B4-BE49-F238E27FC236}">
                <a16:creationId xmlns:a16="http://schemas.microsoft.com/office/drawing/2014/main" id="{80EEE5B5-94E6-23D8-BA61-8A25AB809E3D}"/>
              </a:ext>
            </a:extLst>
          </p:cNvPr>
          <p:cNvSpPr>
            <a:spLocks noGrp="1"/>
          </p:cNvSpPr>
          <p:nvPr>
            <p:ph type="dt" sz="half" idx="2"/>
          </p:nvPr>
        </p:nvSpPr>
        <p:spPr>
          <a:xfrm>
            <a:off x="10737310" y="6468681"/>
            <a:ext cx="2743200" cy="365125"/>
          </a:xfrm>
        </p:spPr>
        <p:txBody>
          <a:bodyPr/>
          <a:lstStyle/>
          <a:p>
            <a:fld id="{EA0225F8-357D-47E1-923F-6B6AC0559A8B}" type="datetime1">
              <a:rPr lang="en-US" sz="1050" smtClean="0"/>
              <a:t>2/21/2024</a:t>
            </a:fld>
            <a:endParaRPr lang="en-US" dirty="0"/>
          </a:p>
        </p:txBody>
      </p:sp>
      <p:sp>
        <p:nvSpPr>
          <p:cNvPr id="12" name="Slide Number Placeholder 11">
            <a:extLst>
              <a:ext uri="{FF2B5EF4-FFF2-40B4-BE49-F238E27FC236}">
                <a16:creationId xmlns:a16="http://schemas.microsoft.com/office/drawing/2014/main" id="{8D162E9F-5CE0-C95E-A7E3-848B5F08A197}"/>
              </a:ext>
            </a:extLst>
          </p:cNvPr>
          <p:cNvSpPr>
            <a:spLocks noGrp="1"/>
          </p:cNvSpPr>
          <p:nvPr>
            <p:ph type="sldNum" sz="quarter" idx="4"/>
          </p:nvPr>
        </p:nvSpPr>
        <p:spPr/>
        <p:txBody>
          <a:bodyPr/>
          <a:lstStyle/>
          <a:p>
            <a:fld id="{294A09A9-5501-47C1-A89A-A340965A2BE2}" type="slidenum">
              <a:rPr lang="en-US" smtClean="0"/>
              <a:pPr/>
              <a:t>19</a:t>
            </a:fld>
            <a:endParaRPr lang="en-US" dirty="0"/>
          </a:p>
        </p:txBody>
      </p:sp>
      <p:cxnSp>
        <p:nvCxnSpPr>
          <p:cNvPr id="3" name="Straight Connector 2">
            <a:extLst>
              <a:ext uri="{FF2B5EF4-FFF2-40B4-BE49-F238E27FC236}">
                <a16:creationId xmlns:a16="http://schemas.microsoft.com/office/drawing/2014/main" id="{456349FE-99C9-5EDB-DFD4-D9CFEBCF43BA}"/>
              </a:ext>
            </a:extLst>
          </p:cNvPr>
          <p:cNvCxnSpPr/>
          <p:nvPr/>
        </p:nvCxnSpPr>
        <p:spPr>
          <a:xfrm>
            <a:off x="2305455" y="865762"/>
            <a:ext cx="5642043" cy="0"/>
          </a:xfrm>
          <a:prstGeom prst="line">
            <a:avLst/>
          </a:prstGeom>
          <a:ln w="28575"/>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87695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Freeform: Shape 53">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9" name="Freeform: Shape 58">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Google Shape;107;p2">
            <a:extLst>
              <a:ext uri="{FF2B5EF4-FFF2-40B4-BE49-F238E27FC236}">
                <a16:creationId xmlns:a16="http://schemas.microsoft.com/office/drawing/2014/main" id="{0F1A5963-EE16-2672-3962-C3AE56E14C39}"/>
              </a:ext>
            </a:extLst>
          </p:cNvPr>
          <p:cNvSpPr txBox="1"/>
          <p:nvPr/>
        </p:nvSpPr>
        <p:spPr>
          <a:xfrm>
            <a:off x="838200" y="253397"/>
            <a:ext cx="10515600" cy="1273233"/>
          </a:xfrm>
          <a:prstGeom prst="rect">
            <a:avLst/>
          </a:prstGeom>
        </p:spPr>
        <p:txBody>
          <a:bodyPr spcFirstLastPara="1" vert="horz" lIns="91440" tIns="45720" rIns="91440" bIns="45720" rtlCol="0" anchor="ctr" anchorCtr="0">
            <a:normAutofit/>
          </a:bodyPr>
          <a:lstStyle/>
          <a:p>
            <a:pPr marL="0" marR="0" lvl="0" indent="0">
              <a:lnSpc>
                <a:spcPct val="90000"/>
              </a:lnSpc>
              <a:spcBef>
                <a:spcPct val="0"/>
              </a:spcBef>
              <a:spcAft>
                <a:spcPts val="600"/>
              </a:spcAft>
            </a:pPr>
            <a:r>
              <a:rPr lang="en-US" sz="4000" b="0" i="0" u="none" strike="noStrike" kern="1200" cap="none">
                <a:solidFill>
                  <a:schemeClr val="tx1"/>
                </a:solidFill>
                <a:latin typeface="+mj-lt"/>
                <a:ea typeface="+mj-ea"/>
                <a:cs typeface="+mj-cs"/>
                <a:sym typeface="Arial"/>
              </a:rPr>
              <a:t>Meet Our Team !</a:t>
            </a:r>
            <a:endParaRPr lang="en-US" sz="4000" kern="1200">
              <a:solidFill>
                <a:schemeClr val="tx1"/>
              </a:solidFill>
              <a:latin typeface="+mj-lt"/>
              <a:ea typeface="+mj-ea"/>
              <a:cs typeface="+mj-cs"/>
            </a:endParaRPr>
          </a:p>
        </p:txBody>
      </p:sp>
      <p:sp>
        <p:nvSpPr>
          <p:cNvPr id="58" name="Rectangle 57">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Google Shape;113;p2">
            <a:extLst>
              <a:ext uri="{FF2B5EF4-FFF2-40B4-BE49-F238E27FC236}">
                <a16:creationId xmlns:a16="http://schemas.microsoft.com/office/drawing/2014/main" id="{6536A6FB-88E1-1CA2-F682-D7989B374D79}"/>
              </a:ext>
            </a:extLst>
          </p:cNvPr>
          <p:cNvSpPr txBox="1"/>
          <p:nvPr/>
        </p:nvSpPr>
        <p:spPr>
          <a:xfrm>
            <a:off x="1761325" y="4505595"/>
            <a:ext cx="2270760" cy="868534"/>
          </a:xfrm>
          <a:prstGeom prst="rect">
            <a:avLst/>
          </a:prstGeom>
        </p:spPr>
        <p:txBody>
          <a:bodyPr spcFirstLastPara="1" vert="horz" lIns="91440" tIns="45720" rIns="91440" bIns="45720" rtlCol="0" anchor="t" anchorCtr="0">
            <a:normAutofit/>
          </a:bodyPr>
          <a:lstStyle/>
          <a:p>
            <a:pPr indent="-187178" defTabSz="748711">
              <a:lnSpc>
                <a:spcPct val="120000"/>
              </a:lnSpc>
              <a:spcAft>
                <a:spcPts val="491"/>
              </a:spcAft>
              <a:buClr>
                <a:schemeClr val="accent1"/>
              </a:buClr>
              <a:buSzPct val="100000"/>
              <a:buFont typeface="Arial" panose="020B0604020202020204" pitchFamily="34" charset="0"/>
              <a:buChar char="•"/>
            </a:pPr>
            <a:r>
              <a:rPr lang="en-US" sz="1474" kern="1200" dirty="0">
                <a:solidFill>
                  <a:schemeClr val="tx1"/>
                </a:solidFill>
                <a:latin typeface="Biome Light (Body)"/>
                <a:ea typeface="+mn-ea"/>
                <a:cs typeface="+mn-cs"/>
              </a:rPr>
              <a:t>Inthikhaff M. I. M</a:t>
            </a:r>
          </a:p>
          <a:p>
            <a:pPr indent="-187178" defTabSz="748711">
              <a:lnSpc>
                <a:spcPct val="120000"/>
              </a:lnSpc>
              <a:spcAft>
                <a:spcPts val="491"/>
              </a:spcAft>
              <a:buClr>
                <a:schemeClr val="accent1"/>
              </a:buClr>
              <a:buSzPct val="100000"/>
              <a:buFont typeface="Arial" panose="020B0604020202020204" pitchFamily="34" charset="0"/>
              <a:buChar char="•"/>
            </a:pPr>
            <a:r>
              <a:rPr lang="en-US" sz="1474" kern="1200" dirty="0">
                <a:solidFill>
                  <a:schemeClr val="tx1"/>
                </a:solidFill>
                <a:latin typeface="Biome Light (Body)"/>
                <a:ea typeface="+mn-ea"/>
                <a:cs typeface="+mn-cs"/>
                <a:sym typeface="Arial"/>
              </a:rPr>
              <a:t>IT21058028  </a:t>
            </a:r>
            <a:r>
              <a:rPr lang="en-US" sz="1602" kern="1200" dirty="0">
                <a:solidFill>
                  <a:schemeClr val="tx1"/>
                </a:solidFill>
                <a:latin typeface="Biome Light (Body)"/>
                <a:ea typeface="+mn-ea"/>
                <a:cs typeface="+mn-cs"/>
                <a:sym typeface="Arial"/>
              </a:rPr>
              <a:t>  </a:t>
            </a:r>
            <a:endParaRPr lang="en-US" dirty="0">
              <a:latin typeface="Biome Light (Body)"/>
            </a:endParaRPr>
          </a:p>
        </p:txBody>
      </p:sp>
      <p:pic>
        <p:nvPicPr>
          <p:cNvPr id="11" name="Picture 10" descr="A person in a suit&#10;&#10;Description automatically generated">
            <a:extLst>
              <a:ext uri="{FF2B5EF4-FFF2-40B4-BE49-F238E27FC236}">
                <a16:creationId xmlns:a16="http://schemas.microsoft.com/office/drawing/2014/main" id="{3FF46FE6-377B-3E6A-3BFB-A31EBF0D29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070" y="2184158"/>
            <a:ext cx="1747181" cy="2254285"/>
          </a:xfrm>
          <a:prstGeom prst="rect">
            <a:avLst/>
          </a:prstGeom>
        </p:spPr>
      </p:pic>
      <p:pic>
        <p:nvPicPr>
          <p:cNvPr id="13" name="Picture 12" descr="A person with dark hair wearing a black jacket&#10;&#10;Description automatically generated">
            <a:extLst>
              <a:ext uri="{FF2B5EF4-FFF2-40B4-BE49-F238E27FC236}">
                <a16:creationId xmlns:a16="http://schemas.microsoft.com/office/drawing/2014/main" id="{1BB299FC-0927-6A88-5031-8425E09C15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820" y="2190209"/>
            <a:ext cx="1748001" cy="2248235"/>
          </a:xfrm>
          <a:prstGeom prst="rect">
            <a:avLst/>
          </a:prstGeom>
        </p:spPr>
      </p:pic>
      <p:pic>
        <p:nvPicPr>
          <p:cNvPr id="12" name="Picture 11" descr="A person in a suit&#10;&#10;Description automatically generated">
            <a:extLst>
              <a:ext uri="{FF2B5EF4-FFF2-40B4-BE49-F238E27FC236}">
                <a16:creationId xmlns:a16="http://schemas.microsoft.com/office/drawing/2014/main" id="{6183F2D4-F785-2E24-88EE-94472A621A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0802" y="2191290"/>
            <a:ext cx="1748001" cy="2260567"/>
          </a:xfrm>
          <a:prstGeom prst="rect">
            <a:avLst/>
          </a:prstGeom>
        </p:spPr>
      </p:pic>
      <p:pic>
        <p:nvPicPr>
          <p:cNvPr id="15" name="Picture 14" descr="A person with a beard and mustache&#10;&#10;Description automatically generated">
            <a:extLst>
              <a:ext uri="{FF2B5EF4-FFF2-40B4-BE49-F238E27FC236}">
                <a16:creationId xmlns:a16="http://schemas.microsoft.com/office/drawing/2014/main" id="{E2675C2E-0117-925C-FA9C-309FFCBD4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4983" y="2190209"/>
            <a:ext cx="1792356" cy="2248235"/>
          </a:xfrm>
          <a:prstGeom prst="rect">
            <a:avLst/>
          </a:prstGeom>
        </p:spPr>
      </p:pic>
      <p:sp>
        <p:nvSpPr>
          <p:cNvPr id="24" name="Google Shape;113;p2">
            <a:extLst>
              <a:ext uri="{FF2B5EF4-FFF2-40B4-BE49-F238E27FC236}">
                <a16:creationId xmlns:a16="http://schemas.microsoft.com/office/drawing/2014/main" id="{26772A8C-7102-61FB-4BCE-A93836CA7186}"/>
              </a:ext>
            </a:extLst>
          </p:cNvPr>
          <p:cNvSpPr txBox="1"/>
          <p:nvPr/>
        </p:nvSpPr>
        <p:spPr>
          <a:xfrm>
            <a:off x="4192458" y="4501569"/>
            <a:ext cx="2270760" cy="868534"/>
          </a:xfrm>
          <a:prstGeom prst="rect">
            <a:avLst/>
          </a:prstGeom>
        </p:spPr>
        <p:txBody>
          <a:bodyPr spcFirstLastPara="1" vert="horz" lIns="91440" tIns="45720" rIns="91440" bIns="45720" rtlCol="0" anchor="t" anchorCtr="0">
            <a:normAutofit/>
          </a:bodyPr>
          <a:lstStyle/>
          <a:p>
            <a:pPr indent="-187178" defTabSz="748711">
              <a:lnSpc>
                <a:spcPct val="120000"/>
              </a:lnSpc>
              <a:spcAft>
                <a:spcPts val="491"/>
              </a:spcAft>
              <a:buClr>
                <a:schemeClr val="accent1"/>
              </a:buClr>
              <a:buSzPct val="100000"/>
              <a:buFont typeface="Arial" panose="020B0604020202020204" pitchFamily="34" charset="0"/>
              <a:buChar char="•"/>
            </a:pPr>
            <a:r>
              <a:rPr lang="en-US" sz="1474" kern="1200">
                <a:solidFill>
                  <a:schemeClr val="tx1"/>
                </a:solidFill>
                <a:latin typeface="Biome Light (Body)"/>
                <a:ea typeface="+mn-ea"/>
                <a:cs typeface="+mn-cs"/>
              </a:rPr>
              <a:t>Rimas M. J. M</a:t>
            </a:r>
          </a:p>
          <a:p>
            <a:pPr indent="-187178" defTabSz="748711">
              <a:lnSpc>
                <a:spcPct val="120000"/>
              </a:lnSpc>
              <a:spcAft>
                <a:spcPts val="491"/>
              </a:spcAft>
              <a:buClr>
                <a:schemeClr val="accent1"/>
              </a:buClr>
              <a:buSzPct val="100000"/>
              <a:buFont typeface="Arial" panose="020B0604020202020204" pitchFamily="34" charset="0"/>
              <a:buChar char="•"/>
            </a:pPr>
            <a:r>
              <a:rPr lang="en-US" sz="1474" kern="1200">
                <a:solidFill>
                  <a:schemeClr val="tx1"/>
                </a:solidFill>
                <a:latin typeface="Biome Light (Body)"/>
                <a:ea typeface="+mn-ea"/>
                <a:cs typeface="+mn-cs"/>
                <a:sym typeface="Arial"/>
              </a:rPr>
              <a:t>IT21003714     </a:t>
            </a:r>
            <a:endParaRPr lang="en-US">
              <a:latin typeface="Biome Light (Body)"/>
            </a:endParaRPr>
          </a:p>
        </p:txBody>
      </p:sp>
      <p:sp>
        <p:nvSpPr>
          <p:cNvPr id="26" name="Google Shape;113;p2">
            <a:extLst>
              <a:ext uri="{FF2B5EF4-FFF2-40B4-BE49-F238E27FC236}">
                <a16:creationId xmlns:a16="http://schemas.microsoft.com/office/drawing/2014/main" id="{542EC6D0-7BC4-9632-DCB4-E6C467DD8735}"/>
              </a:ext>
            </a:extLst>
          </p:cNvPr>
          <p:cNvSpPr txBox="1"/>
          <p:nvPr/>
        </p:nvSpPr>
        <p:spPr>
          <a:xfrm>
            <a:off x="6558820" y="4501569"/>
            <a:ext cx="2270760" cy="868534"/>
          </a:xfrm>
          <a:prstGeom prst="rect">
            <a:avLst/>
          </a:prstGeom>
        </p:spPr>
        <p:txBody>
          <a:bodyPr spcFirstLastPara="1" vert="horz" lIns="91440" tIns="45720" rIns="91440" bIns="45720" rtlCol="0" anchor="t" anchorCtr="0">
            <a:normAutofit/>
          </a:bodyPr>
          <a:lstStyle/>
          <a:p>
            <a:pPr indent="-187178" defTabSz="748711">
              <a:lnSpc>
                <a:spcPct val="120000"/>
              </a:lnSpc>
              <a:spcAft>
                <a:spcPts val="491"/>
              </a:spcAft>
              <a:buClr>
                <a:schemeClr val="accent1"/>
              </a:buClr>
              <a:buSzPct val="100000"/>
              <a:buFont typeface="Arial" panose="020B0604020202020204" pitchFamily="34" charset="0"/>
              <a:buChar char="•"/>
            </a:pPr>
            <a:r>
              <a:rPr lang="en-US" sz="1474" kern="1200" dirty="0">
                <a:solidFill>
                  <a:schemeClr val="tx1"/>
                </a:solidFill>
                <a:latin typeface="Biome Light (Body)"/>
                <a:ea typeface="+mn-ea"/>
                <a:cs typeface="+mn-cs"/>
              </a:rPr>
              <a:t>Kumari J. M. D</a:t>
            </a:r>
          </a:p>
          <a:p>
            <a:pPr indent="-187178" defTabSz="748711">
              <a:lnSpc>
                <a:spcPct val="120000"/>
              </a:lnSpc>
              <a:spcAft>
                <a:spcPts val="491"/>
              </a:spcAft>
              <a:buClr>
                <a:schemeClr val="accent1"/>
              </a:buClr>
              <a:buSzPct val="100000"/>
              <a:buFont typeface="Arial" panose="020B0604020202020204" pitchFamily="34" charset="0"/>
              <a:buChar char="•"/>
            </a:pPr>
            <a:r>
              <a:rPr lang="en-US" sz="1474" kern="1200" dirty="0">
                <a:solidFill>
                  <a:schemeClr val="tx1"/>
                </a:solidFill>
                <a:latin typeface="Biome Light (Body)"/>
                <a:ea typeface="+mn-ea"/>
                <a:cs typeface="+mn-cs"/>
                <a:sym typeface="Arial"/>
              </a:rPr>
              <a:t>IT21</a:t>
            </a:r>
            <a:r>
              <a:rPr lang="en-US" sz="1474" dirty="0">
                <a:latin typeface="Biome Light (Body)"/>
                <a:sym typeface="Arial"/>
              </a:rPr>
              <a:t>152832</a:t>
            </a:r>
            <a:r>
              <a:rPr lang="en-US" sz="1474" kern="1200" dirty="0">
                <a:solidFill>
                  <a:schemeClr val="tx1"/>
                </a:solidFill>
                <a:latin typeface="Biome Light (Body)"/>
                <a:ea typeface="+mn-ea"/>
                <a:cs typeface="+mn-cs"/>
                <a:sym typeface="Arial"/>
              </a:rPr>
              <a:t>     </a:t>
            </a:r>
            <a:endParaRPr lang="en-US" dirty="0">
              <a:latin typeface="Biome Light (Body)"/>
            </a:endParaRPr>
          </a:p>
        </p:txBody>
      </p:sp>
      <p:sp>
        <p:nvSpPr>
          <p:cNvPr id="28" name="Google Shape;113;p2">
            <a:extLst>
              <a:ext uri="{FF2B5EF4-FFF2-40B4-BE49-F238E27FC236}">
                <a16:creationId xmlns:a16="http://schemas.microsoft.com/office/drawing/2014/main" id="{0FF37365-BCE0-1610-160C-9CB2603B46A4}"/>
              </a:ext>
            </a:extLst>
          </p:cNvPr>
          <p:cNvSpPr txBox="1"/>
          <p:nvPr/>
        </p:nvSpPr>
        <p:spPr>
          <a:xfrm>
            <a:off x="8910802" y="4489490"/>
            <a:ext cx="2270760" cy="868534"/>
          </a:xfrm>
          <a:prstGeom prst="rect">
            <a:avLst/>
          </a:prstGeom>
        </p:spPr>
        <p:txBody>
          <a:bodyPr spcFirstLastPara="1" vert="horz" lIns="91440" tIns="45720" rIns="91440" bIns="45720" rtlCol="0" anchor="t" anchorCtr="0">
            <a:normAutofit/>
          </a:bodyPr>
          <a:lstStyle/>
          <a:p>
            <a:pPr indent="-187178" defTabSz="748711">
              <a:lnSpc>
                <a:spcPct val="120000"/>
              </a:lnSpc>
              <a:spcAft>
                <a:spcPts val="491"/>
              </a:spcAft>
              <a:buClr>
                <a:schemeClr val="accent1"/>
              </a:buClr>
              <a:buSzPct val="100000"/>
              <a:buFont typeface="Arial" panose="020B0604020202020204" pitchFamily="34" charset="0"/>
              <a:buChar char="•"/>
            </a:pPr>
            <a:r>
              <a:rPr lang="en-US" sz="1474" kern="1200" dirty="0" err="1">
                <a:solidFill>
                  <a:schemeClr val="tx1"/>
                </a:solidFill>
                <a:latin typeface="Biome Light (Body)"/>
                <a:ea typeface="+mn-ea"/>
                <a:cs typeface="+mn-cs"/>
              </a:rPr>
              <a:t>Pasan</a:t>
            </a:r>
            <a:r>
              <a:rPr lang="en-US" sz="1474" kern="1200" dirty="0">
                <a:solidFill>
                  <a:schemeClr val="tx1"/>
                </a:solidFill>
                <a:latin typeface="Biome Light (Body)"/>
                <a:ea typeface="+mn-ea"/>
                <a:cs typeface="+mn-cs"/>
              </a:rPr>
              <a:t> M.G. R</a:t>
            </a:r>
          </a:p>
          <a:p>
            <a:pPr indent="-187178" defTabSz="748711">
              <a:lnSpc>
                <a:spcPct val="120000"/>
              </a:lnSpc>
              <a:spcAft>
                <a:spcPts val="491"/>
              </a:spcAft>
              <a:buClr>
                <a:schemeClr val="accent1"/>
              </a:buClr>
              <a:buSzPct val="100000"/>
              <a:buFont typeface="Arial" panose="020B0604020202020204" pitchFamily="34" charset="0"/>
              <a:buChar char="•"/>
            </a:pPr>
            <a:r>
              <a:rPr lang="en-US" sz="1474" kern="1200" dirty="0">
                <a:solidFill>
                  <a:schemeClr val="tx1"/>
                </a:solidFill>
                <a:latin typeface="Biome Light (Body)"/>
                <a:ea typeface="+mn-ea"/>
                <a:cs typeface="+mn-cs"/>
                <a:sym typeface="Arial"/>
              </a:rPr>
              <a:t>IT21057588    </a:t>
            </a:r>
            <a:endParaRPr lang="en-US" dirty="0">
              <a:latin typeface="Biome Light (Body)"/>
            </a:endParaRPr>
          </a:p>
        </p:txBody>
      </p:sp>
      <p:pic>
        <p:nvPicPr>
          <p:cNvPr id="47" name="Google Shape;103;p2">
            <a:extLst>
              <a:ext uri="{FF2B5EF4-FFF2-40B4-BE49-F238E27FC236}">
                <a16:creationId xmlns:a16="http://schemas.microsoft.com/office/drawing/2014/main" id="{087C3CC6-82C2-A5F7-CC21-563D064D591E}"/>
              </a:ext>
            </a:extLst>
          </p:cNvPr>
          <p:cNvPicPr preferRelativeResize="0"/>
          <p:nvPr/>
        </p:nvPicPr>
        <p:blipFill rotWithShape="1">
          <a:blip r:embed="rId6">
            <a:alphaModFix amt="80000"/>
          </a:blip>
          <a:srcRect r="52090"/>
          <a:stretch/>
        </p:blipFill>
        <p:spPr>
          <a:xfrm>
            <a:off x="0" y="6265694"/>
            <a:ext cx="2593978" cy="564588"/>
          </a:xfrm>
          <a:prstGeom prst="rect">
            <a:avLst/>
          </a:prstGeom>
          <a:noFill/>
          <a:ln>
            <a:noFill/>
          </a:ln>
        </p:spPr>
      </p:pic>
      <p:sp>
        <p:nvSpPr>
          <p:cNvPr id="2" name="Date Placeholder 1">
            <a:extLst>
              <a:ext uri="{FF2B5EF4-FFF2-40B4-BE49-F238E27FC236}">
                <a16:creationId xmlns:a16="http://schemas.microsoft.com/office/drawing/2014/main" id="{ECB6C59D-D5FA-6A76-617C-21EB84EC504E}"/>
              </a:ext>
            </a:extLst>
          </p:cNvPr>
          <p:cNvSpPr>
            <a:spLocks noGrp="1"/>
          </p:cNvSpPr>
          <p:nvPr>
            <p:ph type="dt" sz="half" idx="10"/>
          </p:nvPr>
        </p:nvSpPr>
        <p:spPr>
          <a:xfrm>
            <a:off x="10737310" y="6465157"/>
            <a:ext cx="2743200" cy="365125"/>
          </a:xfrm>
        </p:spPr>
        <p:txBody>
          <a:bodyPr/>
          <a:lstStyle/>
          <a:p>
            <a:fld id="{77C57D07-1456-49F4-BC98-2DA97F506357}" type="datetime1">
              <a:rPr lang="en-US" sz="1200" smtClean="0"/>
              <a:t>2/21/2024</a:t>
            </a:fld>
            <a:endParaRPr lang="en-US" dirty="0"/>
          </a:p>
        </p:txBody>
      </p:sp>
      <p:sp>
        <p:nvSpPr>
          <p:cNvPr id="3" name="Slide Number Placeholder 2">
            <a:extLst>
              <a:ext uri="{FF2B5EF4-FFF2-40B4-BE49-F238E27FC236}">
                <a16:creationId xmlns:a16="http://schemas.microsoft.com/office/drawing/2014/main" id="{E84A2D9D-3EC1-80B0-5D01-A14B8C60DC79}"/>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123479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005553-90AA-BF7B-6E02-EFFE4095636D}"/>
            </a:ext>
          </a:extLst>
        </p:cNvPr>
        <p:cNvGrpSpPr/>
        <p:nvPr/>
      </p:nvGrpSpPr>
      <p:grpSpPr>
        <a:xfrm>
          <a:off x="0" y="0"/>
          <a:ext cx="0" cy="0"/>
          <a:chOff x="0" y="0"/>
          <a:chExt cx="0" cy="0"/>
        </a:xfrm>
      </p:grpSpPr>
      <p:pic>
        <p:nvPicPr>
          <p:cNvPr id="11" name="Google Shape;103;p2">
            <a:extLst>
              <a:ext uri="{FF2B5EF4-FFF2-40B4-BE49-F238E27FC236}">
                <a16:creationId xmlns:a16="http://schemas.microsoft.com/office/drawing/2014/main" id="{2C6080DD-F7C0-84C8-5B27-2CC99B1832ED}"/>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sp>
        <p:nvSpPr>
          <p:cNvPr id="2" name="Date Placeholder 1">
            <a:extLst>
              <a:ext uri="{FF2B5EF4-FFF2-40B4-BE49-F238E27FC236}">
                <a16:creationId xmlns:a16="http://schemas.microsoft.com/office/drawing/2014/main" id="{CE3F4D84-20A3-B326-AF01-4C6D7BE64DEA}"/>
              </a:ext>
            </a:extLst>
          </p:cNvPr>
          <p:cNvSpPr>
            <a:spLocks noGrp="1"/>
          </p:cNvSpPr>
          <p:nvPr>
            <p:ph type="dt" sz="half" idx="2"/>
          </p:nvPr>
        </p:nvSpPr>
        <p:spPr>
          <a:xfrm>
            <a:off x="10820400" y="6508902"/>
            <a:ext cx="2743200" cy="365125"/>
          </a:xfrm>
        </p:spPr>
        <p:txBody>
          <a:bodyPr/>
          <a:lstStyle/>
          <a:p>
            <a:fld id="{DD76DF78-793F-4E42-8510-C4E55655EA7F}" type="datetime1">
              <a:rPr lang="en-US" sz="1100" smtClean="0"/>
              <a:t>2/21/2024</a:t>
            </a:fld>
            <a:endParaRPr lang="en-US" dirty="0"/>
          </a:p>
        </p:txBody>
      </p:sp>
      <p:pic>
        <p:nvPicPr>
          <p:cNvPr id="7" name="Content Placeholder 6" descr="A screenshot of a computer&#10;&#10;Description automatically generated">
            <a:extLst>
              <a:ext uri="{FF2B5EF4-FFF2-40B4-BE49-F238E27FC236}">
                <a16:creationId xmlns:a16="http://schemas.microsoft.com/office/drawing/2014/main" id="{DBA8FEA5-D07D-2890-4CE3-B88E0047D0B7}"/>
              </a:ext>
            </a:extLst>
          </p:cNvPr>
          <p:cNvPicPr>
            <a:picLocks noGrp="1" noChangeAspect="1"/>
          </p:cNvPicPr>
          <p:nvPr>
            <p:ph sz="quarter" idx="11"/>
          </p:nvPr>
        </p:nvPicPr>
        <p:blipFill>
          <a:blip r:embed="rId3"/>
          <a:stretch>
            <a:fillRect/>
          </a:stretch>
        </p:blipFill>
        <p:spPr>
          <a:xfrm>
            <a:off x="674288" y="840667"/>
            <a:ext cx="11024439" cy="5403123"/>
          </a:xfrm>
        </p:spPr>
      </p:pic>
      <p:sp>
        <p:nvSpPr>
          <p:cNvPr id="13" name="Google Shape;138;p3">
            <a:extLst>
              <a:ext uri="{FF2B5EF4-FFF2-40B4-BE49-F238E27FC236}">
                <a16:creationId xmlns:a16="http://schemas.microsoft.com/office/drawing/2014/main" id="{9E30C983-4464-AEC6-8111-E1D07F2D9062}"/>
              </a:ext>
            </a:extLst>
          </p:cNvPr>
          <p:cNvSpPr txBox="1">
            <a:spLocks noGrp="1"/>
          </p:cNvSpPr>
          <p:nvPr>
            <p:ph type="title"/>
          </p:nvPr>
        </p:nvSpPr>
        <p:spPr>
          <a:xfrm>
            <a:off x="854075" y="122238"/>
            <a:ext cx="10499725" cy="1218795"/>
          </a:xfrm>
          <a:noFill/>
          <a:ln>
            <a:noFill/>
          </a:ln>
        </p:spPr>
        <p:txBody>
          <a:bodyPr spcFirstLastPara="1" wrap="square" lIns="0" tIns="0" rIns="0" bIns="0" anchor="t" anchorCtr="0">
            <a:spAutoFit/>
          </a:bodyPr>
          <a:lstStyle/>
          <a:p>
            <a:r>
              <a:rPr lang="en-US" b="1" dirty="0">
                <a:solidFill>
                  <a:schemeClr val="tx1">
                    <a:lumMod val="95000"/>
                    <a:lumOff val="5000"/>
                  </a:schemeClr>
                </a:solidFill>
                <a:latin typeface="Biome Light (Body)"/>
              </a:rPr>
              <a:t>Gannt Chart</a:t>
            </a:r>
            <a:br>
              <a:rPr lang="en-US" sz="4400" b="1" dirty="0">
                <a:solidFill>
                  <a:schemeClr val="tx1">
                    <a:lumMod val="95000"/>
                    <a:lumOff val="5000"/>
                  </a:schemeClr>
                </a:solidFill>
                <a:latin typeface="Biome Light (Body)"/>
              </a:rPr>
            </a:br>
            <a:endParaRPr lang="en-US" dirty="0"/>
          </a:p>
        </p:txBody>
      </p:sp>
      <p:sp>
        <p:nvSpPr>
          <p:cNvPr id="8" name="Rectangle 7">
            <a:extLst>
              <a:ext uri="{FF2B5EF4-FFF2-40B4-BE49-F238E27FC236}">
                <a16:creationId xmlns:a16="http://schemas.microsoft.com/office/drawing/2014/main" id="{52211BC3-205A-D11A-D63B-788071C7CDF7}"/>
              </a:ext>
            </a:extLst>
          </p:cNvPr>
          <p:cNvSpPr/>
          <p:nvPr/>
        </p:nvSpPr>
        <p:spPr>
          <a:xfrm>
            <a:off x="3300581" y="6474973"/>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3" name="Slide Number Placeholder 2">
            <a:extLst>
              <a:ext uri="{FF2B5EF4-FFF2-40B4-BE49-F238E27FC236}">
                <a16:creationId xmlns:a16="http://schemas.microsoft.com/office/drawing/2014/main" id="{53E09C5D-C7E2-A6CB-FBCD-7212F5834020}"/>
              </a:ext>
            </a:extLst>
          </p:cNvPr>
          <p:cNvSpPr>
            <a:spLocks noGrp="1"/>
          </p:cNvSpPr>
          <p:nvPr>
            <p:ph type="sldNum" sz="quarter" idx="4"/>
          </p:nvPr>
        </p:nvSpPr>
        <p:spPr/>
        <p:txBody>
          <a:bodyPr/>
          <a:lstStyle/>
          <a:p>
            <a:fld id="{294A09A9-5501-47C1-A89A-A340965A2BE2}" type="slidenum">
              <a:rPr lang="en-US" smtClean="0"/>
              <a:pPr/>
              <a:t>20</a:t>
            </a:fld>
            <a:endParaRPr lang="en-US" dirty="0"/>
          </a:p>
        </p:txBody>
      </p:sp>
      <p:cxnSp>
        <p:nvCxnSpPr>
          <p:cNvPr id="5" name="Straight Connector 4">
            <a:extLst>
              <a:ext uri="{FF2B5EF4-FFF2-40B4-BE49-F238E27FC236}">
                <a16:creationId xmlns:a16="http://schemas.microsoft.com/office/drawing/2014/main" id="{ED6B2935-DBF3-7738-5AFF-44658DC67D12}"/>
              </a:ext>
            </a:extLst>
          </p:cNvPr>
          <p:cNvCxnSpPr>
            <a:cxnSpLocks/>
          </p:cNvCxnSpPr>
          <p:nvPr/>
        </p:nvCxnSpPr>
        <p:spPr>
          <a:xfrm>
            <a:off x="3939702" y="690664"/>
            <a:ext cx="3608962" cy="0"/>
          </a:xfrm>
          <a:prstGeom prst="line">
            <a:avLst/>
          </a:prstGeom>
          <a:ln w="28575"/>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340657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BF90B78-BD30-3C2F-03B2-62E0993D96E1}"/>
            </a:ext>
          </a:extLst>
        </p:cNvPr>
        <p:cNvGrpSpPr/>
        <p:nvPr/>
      </p:nvGrpSpPr>
      <p:grpSpPr>
        <a:xfrm>
          <a:off x="0" y="0"/>
          <a:ext cx="0" cy="0"/>
          <a:chOff x="0" y="0"/>
          <a:chExt cx="0" cy="0"/>
        </a:xfrm>
      </p:grpSpPr>
      <p:pic>
        <p:nvPicPr>
          <p:cNvPr id="11" name="Google Shape;103;p2">
            <a:extLst>
              <a:ext uri="{FF2B5EF4-FFF2-40B4-BE49-F238E27FC236}">
                <a16:creationId xmlns:a16="http://schemas.microsoft.com/office/drawing/2014/main" id="{F150C480-5EDE-8BFD-52D3-114525856794}"/>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sp>
        <p:nvSpPr>
          <p:cNvPr id="13" name="Google Shape;138;p3">
            <a:extLst>
              <a:ext uri="{FF2B5EF4-FFF2-40B4-BE49-F238E27FC236}">
                <a16:creationId xmlns:a16="http://schemas.microsoft.com/office/drawing/2014/main" id="{D5A4737A-7177-593D-5175-0D7185C7C88A}"/>
              </a:ext>
            </a:extLst>
          </p:cNvPr>
          <p:cNvSpPr txBox="1">
            <a:spLocks noGrp="1"/>
          </p:cNvSpPr>
          <p:nvPr>
            <p:ph type="title"/>
          </p:nvPr>
        </p:nvSpPr>
        <p:spPr>
          <a:xfrm>
            <a:off x="707687" y="360689"/>
            <a:ext cx="10499725" cy="609398"/>
          </a:xfrm>
          <a:noFill/>
          <a:ln>
            <a:noFill/>
          </a:ln>
        </p:spPr>
        <p:txBody>
          <a:bodyPr spcFirstLastPara="1" wrap="square" lIns="0" tIns="0" rIns="0" bIns="0" anchor="t" anchorCtr="0">
            <a:spAutoFit/>
          </a:bodyPr>
          <a:lstStyle/>
          <a:p>
            <a:pPr lvl="0" algn="l"/>
            <a:r>
              <a:rPr lang="en-LK" dirty="0"/>
              <a:t>Budget</a:t>
            </a:r>
            <a:endParaRPr lang="en-US" dirty="0"/>
          </a:p>
        </p:txBody>
      </p:sp>
      <p:sp>
        <p:nvSpPr>
          <p:cNvPr id="6" name="TextBox 5">
            <a:extLst>
              <a:ext uri="{FF2B5EF4-FFF2-40B4-BE49-F238E27FC236}">
                <a16:creationId xmlns:a16="http://schemas.microsoft.com/office/drawing/2014/main" id="{B9C05392-0911-0C41-E7F5-09A636DE1F93}"/>
              </a:ext>
            </a:extLst>
          </p:cNvPr>
          <p:cNvSpPr txBox="1"/>
          <p:nvPr/>
        </p:nvSpPr>
        <p:spPr>
          <a:xfrm>
            <a:off x="10669933" y="6531044"/>
            <a:ext cx="1522067" cy="276999"/>
          </a:xfrm>
          <a:prstGeom prst="rect">
            <a:avLst/>
          </a:prstGeom>
          <a:noFill/>
        </p:spPr>
        <p:txBody>
          <a:bodyPr wrap="square">
            <a:spAutoFit/>
          </a:bodyPr>
          <a:lstStyle/>
          <a:p>
            <a:fld id="{6D8A93BA-B7F9-4894-A41F-CDC41AD4B74E}" type="datetime1">
              <a:rPr lang="en-US" sz="1200" smtClean="0"/>
              <a:pPr/>
              <a:t>2/21/2024</a:t>
            </a:fld>
            <a:endParaRPr lang="en-US" sz="1800" dirty="0"/>
          </a:p>
        </p:txBody>
      </p:sp>
      <p:graphicFrame>
        <p:nvGraphicFramePr>
          <p:cNvPr id="7" name="Table 6">
            <a:extLst>
              <a:ext uri="{FF2B5EF4-FFF2-40B4-BE49-F238E27FC236}">
                <a16:creationId xmlns:a16="http://schemas.microsoft.com/office/drawing/2014/main" id="{A74A8EEF-9557-418F-EC97-D47838C84F0E}"/>
              </a:ext>
            </a:extLst>
          </p:cNvPr>
          <p:cNvGraphicFramePr>
            <a:graphicFrameLocks/>
          </p:cNvGraphicFramePr>
          <p:nvPr>
            <p:extLst>
              <p:ext uri="{D42A27DB-BD31-4B8C-83A1-F6EECF244321}">
                <p14:modId xmlns:p14="http://schemas.microsoft.com/office/powerpoint/2010/main" val="3813300181"/>
              </p:ext>
            </p:extLst>
          </p:nvPr>
        </p:nvGraphicFramePr>
        <p:xfrm>
          <a:off x="707687" y="1205110"/>
          <a:ext cx="10119198" cy="5017670"/>
        </p:xfrm>
        <a:graphic>
          <a:graphicData uri="http://schemas.openxmlformats.org/drawingml/2006/table">
            <a:tbl>
              <a:tblPr firstRow="1" bandRow="1">
                <a:tableStyleId>{5C22544A-7EE6-4342-B048-85BDC9FD1C3A}</a:tableStyleId>
              </a:tblPr>
              <a:tblGrid>
                <a:gridCol w="3248598">
                  <a:extLst>
                    <a:ext uri="{9D8B030D-6E8A-4147-A177-3AD203B41FA5}">
                      <a16:colId xmlns:a16="http://schemas.microsoft.com/office/drawing/2014/main" val="3409699187"/>
                    </a:ext>
                  </a:extLst>
                </a:gridCol>
                <a:gridCol w="3435300">
                  <a:extLst>
                    <a:ext uri="{9D8B030D-6E8A-4147-A177-3AD203B41FA5}">
                      <a16:colId xmlns:a16="http://schemas.microsoft.com/office/drawing/2014/main" val="1900654653"/>
                    </a:ext>
                  </a:extLst>
                </a:gridCol>
                <a:gridCol w="3435300">
                  <a:extLst>
                    <a:ext uri="{9D8B030D-6E8A-4147-A177-3AD203B41FA5}">
                      <a16:colId xmlns:a16="http://schemas.microsoft.com/office/drawing/2014/main" val="2362033204"/>
                    </a:ext>
                  </a:extLst>
                </a:gridCol>
              </a:tblGrid>
              <a:tr h="8020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dirty="0">
                          <a:solidFill>
                            <a:schemeClr val="bg1"/>
                          </a:solidFill>
                          <a:effectLst/>
                          <a:latin typeface="+mn-lt"/>
                        </a:rPr>
                        <a:t>Resource Type​</a:t>
                      </a:r>
                    </a:p>
                    <a:p>
                      <a:pPr algn="ctr"/>
                      <a:endParaRPr lang="en-US" sz="1400" b="1" dirty="0">
                        <a:solidFill>
                          <a:schemeClr val="bg1"/>
                        </a:solidFill>
                        <a:latin typeface="+mn-lt"/>
                      </a:endParaRPr>
                    </a:p>
                  </a:txBody>
                  <a:tcPr anchor="ctr"/>
                </a:tc>
                <a:tc>
                  <a:txBody>
                    <a:bodyPr/>
                    <a:lstStyle/>
                    <a:p>
                      <a:pPr algn="ctr"/>
                      <a:r>
                        <a:rPr lang="en-US" sz="2000" b="1" dirty="0">
                          <a:solidFill>
                            <a:schemeClr val="bg1"/>
                          </a:solidFill>
                          <a:latin typeface="+mn-lt"/>
                        </a:rPr>
                        <a:t>Amount (USD)</a:t>
                      </a:r>
                    </a:p>
                  </a:txBody>
                  <a:tcPr anchor="ctr"/>
                </a:tc>
                <a:tc>
                  <a:txBody>
                    <a:bodyPr/>
                    <a:lstStyle/>
                    <a:p>
                      <a:pPr algn="ctr"/>
                      <a:r>
                        <a:rPr lang="en-US" sz="2000" b="1" dirty="0">
                          <a:solidFill>
                            <a:schemeClr val="bg1"/>
                          </a:solidFill>
                          <a:latin typeface="+mn-lt"/>
                        </a:rPr>
                        <a:t>Amount (LKR)</a:t>
                      </a:r>
                    </a:p>
                  </a:txBody>
                  <a:tcPr anchor="ctr"/>
                </a:tc>
                <a:extLst>
                  <a:ext uri="{0D108BD9-81ED-4DB2-BD59-A6C34878D82A}">
                    <a16:rowId xmlns:a16="http://schemas.microsoft.com/office/drawing/2014/main" val="517121283"/>
                  </a:ext>
                </a:extLst>
              </a:tr>
              <a:tr h="200470">
                <a:tc>
                  <a:txBody>
                    <a:bodyPr/>
                    <a:lstStyle/>
                    <a:p>
                      <a:pPr algn="l"/>
                      <a:r>
                        <a:rPr lang="en-US" dirty="0"/>
                        <a:t>Hosting mobile App</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i="0" u="none" strike="noStrike" cap="none" dirty="0">
                          <a:solidFill>
                            <a:srgbClr val="000000"/>
                          </a:solidFill>
                          <a:latin typeface="Open Sans"/>
                          <a:ea typeface="Open Sans"/>
                          <a:cs typeface="Open Sans"/>
                          <a:sym typeface="Open Sans"/>
                        </a:rPr>
                        <a:t>Rs. 4898 </a:t>
                      </a:r>
                      <a:endParaRPr lang="en-US" sz="1600" dirty="0"/>
                    </a:p>
                    <a:p>
                      <a:pPr algn="ctr"/>
                      <a:endParaRPr lang="en-US" dirty="0"/>
                    </a:p>
                  </a:txBody>
                  <a:tcPr/>
                </a:tc>
                <a:extLst>
                  <a:ext uri="{0D108BD9-81ED-4DB2-BD59-A6C34878D82A}">
                    <a16:rowId xmlns:a16="http://schemas.microsoft.com/office/drawing/2014/main" val="4187301060"/>
                  </a:ext>
                </a:extLst>
              </a:tr>
              <a:tr h="385052">
                <a:tc>
                  <a:txBody>
                    <a:bodyPr/>
                    <a:lstStyle/>
                    <a:p>
                      <a:pPr algn="l"/>
                      <a:r>
                        <a:rPr lang="en-US" dirty="0"/>
                        <a:t>MQ4, and MQ7 sensors</a:t>
                      </a:r>
                    </a:p>
                  </a:txBody>
                  <a:tcPr/>
                </a:tc>
                <a:tc>
                  <a:txBody>
                    <a:bodyPr/>
                    <a:lstStyle/>
                    <a:p>
                      <a:pPr algn="ctr"/>
                      <a:r>
                        <a:rPr lang="en-US" sz="1800" b="0" i="0" kern="1200" dirty="0">
                          <a:solidFill>
                            <a:schemeClr val="dk1"/>
                          </a:solidFill>
                          <a:effectLst/>
                          <a:latin typeface="+mn-lt"/>
                          <a:ea typeface="+mn-ea"/>
                          <a:cs typeface="+mn-cs"/>
                        </a:rPr>
                        <a:t>1.5$+2.5$</a:t>
                      </a:r>
                      <a:endParaRPr lang="en-US" dirty="0"/>
                    </a:p>
                  </a:txBody>
                  <a:tcPr/>
                </a:tc>
                <a:tc>
                  <a:txBody>
                    <a:bodyPr/>
                    <a:lstStyle/>
                    <a:p>
                      <a:pPr algn="ctr"/>
                      <a:r>
                        <a:rPr lang="en-US" sz="1800" b="0" i="0" kern="1200" dirty="0">
                          <a:solidFill>
                            <a:schemeClr val="dk1"/>
                          </a:solidFill>
                          <a:effectLst/>
                          <a:latin typeface="+mn-lt"/>
                          <a:ea typeface="+mn-ea"/>
                          <a:cs typeface="+mn-cs"/>
                        </a:rPr>
                        <a:t>495/- +752</a:t>
                      </a:r>
                      <a:endParaRPr lang="en-US" dirty="0"/>
                    </a:p>
                  </a:txBody>
                  <a:tcPr/>
                </a:tc>
                <a:extLst>
                  <a:ext uri="{0D108BD9-81ED-4DB2-BD59-A6C34878D82A}">
                    <a16:rowId xmlns:a16="http://schemas.microsoft.com/office/drawing/2014/main" val="3452374084"/>
                  </a:ext>
                </a:extLst>
              </a:tr>
              <a:tr h="359533">
                <a:tc>
                  <a:txBody>
                    <a:bodyPr/>
                    <a:lstStyle/>
                    <a:p>
                      <a:pPr algn="l"/>
                      <a:r>
                        <a:rPr lang="en-US" dirty="0"/>
                        <a:t>Arduino Uno board</a:t>
                      </a:r>
                    </a:p>
                  </a:txBody>
                  <a:tcPr/>
                </a:tc>
                <a:tc>
                  <a:txBody>
                    <a:bodyPr/>
                    <a:lstStyle/>
                    <a:p>
                      <a:pPr algn="ctr"/>
                      <a:r>
                        <a:rPr lang="en-US" dirty="0"/>
                        <a:t>9$</a:t>
                      </a:r>
                    </a:p>
                  </a:txBody>
                  <a:tcPr/>
                </a:tc>
                <a:tc>
                  <a:txBody>
                    <a:bodyPr/>
                    <a:lstStyle/>
                    <a:p>
                      <a:pPr algn="ctr"/>
                      <a:r>
                        <a:rPr lang="en-US" dirty="0"/>
                        <a:t>2950/-</a:t>
                      </a:r>
                    </a:p>
                  </a:txBody>
                  <a:tcPr/>
                </a:tc>
                <a:extLst>
                  <a:ext uri="{0D108BD9-81ED-4DB2-BD59-A6C34878D82A}">
                    <a16:rowId xmlns:a16="http://schemas.microsoft.com/office/drawing/2014/main" val="3858344461"/>
                  </a:ext>
                </a:extLst>
              </a:tr>
              <a:tr h="404466">
                <a:tc>
                  <a:txBody>
                    <a:bodyPr/>
                    <a:lstStyle/>
                    <a:p>
                      <a:pPr algn="l"/>
                      <a:r>
                        <a:rPr lang="en-US" dirty="0"/>
                        <a:t>esp8266 Wi-Fi module</a:t>
                      </a:r>
                    </a:p>
                  </a:txBody>
                  <a:tcPr/>
                </a:tc>
                <a:tc>
                  <a:txBody>
                    <a:bodyPr/>
                    <a:lstStyle/>
                    <a:p>
                      <a:pPr algn="ctr"/>
                      <a:r>
                        <a:rPr lang="en-US" dirty="0"/>
                        <a:t>1.2$</a:t>
                      </a:r>
                    </a:p>
                  </a:txBody>
                  <a:tcPr/>
                </a:tc>
                <a:tc>
                  <a:txBody>
                    <a:bodyPr/>
                    <a:lstStyle/>
                    <a:p>
                      <a:pPr algn="ctr"/>
                      <a:r>
                        <a:rPr lang="en-US" sz="1800" b="0" i="0" kern="1200" dirty="0">
                          <a:solidFill>
                            <a:schemeClr val="dk1"/>
                          </a:solidFill>
                          <a:effectLst/>
                          <a:latin typeface="+mn-lt"/>
                          <a:ea typeface="+mn-ea"/>
                          <a:cs typeface="+mn-cs"/>
                        </a:rPr>
                        <a:t>395/-</a:t>
                      </a:r>
                      <a:endParaRPr lang="en-US" dirty="0"/>
                    </a:p>
                  </a:txBody>
                  <a:tcPr/>
                </a:tc>
                <a:extLst>
                  <a:ext uri="{0D108BD9-81ED-4DB2-BD59-A6C34878D82A}">
                    <a16:rowId xmlns:a16="http://schemas.microsoft.com/office/drawing/2014/main" val="138536244"/>
                  </a:ext>
                </a:extLst>
              </a:tr>
              <a:tr h="348868">
                <a:tc>
                  <a:txBody>
                    <a:bodyPr/>
                    <a:lstStyle/>
                    <a:p>
                      <a:pPr algn="l"/>
                      <a:r>
                        <a:rPr lang="en-US" dirty="0"/>
                        <a:t>MongoDB database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cap="none" dirty="0">
                          <a:solidFill>
                            <a:srgbClr val="000000"/>
                          </a:solidFill>
                          <a:latin typeface="Open Sans"/>
                          <a:ea typeface="Open Sans"/>
                          <a:cs typeface="Open Sans"/>
                          <a:sym typeface="Open Sans"/>
                        </a:rPr>
                        <a:t>Free</a:t>
                      </a:r>
                      <a:endParaRPr lang="en-US" dirty="0"/>
                    </a:p>
                    <a:p>
                      <a:pPr algn="ct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cap="none" dirty="0">
                          <a:solidFill>
                            <a:srgbClr val="000000"/>
                          </a:solidFill>
                          <a:latin typeface="Open Sans"/>
                          <a:ea typeface="Open Sans"/>
                          <a:cs typeface="Open Sans"/>
                          <a:sym typeface="Open Sans"/>
                        </a:rPr>
                        <a:t>Free</a:t>
                      </a:r>
                      <a:endParaRPr lang="en-US" dirty="0"/>
                    </a:p>
                    <a:p>
                      <a:pPr algn="ctr"/>
                      <a:endParaRPr lang="en-US" dirty="0"/>
                    </a:p>
                  </a:txBody>
                  <a:tcPr anchor="ctr"/>
                </a:tc>
                <a:extLst>
                  <a:ext uri="{0D108BD9-81ED-4DB2-BD59-A6C34878D82A}">
                    <a16:rowId xmlns:a16="http://schemas.microsoft.com/office/drawing/2014/main" val="1507518816"/>
                  </a:ext>
                </a:extLst>
              </a:tr>
              <a:tr h="404466">
                <a:tc>
                  <a:txBody>
                    <a:bodyPr/>
                    <a:lstStyle/>
                    <a:p>
                      <a:pPr algn="l"/>
                      <a:r>
                        <a:rPr lang="en-US" dirty="0"/>
                        <a:t>Arduino IDE</a:t>
                      </a:r>
                    </a:p>
                  </a:txBody>
                  <a:tcPr/>
                </a:tc>
                <a:tc>
                  <a:txBody>
                    <a:bodyPr/>
                    <a:lstStyle/>
                    <a:p>
                      <a:pPr algn="ctr"/>
                      <a:r>
                        <a:rPr lang="en-US" dirty="0"/>
                        <a:t>Open-source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Open-source</a:t>
                      </a:r>
                    </a:p>
                  </a:txBody>
                  <a:tcPr/>
                </a:tc>
                <a:extLst>
                  <a:ext uri="{0D108BD9-81ED-4DB2-BD59-A6C34878D82A}">
                    <a16:rowId xmlns:a16="http://schemas.microsoft.com/office/drawing/2014/main" val="3873187919"/>
                  </a:ext>
                </a:extLst>
              </a:tr>
              <a:tr h="404466">
                <a:tc>
                  <a:txBody>
                    <a:bodyPr/>
                    <a:lstStyle/>
                    <a:p>
                      <a:pPr algn="l"/>
                      <a:r>
                        <a:rPr lang="en-US" dirty="0"/>
                        <a:t>GPS module</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1,790</a:t>
                      </a:r>
                      <a:endParaRPr lang="en-US" dirty="0"/>
                    </a:p>
                  </a:txBody>
                  <a:tcPr/>
                </a:tc>
                <a:extLst>
                  <a:ext uri="{0D108BD9-81ED-4DB2-BD59-A6C34878D82A}">
                    <a16:rowId xmlns:a16="http://schemas.microsoft.com/office/drawing/2014/main" val="3111987288"/>
                  </a:ext>
                </a:extLst>
              </a:tr>
              <a:tr h="4044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a:t>
                      </a:r>
                    </a:p>
                  </a:txBody>
                  <a:tcPr/>
                </a:tc>
                <a:tc>
                  <a:txBody>
                    <a:bodyPr/>
                    <a:lstStyle/>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6750</a:t>
                      </a:r>
                    </a:p>
                  </a:txBody>
                  <a:tcPr/>
                </a:tc>
                <a:extLst>
                  <a:ext uri="{0D108BD9-81ED-4DB2-BD59-A6C34878D82A}">
                    <a16:rowId xmlns:a16="http://schemas.microsoft.com/office/drawing/2014/main" val="1639299780"/>
                  </a:ext>
                </a:extLst>
              </a:tr>
              <a:tr h="597249">
                <a:tc>
                  <a:txBody>
                    <a:bodyPr/>
                    <a:lstStyle/>
                    <a:p>
                      <a:pPr algn="l"/>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2456350904"/>
                  </a:ext>
                </a:extLst>
              </a:tr>
            </a:tbl>
          </a:graphicData>
        </a:graphic>
      </p:graphicFrame>
      <p:sp>
        <p:nvSpPr>
          <p:cNvPr id="8" name="Rectangle 7">
            <a:extLst>
              <a:ext uri="{FF2B5EF4-FFF2-40B4-BE49-F238E27FC236}">
                <a16:creationId xmlns:a16="http://schemas.microsoft.com/office/drawing/2014/main" id="{B3042794-03EE-FBD8-9544-95D9FE92E00D}"/>
              </a:ext>
            </a:extLst>
          </p:cNvPr>
          <p:cNvSpPr/>
          <p:nvPr/>
        </p:nvSpPr>
        <p:spPr>
          <a:xfrm>
            <a:off x="2876550" y="646232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10" name="Date Placeholder 9">
            <a:extLst>
              <a:ext uri="{FF2B5EF4-FFF2-40B4-BE49-F238E27FC236}">
                <a16:creationId xmlns:a16="http://schemas.microsoft.com/office/drawing/2014/main" id="{B532D128-6DFA-D510-6C39-94675B777396}"/>
              </a:ext>
            </a:extLst>
          </p:cNvPr>
          <p:cNvSpPr>
            <a:spLocks noGrp="1"/>
          </p:cNvSpPr>
          <p:nvPr>
            <p:ph type="dt" sz="half" idx="2"/>
          </p:nvPr>
        </p:nvSpPr>
        <p:spPr/>
        <p:txBody>
          <a:bodyPr/>
          <a:lstStyle/>
          <a:p>
            <a:fld id="{BCFCD7F0-2F3E-4E8B-80F2-459FEC7EDC2D}" type="datetime1">
              <a:rPr lang="en-US" smtClean="0"/>
              <a:t>2/21/2024</a:t>
            </a:fld>
            <a:endParaRPr lang="en-US" dirty="0"/>
          </a:p>
        </p:txBody>
      </p:sp>
      <p:sp>
        <p:nvSpPr>
          <p:cNvPr id="12" name="Slide Number Placeholder 11">
            <a:extLst>
              <a:ext uri="{FF2B5EF4-FFF2-40B4-BE49-F238E27FC236}">
                <a16:creationId xmlns:a16="http://schemas.microsoft.com/office/drawing/2014/main" id="{DC5F3DE5-979F-E1E2-046A-5552D5E0F356}"/>
              </a:ext>
            </a:extLst>
          </p:cNvPr>
          <p:cNvSpPr>
            <a:spLocks noGrp="1"/>
          </p:cNvSpPr>
          <p:nvPr>
            <p:ph type="sldNum" sz="quarter" idx="4"/>
          </p:nvPr>
        </p:nvSpPr>
        <p:spPr/>
        <p:txBody>
          <a:bodyPr/>
          <a:lstStyle/>
          <a:p>
            <a:fld id="{294A09A9-5501-47C1-A89A-A340965A2BE2}" type="slidenum">
              <a:rPr lang="en-US" sz="1200" smtClean="0"/>
              <a:pPr/>
              <a:t>21</a:t>
            </a:fld>
            <a:endParaRPr lang="en-US" dirty="0"/>
          </a:p>
        </p:txBody>
      </p:sp>
      <p:cxnSp>
        <p:nvCxnSpPr>
          <p:cNvPr id="3" name="Straight Connector 2">
            <a:extLst>
              <a:ext uri="{FF2B5EF4-FFF2-40B4-BE49-F238E27FC236}">
                <a16:creationId xmlns:a16="http://schemas.microsoft.com/office/drawing/2014/main" id="{DE8E4BC1-765F-41A3-9C74-7187E6A51021}"/>
              </a:ext>
            </a:extLst>
          </p:cNvPr>
          <p:cNvCxnSpPr/>
          <p:nvPr/>
        </p:nvCxnSpPr>
        <p:spPr>
          <a:xfrm>
            <a:off x="1108953" y="1079770"/>
            <a:ext cx="2830749" cy="0"/>
          </a:xfrm>
          <a:prstGeom prst="line">
            <a:avLst/>
          </a:prstGeom>
          <a:ln w="28575"/>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45747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F110AD-C6C6-1E3E-0E1B-847F3F85D1ED}"/>
            </a:ext>
          </a:extLst>
        </p:cNvPr>
        <p:cNvGrpSpPr/>
        <p:nvPr/>
      </p:nvGrpSpPr>
      <p:grpSpPr>
        <a:xfrm>
          <a:off x="0" y="0"/>
          <a:ext cx="0" cy="0"/>
          <a:chOff x="0" y="0"/>
          <a:chExt cx="0" cy="0"/>
        </a:xfrm>
      </p:grpSpPr>
      <p:pic>
        <p:nvPicPr>
          <p:cNvPr id="11" name="Google Shape;103;p2">
            <a:extLst>
              <a:ext uri="{FF2B5EF4-FFF2-40B4-BE49-F238E27FC236}">
                <a16:creationId xmlns:a16="http://schemas.microsoft.com/office/drawing/2014/main" id="{1305E8C9-5949-5810-BD6C-EF5C6141A294}"/>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sp>
        <p:nvSpPr>
          <p:cNvPr id="2" name="Date Placeholder 1">
            <a:extLst>
              <a:ext uri="{FF2B5EF4-FFF2-40B4-BE49-F238E27FC236}">
                <a16:creationId xmlns:a16="http://schemas.microsoft.com/office/drawing/2014/main" id="{1240DF2B-8EF0-2E7D-70F6-5F029B7BAA7F}"/>
              </a:ext>
            </a:extLst>
          </p:cNvPr>
          <p:cNvSpPr>
            <a:spLocks noGrp="1"/>
          </p:cNvSpPr>
          <p:nvPr>
            <p:ph type="dt" sz="half" idx="2"/>
          </p:nvPr>
        </p:nvSpPr>
        <p:spPr>
          <a:xfrm>
            <a:off x="133350" y="6486982"/>
            <a:ext cx="2743200" cy="365125"/>
          </a:xfrm>
        </p:spPr>
        <p:txBody>
          <a:bodyPr/>
          <a:lstStyle/>
          <a:p>
            <a:fld id="{467482C5-69BA-47FC-813F-0993CE5A7A71}" type="datetime1">
              <a:rPr lang="en-US" smtClean="0"/>
              <a:t>2/21/2024</a:t>
            </a:fld>
            <a:endParaRPr lang="en-US" dirty="0"/>
          </a:p>
        </p:txBody>
      </p:sp>
      <p:sp>
        <p:nvSpPr>
          <p:cNvPr id="5" name="Content Placeholder 4">
            <a:extLst>
              <a:ext uri="{FF2B5EF4-FFF2-40B4-BE49-F238E27FC236}">
                <a16:creationId xmlns:a16="http://schemas.microsoft.com/office/drawing/2014/main" id="{43D657F0-6563-B663-F480-E92488600836}"/>
              </a:ext>
            </a:extLst>
          </p:cNvPr>
          <p:cNvSpPr>
            <a:spLocks noGrp="1"/>
          </p:cNvSpPr>
          <p:nvPr>
            <p:ph sz="quarter" idx="11"/>
          </p:nvPr>
        </p:nvSpPr>
        <p:spPr>
          <a:xfrm>
            <a:off x="484424" y="1230234"/>
            <a:ext cx="11081763" cy="5013556"/>
          </a:xfrm>
        </p:spPr>
        <p:txBody>
          <a:bodyPr>
            <a:normAutofit fontScale="92500"/>
          </a:bodyPr>
          <a:lstStyle/>
          <a:p>
            <a:pPr algn="just"/>
            <a:r>
              <a:rPr lang="en-US" sz="1400" b="0" i="0" dirty="0">
                <a:solidFill>
                  <a:srgbClr val="222222"/>
                </a:solidFill>
                <a:effectLst/>
                <a:latin typeface="Arial" panose="020B0604020202020204" pitchFamily="34" charset="0"/>
              </a:rPr>
              <a:t>[1]. </a:t>
            </a:r>
            <a:r>
              <a:rPr lang="en-US" sz="1400" b="0" i="0" dirty="0" err="1">
                <a:solidFill>
                  <a:srgbClr val="222222"/>
                </a:solidFill>
                <a:effectLst/>
                <a:latin typeface="Arial" panose="020B0604020202020204" pitchFamily="34" charset="0"/>
              </a:rPr>
              <a:t>Aashiq</a:t>
            </a:r>
            <a:r>
              <a:rPr lang="en-US" sz="1400" b="0" i="0" dirty="0">
                <a:solidFill>
                  <a:srgbClr val="222222"/>
                </a:solidFill>
                <a:effectLst/>
                <a:latin typeface="Arial" panose="020B0604020202020204" pitchFamily="34" charset="0"/>
              </a:rPr>
              <a:t>, M. N. M., </a:t>
            </a:r>
            <a:r>
              <a:rPr lang="en-US" sz="1400" b="0" i="0" dirty="0" err="1">
                <a:solidFill>
                  <a:srgbClr val="222222"/>
                </a:solidFill>
                <a:effectLst/>
                <a:latin typeface="Arial" panose="020B0604020202020204" pitchFamily="34" charset="0"/>
              </a:rPr>
              <a:t>Kurera</a:t>
            </a:r>
            <a:r>
              <a:rPr lang="en-US" sz="1400" b="0" i="0" dirty="0">
                <a:solidFill>
                  <a:srgbClr val="222222"/>
                </a:solidFill>
                <a:effectLst/>
                <a:latin typeface="Arial" panose="020B0604020202020204" pitchFamily="34" charset="0"/>
              </a:rPr>
              <a:t>, W. T. C. C., </a:t>
            </a:r>
            <a:r>
              <a:rPr lang="en-US" sz="1400" b="0" i="0" dirty="0" err="1">
                <a:solidFill>
                  <a:srgbClr val="222222"/>
                </a:solidFill>
                <a:effectLst/>
                <a:latin typeface="Arial" panose="020B0604020202020204" pitchFamily="34" charset="0"/>
              </a:rPr>
              <a:t>Thilekaratne</a:t>
            </a:r>
            <a:r>
              <a:rPr lang="en-US" sz="1400" b="0" i="0" dirty="0">
                <a:solidFill>
                  <a:srgbClr val="222222"/>
                </a:solidFill>
                <a:effectLst/>
                <a:latin typeface="Arial" panose="020B0604020202020204" pitchFamily="34" charset="0"/>
              </a:rPr>
              <a:t>, M. G. S. P., </a:t>
            </a:r>
            <a:r>
              <a:rPr lang="en-US" sz="1400" b="0" i="0" dirty="0" err="1">
                <a:solidFill>
                  <a:srgbClr val="222222"/>
                </a:solidFill>
                <a:effectLst/>
                <a:latin typeface="Arial" panose="020B0604020202020204" pitchFamily="34" charset="0"/>
              </a:rPr>
              <a:t>Saja</a:t>
            </a:r>
            <a:r>
              <a:rPr lang="en-US" sz="1400" b="0" i="0" dirty="0">
                <a:solidFill>
                  <a:srgbClr val="222222"/>
                </a:solidFill>
                <a:effectLst/>
                <a:latin typeface="Arial" panose="020B0604020202020204" pitchFamily="34" charset="0"/>
              </a:rPr>
              <a:t>, A. M. A., </a:t>
            </a:r>
            <a:r>
              <a:rPr lang="en-US" sz="1400" b="0" i="0" dirty="0" err="1">
                <a:solidFill>
                  <a:srgbClr val="222222"/>
                </a:solidFill>
                <a:effectLst/>
                <a:latin typeface="Arial" panose="020B0604020202020204" pitchFamily="34" charset="0"/>
              </a:rPr>
              <a:t>Rouzin</a:t>
            </a:r>
            <a:r>
              <a:rPr lang="en-US" sz="1400" b="0" i="0" dirty="0">
                <a:solidFill>
                  <a:srgbClr val="222222"/>
                </a:solidFill>
                <a:effectLst/>
                <a:latin typeface="Arial" panose="020B0604020202020204" pitchFamily="34" charset="0"/>
              </a:rPr>
              <a:t>, M. R. M., </a:t>
            </a:r>
            <a:r>
              <a:rPr lang="en-US" sz="1400" b="0" i="0" dirty="0" err="1">
                <a:solidFill>
                  <a:srgbClr val="222222"/>
                </a:solidFill>
                <a:effectLst/>
                <a:latin typeface="Arial" panose="020B0604020202020204" pitchFamily="34" charset="0"/>
              </a:rPr>
              <a:t>Neranjan</a:t>
            </a:r>
            <a:r>
              <a:rPr lang="en-US" sz="1400" b="0" i="0" dirty="0">
                <a:solidFill>
                  <a:srgbClr val="222222"/>
                </a:solidFill>
                <a:effectLst/>
                <a:latin typeface="Arial" panose="020B0604020202020204" pitchFamily="34" charset="0"/>
              </a:rPr>
              <a:t>, N., &amp; Yassin, H. (2023). An IoT-based handheld environmental and air quality monitoring station. </a:t>
            </a:r>
            <a:r>
              <a:rPr lang="en-US" sz="1400" b="0" i="1" dirty="0">
                <a:solidFill>
                  <a:srgbClr val="222222"/>
                </a:solidFill>
                <a:effectLst/>
                <a:latin typeface="Arial" panose="020B0604020202020204" pitchFamily="34" charset="0"/>
              </a:rPr>
              <a:t>Acta IMEKO</a:t>
            </a:r>
            <a:r>
              <a:rPr lang="en-US" sz="1400" b="0" i="0" dirty="0">
                <a:solidFill>
                  <a:srgbClr val="222222"/>
                </a:solidFill>
                <a:effectLst/>
                <a:latin typeface="Arial" panose="020B0604020202020204" pitchFamily="34" charset="0"/>
              </a:rPr>
              <a:t>, </a:t>
            </a:r>
            <a:r>
              <a:rPr lang="en-US" sz="1400" b="0" i="1" dirty="0">
                <a:solidFill>
                  <a:srgbClr val="222222"/>
                </a:solidFill>
                <a:effectLst/>
                <a:latin typeface="Arial" panose="020B0604020202020204" pitchFamily="34" charset="0"/>
              </a:rPr>
              <a:t>12</a:t>
            </a:r>
            <a:r>
              <a:rPr lang="en-US" sz="1400" b="0" i="0" dirty="0">
                <a:solidFill>
                  <a:srgbClr val="222222"/>
                </a:solidFill>
                <a:effectLst/>
                <a:latin typeface="Arial" panose="020B0604020202020204" pitchFamily="34" charset="0"/>
              </a:rPr>
              <a:t>(3), 1-9.</a:t>
            </a:r>
          </a:p>
          <a:p>
            <a:pPr algn="just"/>
            <a:r>
              <a:rPr lang="en-US" sz="1400" dirty="0">
                <a:latin typeface="Arial" panose="020B0604020202020204" pitchFamily="34" charset="0"/>
                <a:cs typeface="Arial" panose="020B0604020202020204" pitchFamily="34" charset="0"/>
              </a:rPr>
              <a:t>[2]  P. Pal, R. Gupta, S. Tiwari, A. Sharma, IoT Based Air Pollution Monitoring System Using ARDUINO, Int. Res. J. Eng. Technol. IRJET, vol. 04, no. 10, Oct. 2017, pp. 1137–1140. Online [Accessed 26 July 2023] </a:t>
            </a:r>
            <a:r>
              <a:rPr lang="en-US" sz="1400" dirty="0">
                <a:latin typeface="Arial" panose="020B0604020202020204" pitchFamily="34" charset="0"/>
                <a:cs typeface="Arial" panose="020B0604020202020204" pitchFamily="34" charset="0"/>
                <a:hlinkClick r:id="rId3"/>
              </a:rPr>
              <a:t>https://www.irjet.net/archives/V4/i10/IRJET-V4I10207.pd</a:t>
            </a:r>
            <a:endParaRPr lang="en-US" sz="1400" dirty="0">
              <a:latin typeface="Arial" panose="020B0604020202020204" pitchFamily="34" charset="0"/>
              <a:cs typeface="Arial" panose="020B0604020202020204" pitchFamily="34" charset="0"/>
            </a:endParaRPr>
          </a:p>
          <a:p>
            <a:pPr algn="just"/>
            <a:r>
              <a:rPr lang="en-US" sz="1400" dirty="0">
                <a:latin typeface="Arial" panose="020B0604020202020204" pitchFamily="34" charset="0"/>
                <a:cs typeface="Arial" panose="020B0604020202020204" pitchFamily="34" charset="0"/>
              </a:rPr>
              <a:t>[3]</a:t>
            </a:r>
            <a:r>
              <a:rPr lang="en-US" sz="1600"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G. </a:t>
            </a:r>
            <a:r>
              <a:rPr lang="en-US" sz="1400" dirty="0" err="1">
                <a:latin typeface="Arial" panose="020B0604020202020204" pitchFamily="34" charset="0"/>
                <a:cs typeface="Arial" panose="020B0604020202020204" pitchFamily="34" charset="0"/>
              </a:rPr>
              <a:t>Iadarola</a:t>
            </a:r>
            <a:r>
              <a:rPr lang="en-US" sz="1400" dirty="0">
                <a:latin typeface="Arial" panose="020B0604020202020204" pitchFamily="34" charset="0"/>
                <a:cs typeface="Arial" panose="020B0604020202020204" pitchFamily="34" charset="0"/>
              </a:rPr>
              <a:t>, A. Poli, S. </a:t>
            </a:r>
            <a:r>
              <a:rPr lang="en-US" sz="1400" dirty="0" err="1">
                <a:latin typeface="Arial" panose="020B0604020202020204" pitchFamily="34" charset="0"/>
                <a:cs typeface="Arial" panose="020B0604020202020204" pitchFamily="34" charset="0"/>
              </a:rPr>
              <a:t>Spinsante</a:t>
            </a:r>
            <a:r>
              <a:rPr lang="en-US" sz="1400" dirty="0">
                <a:latin typeface="Arial" panose="020B0604020202020204" pitchFamily="34" charset="0"/>
                <a:cs typeface="Arial" panose="020B0604020202020204" pitchFamily="34" charset="0"/>
              </a:rPr>
              <a:t>, Compressed Sensing of Skin Conductance Level for IoT-based wearable sensors, 2022 IEEE Int. Instrumentation and Measurement Technology Conf. (I2MTC), Ottawa, ON, Canada, 16-19 May 2022, pp. 1-6. DOI: 10.1109/I2MTC48687.2022.9806516 </a:t>
            </a:r>
          </a:p>
          <a:p>
            <a:pPr algn="just"/>
            <a:r>
              <a:rPr lang="en-US" sz="1400" dirty="0">
                <a:latin typeface="Arial" panose="020B0604020202020204" pitchFamily="34" charset="0"/>
                <a:cs typeface="Arial" panose="020B0604020202020204" pitchFamily="34" charset="0"/>
              </a:rPr>
              <a:t>[4] </a:t>
            </a:r>
            <a:r>
              <a:rPr lang="en-US" sz="1200" dirty="0">
                <a:latin typeface="Arial" panose="020B0604020202020204" pitchFamily="34" charset="0"/>
                <a:cs typeface="Arial" panose="020B0604020202020204" pitchFamily="34" charset="0"/>
              </a:rPr>
              <a:t>K. N. </a:t>
            </a:r>
            <a:r>
              <a:rPr lang="en-US" sz="1200" dirty="0" err="1">
                <a:latin typeface="Arial" panose="020B0604020202020204" pitchFamily="34" charset="0"/>
                <a:cs typeface="Arial" panose="020B0604020202020204" pitchFamily="34" charset="0"/>
              </a:rPr>
              <a:t>Genikomsakis</a:t>
            </a:r>
            <a:r>
              <a:rPr lang="en-US" sz="1200" dirty="0">
                <a:latin typeface="Arial" panose="020B0604020202020204" pitchFamily="34" charset="0"/>
                <a:cs typeface="Arial" panose="020B0604020202020204" pitchFamily="34" charset="0"/>
              </a:rPr>
              <a:t>, N.-F. </a:t>
            </a:r>
            <a:r>
              <a:rPr lang="en-US" sz="1200" dirty="0" err="1">
                <a:latin typeface="Arial" panose="020B0604020202020204" pitchFamily="34" charset="0"/>
                <a:cs typeface="Arial" panose="020B0604020202020204" pitchFamily="34" charset="0"/>
              </a:rPr>
              <a:t>Galatoulas</a:t>
            </a:r>
            <a:r>
              <a:rPr lang="en-US" sz="1200" dirty="0">
                <a:latin typeface="Arial" panose="020B0604020202020204" pitchFamily="34" charset="0"/>
                <a:cs typeface="Arial" panose="020B0604020202020204" pitchFamily="34" charset="0"/>
              </a:rPr>
              <a:t>, P. I. Dallas, L. M. </a:t>
            </a:r>
            <a:r>
              <a:rPr lang="en-US" sz="1200" dirty="0" err="1">
                <a:latin typeface="Arial" panose="020B0604020202020204" pitchFamily="34" charset="0"/>
                <a:cs typeface="Arial" panose="020B0604020202020204" pitchFamily="34" charset="0"/>
              </a:rPr>
              <a:t>Candanedo</a:t>
            </a:r>
            <a:r>
              <a:rPr lang="en-US" sz="1200" dirty="0">
                <a:latin typeface="Arial" panose="020B0604020202020204" pitchFamily="34" charset="0"/>
                <a:cs typeface="Arial" panose="020B0604020202020204" pitchFamily="34" charset="0"/>
              </a:rPr>
              <a:t> Ibarra, D. Margaritis, C. S. </a:t>
            </a:r>
            <a:r>
              <a:rPr lang="en-US" sz="1200" dirty="0" err="1">
                <a:latin typeface="Arial" panose="020B0604020202020204" pitchFamily="34" charset="0"/>
                <a:cs typeface="Arial" panose="020B0604020202020204" pitchFamily="34" charset="0"/>
              </a:rPr>
              <a:t>Ioakimidis</a:t>
            </a:r>
            <a:r>
              <a:rPr lang="en-US" sz="1200" dirty="0">
                <a:latin typeface="Arial" panose="020B0604020202020204" pitchFamily="34" charset="0"/>
                <a:cs typeface="Arial" panose="020B0604020202020204" pitchFamily="34" charset="0"/>
              </a:rPr>
              <a:t>, Development and On-Field Testing of Low-Cost Portable System for Monitoring PM2.5 Concentrations, Sensors, vol. 18, no. 4, Apr. 2018, Art. no. 4. DOI: 10.3390/s18041056</a:t>
            </a:r>
          </a:p>
          <a:p>
            <a:pPr algn="just"/>
            <a:r>
              <a:rPr lang="en-US" sz="1200" dirty="0">
                <a:latin typeface="Arial" panose="020B0604020202020204" pitchFamily="34" charset="0"/>
                <a:cs typeface="Arial" panose="020B0604020202020204" pitchFamily="34" charset="0"/>
              </a:rPr>
              <a:t>[5] E. </a:t>
            </a:r>
            <a:r>
              <a:rPr lang="en-US" sz="1200" dirty="0" err="1">
                <a:latin typeface="Arial" panose="020B0604020202020204" pitchFamily="34" charset="0"/>
                <a:cs typeface="Arial" panose="020B0604020202020204" pitchFamily="34" charset="0"/>
              </a:rPr>
              <a:t>Mehdizadeh</a:t>
            </a:r>
            <a:r>
              <a:rPr lang="en-US" sz="1200" dirty="0">
                <a:latin typeface="Arial" panose="020B0604020202020204" pitchFamily="34" charset="0"/>
                <a:cs typeface="Arial" panose="020B0604020202020204" pitchFamily="34" charset="0"/>
              </a:rPr>
              <a:t>, V. S. Kumar, J. Wilson, and S. </a:t>
            </a:r>
            <a:r>
              <a:rPr lang="en-US" sz="1200" dirty="0" err="1">
                <a:latin typeface="Arial" panose="020B0604020202020204" pitchFamily="34" charset="0"/>
                <a:cs typeface="Arial" panose="020B0604020202020204" pitchFamily="34" charset="0"/>
              </a:rPr>
              <a:t>Pourkamali</a:t>
            </a:r>
            <a:r>
              <a:rPr lang="en-US" sz="1200" dirty="0">
                <a:latin typeface="Arial" panose="020B0604020202020204" pitchFamily="34" charset="0"/>
                <a:cs typeface="Arial" panose="020B0604020202020204" pitchFamily="34" charset="0"/>
              </a:rPr>
              <a:t>, “Inertial Impaction on MEMS Balance Chips for Real-time Air Quality Monitoring,” IEEE Sens. J., vol. 17, no. 8, pp. 1–1, 2017</a:t>
            </a:r>
            <a:r>
              <a:rPr lang="en-US" sz="1800" dirty="0">
                <a:latin typeface="Arial" panose="020B0604020202020204" pitchFamily="34" charset="0"/>
                <a:cs typeface="Arial" panose="020B0604020202020204" pitchFamily="34" charset="0"/>
              </a:rPr>
              <a:t> </a:t>
            </a:r>
          </a:p>
          <a:p>
            <a:pPr algn="just"/>
            <a:r>
              <a:rPr lang="en-US" sz="1400" dirty="0"/>
              <a:t>[6] N. A. Zakaria, Z. Zainal, N. </a:t>
            </a:r>
            <a:r>
              <a:rPr lang="en-US" sz="1400" dirty="0" err="1"/>
              <a:t>Harum</a:t>
            </a:r>
            <a:r>
              <a:rPr lang="en-US" sz="1400" dirty="0"/>
              <a:t>, L. Chen, N. Saleh, F. </a:t>
            </a:r>
            <a:r>
              <a:rPr lang="en-US" sz="1400" dirty="0" err="1"/>
              <a:t>Azni</a:t>
            </a:r>
            <a:r>
              <a:rPr lang="en-US" sz="1400" dirty="0"/>
              <a:t>, Wireless Internet of Things-Based Air Quality Device for Smart Pollution Monitoring, Int. J. Adv. </a:t>
            </a:r>
            <a:r>
              <a:rPr lang="en-US" sz="1400" dirty="0" err="1"/>
              <a:t>Comput</a:t>
            </a:r>
            <a:r>
              <a:rPr lang="en-US" sz="1400" dirty="0"/>
              <a:t>. Sci. Appl., vol. 9, no. 11, 2018, pp. 65–69. DOI: 10.14569/IJACSA.2018.091110 </a:t>
            </a:r>
            <a:endParaRPr lang="en-US" sz="20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a:p>
            <a:pPr algn="just"/>
            <a:endParaRPr lang="en-US" sz="1600" dirty="0">
              <a:latin typeface="Arial" panose="020B0604020202020204" pitchFamily="34" charset="0"/>
              <a:cs typeface="Arial" panose="020B0604020202020204" pitchFamily="34" charset="0"/>
            </a:endParaRPr>
          </a:p>
        </p:txBody>
      </p:sp>
      <p:sp>
        <p:nvSpPr>
          <p:cNvPr id="13" name="Google Shape;138;p3">
            <a:extLst>
              <a:ext uri="{FF2B5EF4-FFF2-40B4-BE49-F238E27FC236}">
                <a16:creationId xmlns:a16="http://schemas.microsoft.com/office/drawing/2014/main" id="{C4F8FD85-483C-7E42-741D-0CA3658848FD}"/>
              </a:ext>
            </a:extLst>
          </p:cNvPr>
          <p:cNvSpPr txBox="1">
            <a:spLocks noGrp="1"/>
          </p:cNvSpPr>
          <p:nvPr>
            <p:ph type="title"/>
          </p:nvPr>
        </p:nvSpPr>
        <p:spPr>
          <a:xfrm>
            <a:off x="854075" y="122238"/>
            <a:ext cx="10499725" cy="1107996"/>
          </a:xfrm>
          <a:noFill/>
          <a:ln>
            <a:noFill/>
          </a:ln>
        </p:spPr>
        <p:txBody>
          <a:bodyPr spcFirstLastPara="1" wrap="square" lIns="0" tIns="0" rIns="0" bIns="0" anchor="t" anchorCtr="0">
            <a:spAutoFit/>
          </a:bodyPr>
          <a:lstStyle/>
          <a:p>
            <a:r>
              <a:rPr lang="en-US" sz="3600" b="1" dirty="0">
                <a:latin typeface="Biome Light (Body)"/>
              </a:rPr>
              <a:t>References</a:t>
            </a:r>
            <a:br>
              <a:rPr lang="en-US" b="1" dirty="0">
                <a:solidFill>
                  <a:schemeClr val="tx1">
                    <a:lumMod val="95000"/>
                    <a:lumOff val="5000"/>
                  </a:schemeClr>
                </a:solidFill>
                <a:latin typeface="Biome Light (Body)"/>
              </a:rPr>
            </a:br>
            <a:endParaRPr lang="en-US" dirty="0"/>
          </a:p>
        </p:txBody>
      </p:sp>
      <p:sp>
        <p:nvSpPr>
          <p:cNvPr id="6" name="Slide Number Placeholder 5">
            <a:extLst>
              <a:ext uri="{FF2B5EF4-FFF2-40B4-BE49-F238E27FC236}">
                <a16:creationId xmlns:a16="http://schemas.microsoft.com/office/drawing/2014/main" id="{334644EB-8F44-24D4-2878-815EB4B04170}"/>
              </a:ext>
            </a:extLst>
          </p:cNvPr>
          <p:cNvSpPr>
            <a:spLocks noGrp="1"/>
          </p:cNvSpPr>
          <p:nvPr>
            <p:ph type="sldNum" sz="quarter" idx="4"/>
          </p:nvPr>
        </p:nvSpPr>
        <p:spPr/>
        <p:txBody>
          <a:bodyPr/>
          <a:lstStyle/>
          <a:p>
            <a:fld id="{294A09A9-5501-47C1-A89A-A340965A2BE2}" type="slidenum">
              <a:rPr lang="en-US" smtClean="0"/>
              <a:pPr/>
              <a:t>22</a:t>
            </a:fld>
            <a:endParaRPr lang="en-US" dirty="0"/>
          </a:p>
        </p:txBody>
      </p:sp>
      <p:cxnSp>
        <p:nvCxnSpPr>
          <p:cNvPr id="4" name="Straight Connector 3">
            <a:extLst>
              <a:ext uri="{FF2B5EF4-FFF2-40B4-BE49-F238E27FC236}">
                <a16:creationId xmlns:a16="http://schemas.microsoft.com/office/drawing/2014/main" id="{3E1B9383-5E49-0A3F-4003-38181072F4B0}"/>
              </a:ext>
            </a:extLst>
          </p:cNvPr>
          <p:cNvCxnSpPr/>
          <p:nvPr/>
        </p:nvCxnSpPr>
        <p:spPr>
          <a:xfrm>
            <a:off x="2692400" y="782320"/>
            <a:ext cx="3840480"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BE69A7E6-1A7A-293C-FFB2-80AA001A49BB}"/>
              </a:ext>
            </a:extLst>
          </p:cNvPr>
          <p:cNvSpPr txBox="1"/>
          <p:nvPr/>
        </p:nvSpPr>
        <p:spPr>
          <a:xfrm>
            <a:off x="10271760" y="6488668"/>
            <a:ext cx="146304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extLst>
      <p:ext uri="{BB962C8B-B14F-4D97-AF65-F5344CB8AC3E}">
        <p14:creationId xmlns:p14="http://schemas.microsoft.com/office/powerpoint/2010/main" val="2901679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344BC0-D3A7-6F8D-3D1F-4702D716B762}"/>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4D938A4-397D-4F8D-ADFF-E916F0E8C8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oogle Shape;138;p3">
            <a:extLst>
              <a:ext uri="{FF2B5EF4-FFF2-40B4-BE49-F238E27FC236}">
                <a16:creationId xmlns:a16="http://schemas.microsoft.com/office/drawing/2014/main" id="{11199F12-0BF5-B1B9-230B-2B48C54002FF}"/>
              </a:ext>
            </a:extLst>
          </p:cNvPr>
          <p:cNvSpPr txBox="1">
            <a:spLocks noGrp="1"/>
          </p:cNvSpPr>
          <p:nvPr>
            <p:ph type="title"/>
          </p:nvPr>
        </p:nvSpPr>
        <p:spPr>
          <a:xfrm>
            <a:off x="6275736" y="21665"/>
            <a:ext cx="5393360" cy="1325563"/>
          </a:xfrm>
        </p:spPr>
        <p:txBody>
          <a:bodyPr spcFirstLastPara="1" vert="horz" lIns="91440" tIns="45720" rIns="91440" bIns="45720" rtlCol="0" anchor="ctr" anchorCtr="0">
            <a:normAutofit/>
          </a:bodyPr>
          <a:lstStyle/>
          <a:p>
            <a:r>
              <a:rPr lang="en-US" sz="3100" dirty="0">
                <a:latin typeface="Biome Light (Headings)"/>
                <a:ea typeface="+mj-ea"/>
                <a:cs typeface="+mj-cs"/>
              </a:rPr>
              <a:t>Pollution levels prediction</a:t>
            </a:r>
            <a:br>
              <a:rPr lang="en-US" sz="3100" dirty="0">
                <a:solidFill>
                  <a:schemeClr val="tx1"/>
                </a:solidFill>
                <a:ea typeface="+mj-ea"/>
                <a:cs typeface="+mj-cs"/>
              </a:rPr>
            </a:br>
            <a:endParaRPr lang="en-US" sz="3100" dirty="0">
              <a:solidFill>
                <a:schemeClr val="tx1"/>
              </a:solidFill>
              <a:ea typeface="+mj-ea"/>
              <a:cs typeface="+mj-cs"/>
            </a:endParaRPr>
          </a:p>
        </p:txBody>
      </p:sp>
      <p:sp>
        <p:nvSpPr>
          <p:cNvPr id="38" name="Freeform: Shape 37">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36"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40" name="Straight Connector 39">
            <a:extLst>
              <a:ext uri="{FF2B5EF4-FFF2-40B4-BE49-F238E27FC236}">
                <a16:creationId xmlns:a16="http://schemas.microsoft.com/office/drawing/2014/main" id="{2F61ABFD-DE05-41FD-A6B7-6D40196C15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5036"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pic>
        <p:nvPicPr>
          <p:cNvPr id="30" name="Picture 29" descr="A person in a suit&#10;&#10;Description automatically generated">
            <a:extLst>
              <a:ext uri="{FF2B5EF4-FFF2-40B4-BE49-F238E27FC236}">
                <a16:creationId xmlns:a16="http://schemas.microsoft.com/office/drawing/2014/main" id="{8FDE2ECC-3CD6-E1AD-9A32-C4EBFD40F711}"/>
              </a:ext>
            </a:extLst>
          </p:cNvPr>
          <p:cNvPicPr>
            <a:picLocks noChangeAspect="1"/>
          </p:cNvPicPr>
          <p:nvPr/>
        </p:nvPicPr>
        <p:blipFill>
          <a:blip r:embed="rId2"/>
          <a:stretch>
            <a:fillRect/>
          </a:stretch>
        </p:blipFill>
        <p:spPr>
          <a:xfrm>
            <a:off x="1554849" y="955735"/>
            <a:ext cx="2092488" cy="2789984"/>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42" name="Freeform: Shape 41">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356045"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sp>
        <p:nvSpPr>
          <p:cNvPr id="44" name="Oval 43">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37614" y="2755933"/>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0F646DF8-223D-47DD-95B1-F2654229E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pic>
        <p:nvPicPr>
          <p:cNvPr id="28" name="Picture 27" descr="A close-up of a gauge&#10;&#10;Description automatically generated">
            <a:extLst>
              <a:ext uri="{FF2B5EF4-FFF2-40B4-BE49-F238E27FC236}">
                <a16:creationId xmlns:a16="http://schemas.microsoft.com/office/drawing/2014/main" id="{7A72476E-01E5-E87B-BB87-8AC970A33217}"/>
              </a:ext>
            </a:extLst>
          </p:cNvPr>
          <p:cNvPicPr>
            <a:picLocks noChangeAspect="1"/>
          </p:cNvPicPr>
          <p:nvPr/>
        </p:nvPicPr>
        <p:blipFill>
          <a:blip r:embed="rId3"/>
          <a:stretch>
            <a:fillRect/>
          </a:stretch>
        </p:blipFill>
        <p:spPr>
          <a:xfrm>
            <a:off x="3522326" y="5078146"/>
            <a:ext cx="2066062" cy="1162159"/>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31" name="Google Shape;138;p3">
            <a:extLst>
              <a:ext uri="{FF2B5EF4-FFF2-40B4-BE49-F238E27FC236}">
                <a16:creationId xmlns:a16="http://schemas.microsoft.com/office/drawing/2014/main" id="{D2782801-57BE-A348-DE35-7B17A5B9DE42}"/>
              </a:ext>
            </a:extLst>
          </p:cNvPr>
          <p:cNvSpPr txBox="1">
            <a:spLocks/>
          </p:cNvSpPr>
          <p:nvPr/>
        </p:nvSpPr>
        <p:spPr>
          <a:xfrm>
            <a:off x="8972416" y="3682219"/>
            <a:ext cx="3561326" cy="859723"/>
          </a:xfrm>
          <a:prstGeom prst="rect">
            <a:avLst/>
          </a:prstGeom>
        </p:spPr>
        <p:txBody>
          <a:bodyPr spcFirstLastPara="1" vert="horz" lIns="91440" tIns="45720" rIns="91440" bIns="45720" rtlCol="0" anchorCtr="0">
            <a:noAutofit/>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pPr>
              <a:spcAft>
                <a:spcPts val="600"/>
              </a:spcAft>
            </a:pPr>
            <a:r>
              <a:rPr lang="en-US" sz="2800" dirty="0">
                <a:solidFill>
                  <a:schemeClr val="tx1"/>
                </a:solidFill>
                <a:latin typeface="+mn-lt"/>
              </a:rPr>
              <a:t>IT21058028 Inthikhaff M. I. M</a:t>
            </a:r>
          </a:p>
          <a:p>
            <a:pPr>
              <a:spcAft>
                <a:spcPts val="600"/>
              </a:spcAft>
            </a:pPr>
            <a:br>
              <a:rPr lang="en-US" sz="300" dirty="0">
                <a:solidFill>
                  <a:schemeClr val="tx1"/>
                </a:solidFill>
                <a:latin typeface="+mn-lt"/>
              </a:rPr>
            </a:br>
            <a:endParaRPr lang="en-US" sz="300" dirty="0">
              <a:solidFill>
                <a:schemeClr val="tx1"/>
              </a:solidFill>
              <a:latin typeface="+mn-lt"/>
            </a:endParaRPr>
          </a:p>
        </p:txBody>
      </p:sp>
      <p:sp>
        <p:nvSpPr>
          <p:cNvPr id="48" name="Arc 47">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53204" y="402001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655A89A2-74B0-456B-D9ED-9873D6483C38}"/>
              </a:ext>
            </a:extLst>
          </p:cNvPr>
          <p:cNvCxnSpPr/>
          <p:nvPr/>
        </p:nvCxnSpPr>
        <p:spPr>
          <a:xfrm>
            <a:off x="7060557" y="821803"/>
            <a:ext cx="4444678" cy="0"/>
          </a:xfrm>
          <a:prstGeom prst="line">
            <a:avLst/>
          </a:prstGeom>
          <a:ln w="38100"/>
        </p:spPr>
        <p:style>
          <a:lnRef idx="3">
            <a:schemeClr val="accent4"/>
          </a:lnRef>
          <a:fillRef idx="0">
            <a:schemeClr val="accent4"/>
          </a:fillRef>
          <a:effectRef idx="2">
            <a:schemeClr val="accent4"/>
          </a:effectRef>
          <a:fontRef idx="minor">
            <a:schemeClr val="tx1"/>
          </a:fontRef>
        </p:style>
      </p:cxnSp>
      <p:pic>
        <p:nvPicPr>
          <p:cNvPr id="4" name="Google Shape;103;p2">
            <a:extLst>
              <a:ext uri="{FF2B5EF4-FFF2-40B4-BE49-F238E27FC236}">
                <a16:creationId xmlns:a16="http://schemas.microsoft.com/office/drawing/2014/main" id="{5333103A-545A-9426-1E40-C708E4FAFA35}"/>
              </a:ext>
            </a:extLst>
          </p:cNvPr>
          <p:cNvPicPr preferRelativeResize="0"/>
          <p:nvPr/>
        </p:nvPicPr>
        <p:blipFill rotWithShape="1">
          <a:blip r:embed="rId4">
            <a:alphaModFix amt="80000"/>
          </a:blip>
          <a:srcRect r="52090"/>
          <a:stretch/>
        </p:blipFill>
        <p:spPr>
          <a:xfrm>
            <a:off x="0" y="6243790"/>
            <a:ext cx="2895600" cy="630237"/>
          </a:xfrm>
          <a:prstGeom prst="rect">
            <a:avLst/>
          </a:prstGeom>
          <a:noFill/>
          <a:ln>
            <a:noFill/>
          </a:ln>
        </p:spPr>
      </p:pic>
      <p:sp>
        <p:nvSpPr>
          <p:cNvPr id="5" name="Rectangle 4">
            <a:extLst>
              <a:ext uri="{FF2B5EF4-FFF2-40B4-BE49-F238E27FC236}">
                <a16:creationId xmlns:a16="http://schemas.microsoft.com/office/drawing/2014/main" id="{6393638F-5FE2-CF30-76A6-3B8E6FE8C202}"/>
              </a:ext>
            </a:extLst>
          </p:cNvPr>
          <p:cNvSpPr/>
          <p:nvPr/>
        </p:nvSpPr>
        <p:spPr>
          <a:xfrm>
            <a:off x="3365436" y="6492875"/>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IT21058028</a:t>
            </a:r>
            <a:r>
              <a:rPr lang="en-US" sz="1800" dirty="0">
                <a:solidFill>
                  <a:schemeClr val="tx1"/>
                </a:solidFill>
              </a:rPr>
              <a:t>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6" name="Right Triangle 5">
            <a:extLst>
              <a:ext uri="{FF2B5EF4-FFF2-40B4-BE49-F238E27FC236}">
                <a16:creationId xmlns:a16="http://schemas.microsoft.com/office/drawing/2014/main" id="{CEFB2078-94EF-B274-D619-3ACD7A61615D}"/>
              </a:ext>
            </a:extLst>
          </p:cNvPr>
          <p:cNvSpPr/>
          <p:nvPr/>
        </p:nvSpPr>
        <p:spPr>
          <a:xfrm rot="16200000">
            <a:off x="10035118" y="4709131"/>
            <a:ext cx="1610576" cy="2703189"/>
          </a:xfrm>
          <a:prstGeom prst="rtTriangl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70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344BC0-D3A7-6F8D-3D1F-4702D716B762}"/>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Arc 2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Google Shape;138;p3">
            <a:extLst>
              <a:ext uri="{FF2B5EF4-FFF2-40B4-BE49-F238E27FC236}">
                <a16:creationId xmlns:a16="http://schemas.microsoft.com/office/drawing/2014/main" id="{DF9F0589-B109-7422-6A61-2E0334F1FE56}"/>
              </a:ext>
            </a:extLst>
          </p:cNvPr>
          <p:cNvSpPr txBox="1">
            <a:spLocks noGrp="1"/>
          </p:cNvSpPr>
          <p:nvPr>
            <p:ph type="title"/>
          </p:nvPr>
        </p:nvSpPr>
        <p:spPr>
          <a:xfrm>
            <a:off x="838200" y="365125"/>
            <a:ext cx="10515599" cy="1325563"/>
          </a:xfrm>
        </p:spPr>
        <p:txBody>
          <a:bodyPr spcFirstLastPara="1" vert="horz" lIns="91440" tIns="45720" rIns="91440" bIns="45720" rtlCol="0" anchor="ctr" anchorCtr="0">
            <a:normAutofit/>
          </a:bodyPr>
          <a:lstStyle/>
          <a:p>
            <a:pPr lvl="0"/>
            <a:r>
              <a:rPr lang="en-US" kern="1200">
                <a:solidFill>
                  <a:schemeClr val="tx1"/>
                </a:solidFill>
                <a:latin typeface="+mj-lt"/>
                <a:ea typeface="+mj-ea"/>
                <a:cs typeface="+mj-cs"/>
                <a:sym typeface="Arial"/>
              </a:rPr>
              <a:t>INTRODUCTION</a:t>
            </a:r>
            <a:endParaRPr lang="en-US" kern="1200">
              <a:solidFill>
                <a:schemeClr val="tx1"/>
              </a:solidFill>
              <a:latin typeface="+mj-lt"/>
              <a:ea typeface="+mj-ea"/>
              <a:cs typeface="+mj-cs"/>
            </a:endParaRPr>
          </a:p>
        </p:txBody>
      </p:sp>
      <p:sp>
        <p:nvSpPr>
          <p:cNvPr id="10" name="Content Placeholder 78">
            <a:extLst>
              <a:ext uri="{FF2B5EF4-FFF2-40B4-BE49-F238E27FC236}">
                <a16:creationId xmlns:a16="http://schemas.microsoft.com/office/drawing/2014/main" id="{84F84817-32B9-5CD8-57C4-5FAFD7050EDC}"/>
              </a:ext>
            </a:extLst>
          </p:cNvPr>
          <p:cNvSpPr txBox="1">
            <a:spLocks/>
          </p:cNvSpPr>
          <p:nvPr/>
        </p:nvSpPr>
        <p:spPr>
          <a:xfrm>
            <a:off x="591527" y="1416176"/>
            <a:ext cx="7139553" cy="45008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90000"/>
              </a:lnSpc>
            </a:pPr>
            <a:endParaRPr lang="en-US" sz="1600" dirty="0"/>
          </a:p>
          <a:p>
            <a:pPr marL="574675" lvl="1" algn="just"/>
            <a:r>
              <a:rPr lang="en-US" sz="1700" dirty="0"/>
              <a:t>This research aims to predict the Air Quality Index (AQI) in Colombo using various machine learning algorithms, including regression, support vector machines, k-nearest neighbors, and random forest. [1]</a:t>
            </a:r>
          </a:p>
          <a:p>
            <a:pPr marL="346075" lvl="1" algn="just"/>
            <a:endParaRPr lang="en-US" sz="1700" dirty="0"/>
          </a:p>
          <a:p>
            <a:pPr marL="574675" lvl="1" algn="just"/>
            <a:r>
              <a:rPr lang="en-US" sz="1700" dirty="0"/>
              <a:t>Our primary focus is on enhancing existing methods to accurately predict and understand air quality. </a:t>
            </a:r>
          </a:p>
          <a:p>
            <a:pPr marL="346075" lvl="1" algn="just"/>
            <a:endParaRPr lang="en-US" sz="1700" dirty="0"/>
          </a:p>
          <a:p>
            <a:pPr marL="574675" lvl="1" algn="just"/>
            <a:r>
              <a:rPr lang="en-US" sz="1700" dirty="0"/>
              <a:t>Colombo consistently experiences an average unhealthy AQI, making reliable predictions crucial for guiding public precautions regarding indoor and outdoor activities.[2]</a:t>
            </a:r>
          </a:p>
          <a:p>
            <a:pPr marL="0">
              <a:lnSpc>
                <a:spcPct val="90000"/>
              </a:lnSpc>
            </a:pPr>
            <a:endParaRPr lang="en-US" sz="1300" dirty="0"/>
          </a:p>
        </p:txBody>
      </p:sp>
      <p:sp>
        <p:nvSpPr>
          <p:cNvPr id="25" name="Oval 2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descr="A blue car with black lines&#10;&#10;Description automatically generated">
            <a:extLst>
              <a:ext uri="{FF2B5EF4-FFF2-40B4-BE49-F238E27FC236}">
                <a16:creationId xmlns:a16="http://schemas.microsoft.com/office/drawing/2014/main" id="{8EDFEDD2-81B1-3410-DF19-DAC745D7942D}"/>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50742" y="3545350"/>
            <a:ext cx="4221597" cy="1540854"/>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pic>
        <p:nvPicPr>
          <p:cNvPr id="2" name="Google Shape;103;p2">
            <a:extLst>
              <a:ext uri="{FF2B5EF4-FFF2-40B4-BE49-F238E27FC236}">
                <a16:creationId xmlns:a16="http://schemas.microsoft.com/office/drawing/2014/main" id="{F45486EA-5371-E925-71DC-76D75580F141}"/>
              </a:ext>
            </a:extLst>
          </p:cNvPr>
          <p:cNvPicPr preferRelativeResize="0"/>
          <p:nvPr/>
        </p:nvPicPr>
        <p:blipFill rotWithShape="1">
          <a:blip r:embed="rId4">
            <a:alphaModFix amt="80000"/>
          </a:blip>
          <a:srcRect r="52090"/>
          <a:stretch/>
        </p:blipFill>
        <p:spPr>
          <a:xfrm>
            <a:off x="0" y="6243790"/>
            <a:ext cx="2895600" cy="630237"/>
          </a:xfrm>
          <a:prstGeom prst="rect">
            <a:avLst/>
          </a:prstGeom>
          <a:noFill/>
          <a:ln>
            <a:noFill/>
          </a:ln>
        </p:spPr>
      </p:pic>
      <p:sp>
        <p:nvSpPr>
          <p:cNvPr id="3" name="Rectangle 2">
            <a:extLst>
              <a:ext uri="{FF2B5EF4-FFF2-40B4-BE49-F238E27FC236}">
                <a16:creationId xmlns:a16="http://schemas.microsoft.com/office/drawing/2014/main" id="{C5368876-FBDA-AF17-85AC-1EFFAFB8DFD2}"/>
              </a:ext>
            </a:extLst>
          </p:cNvPr>
          <p:cNvSpPr/>
          <p:nvPr/>
        </p:nvSpPr>
        <p:spPr>
          <a:xfrm>
            <a:off x="2895600" y="646417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IT21058028</a:t>
            </a:r>
            <a:r>
              <a:rPr lang="en-US" sz="1800" dirty="0">
                <a:solidFill>
                  <a:schemeClr val="tx1"/>
                </a:solidFill>
              </a:rPr>
              <a:t>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cxnSp>
        <p:nvCxnSpPr>
          <p:cNvPr id="5" name="Straight Connector 4">
            <a:extLst>
              <a:ext uri="{FF2B5EF4-FFF2-40B4-BE49-F238E27FC236}">
                <a16:creationId xmlns:a16="http://schemas.microsoft.com/office/drawing/2014/main" id="{16724849-B76A-59F9-DE7C-B8505A83F702}"/>
              </a:ext>
            </a:extLst>
          </p:cNvPr>
          <p:cNvCxnSpPr/>
          <p:nvPr/>
        </p:nvCxnSpPr>
        <p:spPr>
          <a:xfrm>
            <a:off x="1713053" y="1416176"/>
            <a:ext cx="3530279"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60BC9D9F-38D5-7169-3CDA-13615883BDBB}"/>
              </a:ext>
            </a:extLst>
          </p:cNvPr>
          <p:cNvSpPr txBox="1"/>
          <p:nvPr/>
        </p:nvSpPr>
        <p:spPr>
          <a:xfrm>
            <a:off x="10556240" y="6464179"/>
            <a:ext cx="163576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extLst>
      <p:ext uri="{BB962C8B-B14F-4D97-AF65-F5344CB8AC3E}">
        <p14:creationId xmlns:p14="http://schemas.microsoft.com/office/powerpoint/2010/main" val="791061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F69018-6C2B-D733-8AA5-6E581C93274A}"/>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49191DA-1C10-9B78-4F6E-147EF6B88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Arc 23">
            <a:extLst>
              <a:ext uri="{FF2B5EF4-FFF2-40B4-BE49-F238E27FC236}">
                <a16:creationId xmlns:a16="http://schemas.microsoft.com/office/drawing/2014/main" id="{1C86E39C-F2E1-0D59-1EE3-004085F674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Google Shape;138;p3">
            <a:extLst>
              <a:ext uri="{FF2B5EF4-FFF2-40B4-BE49-F238E27FC236}">
                <a16:creationId xmlns:a16="http://schemas.microsoft.com/office/drawing/2014/main" id="{5FFFAD78-E36D-AA35-130E-729156A96B90}"/>
              </a:ext>
            </a:extLst>
          </p:cNvPr>
          <p:cNvSpPr txBox="1">
            <a:spLocks noGrp="1"/>
          </p:cNvSpPr>
          <p:nvPr>
            <p:ph type="title"/>
          </p:nvPr>
        </p:nvSpPr>
        <p:spPr>
          <a:xfrm>
            <a:off x="838200" y="365126"/>
            <a:ext cx="10515599" cy="908710"/>
          </a:xfrm>
        </p:spPr>
        <p:txBody>
          <a:bodyPr spcFirstLastPara="1" vert="horz" lIns="91440" tIns="45720" rIns="91440" bIns="45720" rtlCol="0" anchor="ctr" anchorCtr="0">
            <a:normAutofit/>
          </a:bodyPr>
          <a:lstStyle/>
          <a:p>
            <a:pPr lvl="0"/>
            <a:r>
              <a:rPr lang="en-US" kern="1200" dirty="0">
                <a:solidFill>
                  <a:schemeClr val="tx1"/>
                </a:solidFill>
                <a:latin typeface="+mj-lt"/>
                <a:ea typeface="+mj-ea"/>
                <a:cs typeface="+mj-cs"/>
                <a:sym typeface="Arial"/>
              </a:rPr>
              <a:t>INTRODUCTION</a:t>
            </a:r>
            <a:endParaRPr lang="en-US" kern="1200" dirty="0">
              <a:solidFill>
                <a:schemeClr val="tx1"/>
              </a:solidFill>
              <a:latin typeface="+mj-lt"/>
              <a:ea typeface="+mj-ea"/>
              <a:cs typeface="+mj-cs"/>
            </a:endParaRPr>
          </a:p>
        </p:txBody>
      </p:sp>
      <p:sp>
        <p:nvSpPr>
          <p:cNvPr id="10" name="Content Placeholder 78">
            <a:extLst>
              <a:ext uri="{FF2B5EF4-FFF2-40B4-BE49-F238E27FC236}">
                <a16:creationId xmlns:a16="http://schemas.microsoft.com/office/drawing/2014/main" id="{9617B014-0B6A-D794-9EE7-0DE8BA72EDC3}"/>
              </a:ext>
            </a:extLst>
          </p:cNvPr>
          <p:cNvSpPr txBox="1">
            <a:spLocks/>
          </p:cNvSpPr>
          <p:nvPr/>
        </p:nvSpPr>
        <p:spPr>
          <a:xfrm>
            <a:off x="591528" y="1416176"/>
            <a:ext cx="6518434" cy="447960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90000"/>
              </a:lnSpc>
            </a:pPr>
            <a:endParaRPr lang="en-US" sz="1600" dirty="0"/>
          </a:p>
          <a:p>
            <a:pPr marL="0">
              <a:lnSpc>
                <a:spcPct val="90000"/>
              </a:lnSpc>
            </a:pPr>
            <a:endParaRPr lang="en-US" sz="1300" dirty="0"/>
          </a:p>
        </p:txBody>
      </p:sp>
      <p:sp>
        <p:nvSpPr>
          <p:cNvPr id="25" name="Oval 24">
            <a:extLst>
              <a:ext uri="{FF2B5EF4-FFF2-40B4-BE49-F238E27FC236}">
                <a16:creationId xmlns:a16="http://schemas.microsoft.com/office/drawing/2014/main" id="{915ED19B-4ECD-7D58-D401-C34F25CF62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descr="A blue car with black lines&#10;&#10;Description automatically generated">
            <a:extLst>
              <a:ext uri="{FF2B5EF4-FFF2-40B4-BE49-F238E27FC236}">
                <a16:creationId xmlns:a16="http://schemas.microsoft.com/office/drawing/2014/main" id="{22F4DB3E-A737-6BB1-4224-68C927045B91}"/>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2997" y="4225775"/>
            <a:ext cx="4221597" cy="1540854"/>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pic>
        <p:nvPicPr>
          <p:cNvPr id="2" name="Google Shape;103;p2">
            <a:extLst>
              <a:ext uri="{FF2B5EF4-FFF2-40B4-BE49-F238E27FC236}">
                <a16:creationId xmlns:a16="http://schemas.microsoft.com/office/drawing/2014/main" id="{9DCB7528-12DC-80D4-1F5B-E6E3C2AF53CC}"/>
              </a:ext>
            </a:extLst>
          </p:cNvPr>
          <p:cNvPicPr preferRelativeResize="0"/>
          <p:nvPr/>
        </p:nvPicPr>
        <p:blipFill rotWithShape="1">
          <a:blip r:embed="rId4">
            <a:alphaModFix amt="80000"/>
          </a:blip>
          <a:srcRect r="52090"/>
          <a:stretch/>
        </p:blipFill>
        <p:spPr>
          <a:xfrm>
            <a:off x="0" y="6243790"/>
            <a:ext cx="2895600" cy="630237"/>
          </a:xfrm>
          <a:prstGeom prst="rect">
            <a:avLst/>
          </a:prstGeom>
          <a:noFill/>
          <a:ln>
            <a:noFill/>
          </a:ln>
        </p:spPr>
      </p:pic>
      <p:sp>
        <p:nvSpPr>
          <p:cNvPr id="3" name="Rectangle 2">
            <a:extLst>
              <a:ext uri="{FF2B5EF4-FFF2-40B4-BE49-F238E27FC236}">
                <a16:creationId xmlns:a16="http://schemas.microsoft.com/office/drawing/2014/main" id="{C9F7C2CD-C195-D7B3-505E-C9F44FA87CE2}"/>
              </a:ext>
            </a:extLst>
          </p:cNvPr>
          <p:cNvSpPr/>
          <p:nvPr/>
        </p:nvSpPr>
        <p:spPr>
          <a:xfrm>
            <a:off x="2911143" y="637536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IT21058028</a:t>
            </a:r>
            <a:r>
              <a:rPr lang="en-US" sz="1800" dirty="0">
                <a:solidFill>
                  <a:schemeClr val="tx1"/>
                </a:solidFill>
              </a:rPr>
              <a:t>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5" name="TextBox 4">
            <a:extLst>
              <a:ext uri="{FF2B5EF4-FFF2-40B4-BE49-F238E27FC236}">
                <a16:creationId xmlns:a16="http://schemas.microsoft.com/office/drawing/2014/main" id="{C38AC9D2-7546-449C-C2E4-01A91CC45FD4}"/>
              </a:ext>
            </a:extLst>
          </p:cNvPr>
          <p:cNvSpPr txBox="1"/>
          <p:nvPr/>
        </p:nvSpPr>
        <p:spPr>
          <a:xfrm>
            <a:off x="838199" y="1385867"/>
            <a:ext cx="6869731" cy="4278094"/>
          </a:xfrm>
          <a:prstGeom prst="rect">
            <a:avLst/>
          </a:prstGeom>
          <a:noFill/>
        </p:spPr>
        <p:txBody>
          <a:bodyPr wrap="square">
            <a:spAutoFit/>
          </a:bodyPr>
          <a:lstStyle/>
          <a:p>
            <a:pPr marL="285750" indent="-285750" algn="just">
              <a:buFont typeface="Arial" panose="020B0604020202020204" pitchFamily="34" charset="0"/>
              <a:buChar char="•"/>
            </a:pPr>
            <a:r>
              <a:rPr lang="en-US" sz="1600" dirty="0"/>
              <a:t>The motivation for this study stems from human actions, industrialization, and increased vehicle emissions contributing to rising air pollution[3].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The correlation between AQI and threats to human health, including short-term and long-term effects, emphasizes the importance of accurate predictions.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Colombo faces a lack of public awareness regarding air quality, highlighting the need for effective predictions to educate and safeguard the population[5]. </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The study utilizes a historical dataset from the Central Environment Authority (CEA) and employs machine learning models such as Random Forest, K Nearest Neighbors, Support Vector Machine, and Multiple Linear Regression for prediction accuracy[6]. </a:t>
            </a:r>
          </a:p>
        </p:txBody>
      </p:sp>
      <p:pic>
        <p:nvPicPr>
          <p:cNvPr id="6" name="Picture 5" descr="A person wearing a white coat and a face mask holding a tablet&#10;&#10;Description automatically generated">
            <a:extLst>
              <a:ext uri="{FF2B5EF4-FFF2-40B4-BE49-F238E27FC236}">
                <a16:creationId xmlns:a16="http://schemas.microsoft.com/office/drawing/2014/main" id="{08782044-9C20-283F-4AB5-8315290609C3}"/>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888050" y="1645372"/>
            <a:ext cx="2465749" cy="1431337"/>
          </a:xfrm>
          <a:prstGeom prst="rect">
            <a:avLst/>
          </a:prstGeom>
          <a:ln>
            <a:noFill/>
          </a:ln>
          <a:effectLst>
            <a:softEdge rad="112500"/>
          </a:effectLst>
        </p:spPr>
      </p:pic>
      <p:cxnSp>
        <p:nvCxnSpPr>
          <p:cNvPr id="8" name="Straight Connector 7">
            <a:extLst>
              <a:ext uri="{FF2B5EF4-FFF2-40B4-BE49-F238E27FC236}">
                <a16:creationId xmlns:a16="http://schemas.microsoft.com/office/drawing/2014/main" id="{A7E0A02F-20E6-EE73-6BFC-55651F428587}"/>
              </a:ext>
            </a:extLst>
          </p:cNvPr>
          <p:cNvCxnSpPr/>
          <p:nvPr/>
        </p:nvCxnSpPr>
        <p:spPr>
          <a:xfrm>
            <a:off x="2152891" y="1157468"/>
            <a:ext cx="3310360"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13" name="TextBox 12">
            <a:extLst>
              <a:ext uri="{FF2B5EF4-FFF2-40B4-BE49-F238E27FC236}">
                <a16:creationId xmlns:a16="http://schemas.microsoft.com/office/drawing/2014/main" id="{41403908-0939-4CBB-3982-3689C945913F}"/>
              </a:ext>
            </a:extLst>
          </p:cNvPr>
          <p:cNvSpPr txBox="1"/>
          <p:nvPr/>
        </p:nvSpPr>
        <p:spPr>
          <a:xfrm>
            <a:off x="9983795" y="6488668"/>
            <a:ext cx="6096000" cy="369332"/>
          </a:xfrm>
          <a:prstGeom prst="rect">
            <a:avLst/>
          </a:prstGeom>
          <a:noFill/>
        </p:spPr>
        <p:txBody>
          <a:bodyPr wrap="square">
            <a:spAutoFit/>
          </a:bodyPr>
          <a:lstStyle/>
          <a:p>
            <a:fld id="{692EC2C8-1EBC-47AB-9065-714A667A8D4B}" type="datetime1">
              <a:rPr lang="en-US" sz="1800" smtClean="0"/>
              <a:pPr/>
              <a:t>2/21/2024</a:t>
            </a:fld>
            <a:endParaRPr lang="en-US" dirty="0"/>
          </a:p>
        </p:txBody>
      </p:sp>
      <p:sp>
        <p:nvSpPr>
          <p:cNvPr id="15" name="TextBox 14">
            <a:extLst>
              <a:ext uri="{FF2B5EF4-FFF2-40B4-BE49-F238E27FC236}">
                <a16:creationId xmlns:a16="http://schemas.microsoft.com/office/drawing/2014/main" id="{FCB080F7-3DFB-EBA3-D588-824A3E7CBDC5}"/>
              </a:ext>
            </a:extLst>
          </p:cNvPr>
          <p:cNvSpPr txBox="1"/>
          <p:nvPr/>
        </p:nvSpPr>
        <p:spPr>
          <a:xfrm>
            <a:off x="11715278" y="6504695"/>
            <a:ext cx="8041640" cy="369332"/>
          </a:xfrm>
          <a:prstGeom prst="rect">
            <a:avLst/>
          </a:prstGeom>
          <a:noFill/>
        </p:spPr>
        <p:txBody>
          <a:bodyPr wrap="square">
            <a:spAutoFit/>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1129251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4DA7B-A3EB-BD53-6C72-3EC1CDFB93F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7A144A6E-15F7-7F40-2786-F69B83A728F9}"/>
              </a:ext>
            </a:extLst>
          </p:cNvPr>
          <p:cNvSpPr>
            <a:spLocks noGrp="1"/>
          </p:cNvSpPr>
          <p:nvPr>
            <p:ph type="title"/>
          </p:nvPr>
        </p:nvSpPr>
        <p:spPr>
          <a:xfrm>
            <a:off x="640080" y="0"/>
            <a:ext cx="6894576" cy="1783080"/>
          </a:xfrm>
        </p:spPr>
        <p:txBody>
          <a:bodyPr vert="horz" lIns="91440" tIns="45720" rIns="91440" bIns="45720" rtlCol="0" anchor="b">
            <a:normAutofit/>
          </a:bodyPr>
          <a:lstStyle/>
          <a:p>
            <a:pPr algn="l"/>
            <a:r>
              <a:rPr lang="en-US" dirty="0">
                <a:solidFill>
                  <a:schemeClr val="tx1"/>
                </a:solidFill>
                <a:ea typeface="+mj-ea"/>
                <a:cs typeface="+mj-cs"/>
              </a:rPr>
              <a:t>Research Question</a:t>
            </a:r>
            <a:r>
              <a:rPr lang="en-US" b="1" dirty="0">
                <a:solidFill>
                  <a:schemeClr val="tx1"/>
                </a:solidFill>
                <a:ea typeface="+mj-ea"/>
                <a:cs typeface="+mj-cs"/>
              </a:rPr>
              <a:t> </a:t>
            </a:r>
            <a:br>
              <a:rPr lang="en-US" sz="5400" b="1" dirty="0">
                <a:solidFill>
                  <a:schemeClr val="tx1"/>
                </a:solidFill>
                <a:ea typeface="+mj-ea"/>
                <a:cs typeface="+mj-cs"/>
              </a:rPr>
            </a:br>
            <a:endParaRPr lang="en-US" sz="5400" dirty="0">
              <a:solidFill>
                <a:schemeClr val="tx1"/>
              </a:solidFill>
              <a:ea typeface="+mj-ea"/>
              <a:cs typeface="+mj-cs"/>
            </a:endParaRPr>
          </a:p>
        </p:txBody>
      </p:sp>
      <p:sp>
        <p:nvSpPr>
          <p:cNvPr id="21" name="Content Placeholder 20">
            <a:extLst>
              <a:ext uri="{FF2B5EF4-FFF2-40B4-BE49-F238E27FC236}">
                <a16:creationId xmlns:a16="http://schemas.microsoft.com/office/drawing/2014/main" id="{C1ECA4E6-6498-A456-090A-0F1FFC5DA8B6}"/>
              </a:ext>
            </a:extLst>
          </p:cNvPr>
          <p:cNvSpPr>
            <a:spLocks noGrp="1"/>
          </p:cNvSpPr>
          <p:nvPr>
            <p:ph sz="quarter" idx="11"/>
          </p:nvPr>
        </p:nvSpPr>
        <p:spPr>
          <a:xfrm>
            <a:off x="640080" y="2706624"/>
            <a:ext cx="7223760" cy="3483864"/>
          </a:xfrm>
        </p:spPr>
        <p:txBody>
          <a:bodyPr vert="horz" lIns="91440" tIns="45720" rIns="91440" bIns="45720" rtlCol="0">
            <a:normAutofit/>
          </a:bodyPr>
          <a:lstStyle/>
          <a:p>
            <a:pPr marL="609585" lvl="1">
              <a:lnSpc>
                <a:spcPct val="200000"/>
              </a:lnSpc>
            </a:pPr>
            <a:r>
              <a:rPr lang="en-US" sz="1800" b="1" dirty="0"/>
              <a:t>How datasets  are going to be collected?</a:t>
            </a:r>
          </a:p>
          <a:p>
            <a:pPr marL="609585" lvl="1">
              <a:lnSpc>
                <a:spcPct val="200000"/>
              </a:lnSpc>
            </a:pPr>
            <a:r>
              <a:rPr lang="en-US" sz="1800" b="1" dirty="0"/>
              <a:t>What algorithm going to be used to train the model?</a:t>
            </a:r>
          </a:p>
          <a:p>
            <a:pPr marL="609585" lvl="1">
              <a:lnSpc>
                <a:spcPct val="200000"/>
              </a:lnSpc>
            </a:pPr>
            <a:r>
              <a:rPr lang="en-US" sz="1800" b="1" dirty="0"/>
              <a:t>How you make sure to get high accuracy?</a:t>
            </a:r>
          </a:p>
          <a:p>
            <a:pPr marL="609585" lvl="1"/>
            <a:endParaRPr lang="en-US" sz="2000" b="1" dirty="0"/>
          </a:p>
          <a:p>
            <a:pPr marL="609585" lvl="1">
              <a:lnSpc>
                <a:spcPct val="90000"/>
              </a:lnSpc>
            </a:pPr>
            <a:endParaRPr lang="en-US" sz="2200" b="1" dirty="0"/>
          </a:p>
        </p:txBody>
      </p:sp>
      <p:pic>
        <p:nvPicPr>
          <p:cNvPr id="18" name="Picture 17" descr="A red and yellow question mark in a chat bubble&#10;&#10;Description automatically generated">
            <a:extLst>
              <a:ext uri="{FF2B5EF4-FFF2-40B4-BE49-F238E27FC236}">
                <a16:creationId xmlns:a16="http://schemas.microsoft.com/office/drawing/2014/main" id="{03542543-AD9B-D136-3190-6F4033C5D5F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63840" y="438481"/>
            <a:ext cx="4014216" cy="3211372"/>
          </a:xfrm>
          <a:prstGeom prst="rect">
            <a:avLst/>
          </a:prstGeom>
        </p:spPr>
      </p:pic>
      <p:sp>
        <p:nvSpPr>
          <p:cNvPr id="2" name="Date Placeholder 1">
            <a:extLst>
              <a:ext uri="{FF2B5EF4-FFF2-40B4-BE49-F238E27FC236}">
                <a16:creationId xmlns:a16="http://schemas.microsoft.com/office/drawing/2014/main" id="{7A1335A1-13CF-371C-DE7B-707328C97D8A}"/>
              </a:ext>
            </a:extLst>
          </p:cNvPr>
          <p:cNvSpPr>
            <a:spLocks noGrp="1"/>
          </p:cNvSpPr>
          <p:nvPr>
            <p:ph type="dt" sz="half" idx="2"/>
          </p:nvPr>
        </p:nvSpPr>
        <p:spPr>
          <a:xfrm>
            <a:off x="10687050" y="6492875"/>
            <a:ext cx="2743200" cy="365125"/>
          </a:xfrm>
        </p:spPr>
        <p:txBody>
          <a:bodyPr vert="horz" lIns="91440" tIns="45720" rIns="91440" bIns="45720" rtlCol="0" anchor="ctr">
            <a:normAutofit/>
          </a:bodyPr>
          <a:lstStyle/>
          <a:p>
            <a:pPr>
              <a:spcAft>
                <a:spcPts val="600"/>
              </a:spcAft>
            </a:pPr>
            <a:fld id="{5582F96B-8398-40C4-90EB-50E3F3B752DC}" type="datetime1">
              <a:rPr lang="en-US" sz="1200" smtClean="0"/>
              <a:t>2/21/2024</a:t>
            </a:fld>
            <a:endParaRPr lang="en-US" sz="1200" dirty="0"/>
          </a:p>
        </p:txBody>
      </p:sp>
      <p:pic>
        <p:nvPicPr>
          <p:cNvPr id="22" name="Google Shape;312;p10">
            <a:extLst>
              <a:ext uri="{FF2B5EF4-FFF2-40B4-BE49-F238E27FC236}">
                <a16:creationId xmlns:a16="http://schemas.microsoft.com/office/drawing/2014/main" id="{F7A0BD9E-8703-2546-EEEF-4B1A52A6BF8B}"/>
              </a:ext>
            </a:extLst>
          </p:cNvPr>
          <p:cNvPicPr preferRelativeResize="0"/>
          <p:nvPr/>
        </p:nvPicPr>
        <p:blipFill rotWithShape="1">
          <a:blip r:embed="rId4">
            <a:alphaModFix amt="80000"/>
          </a:blip>
          <a:srcRect r="36908"/>
          <a:stretch/>
        </p:blipFill>
        <p:spPr>
          <a:xfrm>
            <a:off x="0" y="6264700"/>
            <a:ext cx="3432743" cy="587407"/>
          </a:xfrm>
          <a:prstGeom prst="rect">
            <a:avLst/>
          </a:prstGeom>
          <a:noFill/>
          <a:ln>
            <a:noFill/>
          </a:ln>
        </p:spPr>
      </p:pic>
      <p:sp>
        <p:nvSpPr>
          <p:cNvPr id="24" name="Slide Number Placeholder 23">
            <a:extLst>
              <a:ext uri="{FF2B5EF4-FFF2-40B4-BE49-F238E27FC236}">
                <a16:creationId xmlns:a16="http://schemas.microsoft.com/office/drawing/2014/main" id="{92507C19-D2BB-264A-2C45-2E81F91C0FE4}"/>
              </a:ext>
            </a:extLst>
          </p:cNvPr>
          <p:cNvSpPr>
            <a:spLocks noGrp="1"/>
          </p:cNvSpPr>
          <p:nvPr>
            <p:ph type="sldNum" sz="quarter" idx="4"/>
          </p:nvPr>
        </p:nvSpPr>
        <p:spPr/>
        <p:txBody>
          <a:bodyPr/>
          <a:lstStyle/>
          <a:p>
            <a:fld id="{294A09A9-5501-47C1-A89A-A340965A2BE2}" type="slidenum">
              <a:rPr lang="en-US" smtClean="0"/>
              <a:pPr/>
              <a:t>26</a:t>
            </a:fld>
            <a:endParaRPr lang="en-US" dirty="0"/>
          </a:p>
        </p:txBody>
      </p:sp>
      <p:cxnSp>
        <p:nvCxnSpPr>
          <p:cNvPr id="4" name="Straight Connector 3">
            <a:extLst>
              <a:ext uri="{FF2B5EF4-FFF2-40B4-BE49-F238E27FC236}">
                <a16:creationId xmlns:a16="http://schemas.microsoft.com/office/drawing/2014/main" id="{EC04C93A-261C-AF24-3E05-727C8B2C2B7F}"/>
              </a:ext>
            </a:extLst>
          </p:cNvPr>
          <p:cNvCxnSpPr/>
          <p:nvPr/>
        </p:nvCxnSpPr>
        <p:spPr>
          <a:xfrm>
            <a:off x="640080" y="1050587"/>
            <a:ext cx="3153707" cy="0"/>
          </a:xfrm>
          <a:prstGeom prst="line">
            <a:avLst/>
          </a:prstGeom>
          <a:ln/>
        </p:spPr>
        <p:style>
          <a:lnRef idx="3">
            <a:schemeClr val="accent4"/>
          </a:lnRef>
          <a:fillRef idx="0">
            <a:schemeClr val="accent4"/>
          </a:fillRef>
          <a:effectRef idx="2">
            <a:schemeClr val="accent4"/>
          </a:effectRef>
          <a:fontRef idx="minor">
            <a:schemeClr val="tx1"/>
          </a:fontRef>
        </p:style>
      </p:cxnSp>
      <p:sp>
        <p:nvSpPr>
          <p:cNvPr id="5" name="Rectangle 4">
            <a:extLst>
              <a:ext uri="{FF2B5EF4-FFF2-40B4-BE49-F238E27FC236}">
                <a16:creationId xmlns:a16="http://schemas.microsoft.com/office/drawing/2014/main" id="{D81D858E-35F3-6F91-695B-DFE1A4E4404B}"/>
              </a:ext>
            </a:extLst>
          </p:cNvPr>
          <p:cNvSpPr/>
          <p:nvPr/>
        </p:nvSpPr>
        <p:spPr>
          <a:xfrm>
            <a:off x="3651714" y="6481089"/>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IT21058028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Tree>
    <p:extLst>
      <p:ext uri="{BB962C8B-B14F-4D97-AF65-F5344CB8AC3E}">
        <p14:creationId xmlns:p14="http://schemas.microsoft.com/office/powerpoint/2010/main" val="2769114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43103" y="150188"/>
            <a:ext cx="5560833" cy="912750"/>
          </a:xfrm>
          <a:prstGeom prst="rect">
            <a:avLst/>
          </a:prstGeom>
        </p:spPr>
        <p:txBody>
          <a:bodyPr wrap="square" lIns="0" tIns="0" rIns="0" bIns="0" rtlCol="0" anchor="t">
            <a:spAutoFit/>
          </a:bodyPr>
          <a:lstStyle/>
          <a:p>
            <a:pPr algn="ctr">
              <a:lnSpc>
                <a:spcPts val="8587"/>
              </a:lnSpc>
              <a:spcBef>
                <a:spcPct val="0"/>
              </a:spcBef>
            </a:pPr>
            <a:r>
              <a:rPr lang="en-US" sz="2933" dirty="0">
                <a:solidFill>
                  <a:srgbClr val="000000"/>
                </a:solidFill>
                <a:latin typeface="Canva Sans Bold"/>
              </a:rPr>
              <a:t>Specific and Sub Objectives</a:t>
            </a:r>
          </a:p>
        </p:txBody>
      </p:sp>
      <p:sp>
        <p:nvSpPr>
          <p:cNvPr id="3" name="Google Shape;418;p12">
            <a:extLst>
              <a:ext uri="{FF2B5EF4-FFF2-40B4-BE49-F238E27FC236}">
                <a16:creationId xmlns:a16="http://schemas.microsoft.com/office/drawing/2014/main" id="{9B1216BF-7259-A53C-0BBE-14B355093AAB}"/>
              </a:ext>
            </a:extLst>
          </p:cNvPr>
          <p:cNvSpPr/>
          <p:nvPr/>
        </p:nvSpPr>
        <p:spPr>
          <a:xfrm>
            <a:off x="261593" y="2681372"/>
            <a:ext cx="1973076" cy="198191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60950" tIns="60950" rIns="60950" bIns="60950" anchor="ctr" anchorCtr="0">
            <a:noAutofit/>
          </a:bodyPr>
          <a:lstStyle/>
          <a:p>
            <a:endParaRPr sz="1200"/>
          </a:p>
        </p:txBody>
      </p:sp>
      <p:pic>
        <p:nvPicPr>
          <p:cNvPr id="4" name="Google Shape;419;p12">
            <a:extLst>
              <a:ext uri="{FF2B5EF4-FFF2-40B4-BE49-F238E27FC236}">
                <a16:creationId xmlns:a16="http://schemas.microsoft.com/office/drawing/2014/main" id="{FDB13627-8604-275C-86EB-B1B5B6FF3C4C}"/>
              </a:ext>
            </a:extLst>
          </p:cNvPr>
          <p:cNvPicPr preferRelativeResize="0"/>
          <p:nvPr/>
        </p:nvPicPr>
        <p:blipFill rotWithShape="1">
          <a:blip r:embed="rId2">
            <a:alphaModFix/>
          </a:blip>
          <a:srcRect/>
          <a:stretch/>
        </p:blipFill>
        <p:spPr>
          <a:xfrm rot="5400000">
            <a:off x="427225" y="2851426"/>
            <a:ext cx="3283625" cy="1641813"/>
          </a:xfrm>
          <a:prstGeom prst="rect">
            <a:avLst/>
          </a:prstGeom>
          <a:noFill/>
          <a:ln>
            <a:noFill/>
          </a:ln>
        </p:spPr>
      </p:pic>
      <p:sp>
        <p:nvSpPr>
          <p:cNvPr id="5" name="Google Shape;420;p12">
            <a:extLst>
              <a:ext uri="{FF2B5EF4-FFF2-40B4-BE49-F238E27FC236}">
                <a16:creationId xmlns:a16="http://schemas.microsoft.com/office/drawing/2014/main" id="{F3648EE0-37F2-3BEC-A71D-FDEA17D1CB38}"/>
              </a:ext>
            </a:extLst>
          </p:cNvPr>
          <p:cNvSpPr/>
          <p:nvPr/>
        </p:nvSpPr>
        <p:spPr>
          <a:xfrm>
            <a:off x="3190193" y="185924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6" name="Google Shape;421;p12">
            <a:extLst>
              <a:ext uri="{FF2B5EF4-FFF2-40B4-BE49-F238E27FC236}">
                <a16:creationId xmlns:a16="http://schemas.microsoft.com/office/drawing/2014/main" id="{3E457779-A024-456E-26F4-67345FA8E701}"/>
              </a:ext>
            </a:extLst>
          </p:cNvPr>
          <p:cNvSpPr/>
          <p:nvPr/>
        </p:nvSpPr>
        <p:spPr>
          <a:xfrm>
            <a:off x="3646865" y="278383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7" name="Google Shape;422;p12">
            <a:extLst>
              <a:ext uri="{FF2B5EF4-FFF2-40B4-BE49-F238E27FC236}">
                <a16:creationId xmlns:a16="http://schemas.microsoft.com/office/drawing/2014/main" id="{947B720D-1E0A-080E-D506-8D813D5D0879}"/>
              </a:ext>
            </a:extLst>
          </p:cNvPr>
          <p:cNvSpPr/>
          <p:nvPr/>
        </p:nvSpPr>
        <p:spPr>
          <a:xfrm>
            <a:off x="3646865" y="3765521"/>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8" name="Google Shape;423;p12">
            <a:extLst>
              <a:ext uri="{FF2B5EF4-FFF2-40B4-BE49-F238E27FC236}">
                <a16:creationId xmlns:a16="http://schemas.microsoft.com/office/drawing/2014/main" id="{687B6555-6DD2-7CAC-F4FC-9E53E260304C}"/>
              </a:ext>
            </a:extLst>
          </p:cNvPr>
          <p:cNvSpPr/>
          <p:nvPr/>
        </p:nvSpPr>
        <p:spPr>
          <a:xfrm>
            <a:off x="2421504" y="2681372"/>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9" name="Google Shape;424;p12">
            <a:extLst>
              <a:ext uri="{FF2B5EF4-FFF2-40B4-BE49-F238E27FC236}">
                <a16:creationId xmlns:a16="http://schemas.microsoft.com/office/drawing/2014/main" id="{F6D71204-093D-91D5-3CF2-DB89447FDDF7}"/>
              </a:ext>
            </a:extLst>
          </p:cNvPr>
          <p:cNvSpPr/>
          <p:nvPr/>
        </p:nvSpPr>
        <p:spPr>
          <a:xfrm>
            <a:off x="2673402" y="3224740"/>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10" name="Google Shape;425;p12">
            <a:extLst>
              <a:ext uri="{FF2B5EF4-FFF2-40B4-BE49-F238E27FC236}">
                <a16:creationId xmlns:a16="http://schemas.microsoft.com/office/drawing/2014/main" id="{19FBF4BE-42F8-B9DF-9B2F-A0DA7BCACCB4}"/>
              </a:ext>
            </a:extLst>
          </p:cNvPr>
          <p:cNvSpPr/>
          <p:nvPr/>
        </p:nvSpPr>
        <p:spPr>
          <a:xfrm>
            <a:off x="2654436" y="3890397"/>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grpSp>
        <p:nvGrpSpPr>
          <p:cNvPr id="11" name="Google Shape;426;p12">
            <a:extLst>
              <a:ext uri="{FF2B5EF4-FFF2-40B4-BE49-F238E27FC236}">
                <a16:creationId xmlns:a16="http://schemas.microsoft.com/office/drawing/2014/main" id="{DE38BD76-AD4D-7DD0-2F64-E362CA7158A2}"/>
              </a:ext>
            </a:extLst>
          </p:cNvPr>
          <p:cNvGrpSpPr/>
          <p:nvPr/>
        </p:nvGrpSpPr>
        <p:grpSpPr>
          <a:xfrm rot="-5400000">
            <a:off x="6470848" y="-451301"/>
            <a:ext cx="633463" cy="5024132"/>
            <a:chOff x="0" y="0"/>
            <a:chExt cx="3304540" cy="23737604"/>
          </a:xfrm>
        </p:grpSpPr>
        <p:sp>
          <p:nvSpPr>
            <p:cNvPr id="12" name="Google Shape;427;p12">
              <a:extLst>
                <a:ext uri="{FF2B5EF4-FFF2-40B4-BE49-F238E27FC236}">
                  <a16:creationId xmlns:a16="http://schemas.microsoft.com/office/drawing/2014/main" id="{6A8CC6BE-475B-6B81-D4D6-D9FFB702E4BF}"/>
                </a:ext>
              </a:extLst>
            </p:cNvPr>
            <p:cNvSpPr/>
            <p:nvPr/>
          </p:nvSpPr>
          <p:spPr>
            <a:xfrm>
              <a:off x="127000" y="127000"/>
              <a:ext cx="3051810" cy="2342010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sz="1200"/>
            </a:p>
          </p:txBody>
        </p:sp>
        <p:sp>
          <p:nvSpPr>
            <p:cNvPr id="13" name="Google Shape;428;p12">
              <a:extLst>
                <a:ext uri="{FF2B5EF4-FFF2-40B4-BE49-F238E27FC236}">
                  <a16:creationId xmlns:a16="http://schemas.microsoft.com/office/drawing/2014/main" id="{56A97F41-7944-A8A3-77E6-FC311A4D7452}"/>
                </a:ext>
              </a:extLst>
            </p:cNvPr>
            <p:cNvSpPr/>
            <p:nvPr/>
          </p:nvSpPr>
          <p:spPr>
            <a:xfrm>
              <a:off x="0" y="0"/>
              <a:ext cx="3304540" cy="23737604"/>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rgbClr val="99B951"/>
            </a:solidFill>
            <a:ln>
              <a:noFill/>
            </a:ln>
          </p:spPr>
          <p:txBody>
            <a:bodyPr/>
            <a:lstStyle/>
            <a:p>
              <a:endParaRPr lang="en-US" sz="1200"/>
            </a:p>
          </p:txBody>
        </p:sp>
      </p:grpSp>
      <p:sp>
        <p:nvSpPr>
          <p:cNvPr id="14" name="Google Shape;429;p12">
            <a:extLst>
              <a:ext uri="{FF2B5EF4-FFF2-40B4-BE49-F238E27FC236}">
                <a16:creationId xmlns:a16="http://schemas.microsoft.com/office/drawing/2014/main" id="{94806690-CCEE-D136-4B63-2FA88709DB48}"/>
              </a:ext>
            </a:extLst>
          </p:cNvPr>
          <p:cNvSpPr txBox="1"/>
          <p:nvPr/>
        </p:nvSpPr>
        <p:spPr>
          <a:xfrm>
            <a:off x="3960486" y="1882094"/>
            <a:ext cx="5560832" cy="301621"/>
          </a:xfrm>
          <a:prstGeom prst="rect">
            <a:avLst/>
          </a:prstGeom>
          <a:noFill/>
          <a:ln>
            <a:noFill/>
          </a:ln>
        </p:spPr>
        <p:txBody>
          <a:bodyPr spcFirstLastPara="1" wrap="square" lIns="0" tIns="0" rIns="0" bIns="0" anchor="t" anchorCtr="0">
            <a:spAutoFit/>
          </a:bodyPr>
          <a:lstStyle/>
          <a:p>
            <a:pPr algn="ctr">
              <a:lnSpc>
                <a:spcPct val="140008"/>
              </a:lnSpc>
            </a:pPr>
            <a:r>
              <a:rPr lang="en-US" sz="1400" dirty="0">
                <a:solidFill>
                  <a:schemeClr val="bg1"/>
                </a:solidFill>
              </a:rPr>
              <a:t>Identification of data set, cleaning and preprocessing</a:t>
            </a:r>
            <a:endParaRPr sz="1400" dirty="0">
              <a:solidFill>
                <a:schemeClr val="bg1"/>
              </a:solidFill>
            </a:endParaRPr>
          </a:p>
        </p:txBody>
      </p:sp>
      <p:sp>
        <p:nvSpPr>
          <p:cNvPr id="15" name="Google Shape;430;p12">
            <a:extLst>
              <a:ext uri="{FF2B5EF4-FFF2-40B4-BE49-F238E27FC236}">
                <a16:creationId xmlns:a16="http://schemas.microsoft.com/office/drawing/2014/main" id="{A8975908-C068-F586-6DB8-3D2E4F429830}"/>
              </a:ext>
            </a:extLst>
          </p:cNvPr>
          <p:cNvSpPr/>
          <p:nvPr/>
        </p:nvSpPr>
        <p:spPr>
          <a:xfrm>
            <a:off x="3313662" y="198411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a:stretch>
          </a:blipFill>
          <a:ln>
            <a:noFill/>
          </a:ln>
        </p:spPr>
        <p:txBody>
          <a:bodyPr spcFirstLastPara="1" wrap="square" lIns="60950" tIns="60950" rIns="60950" bIns="60950" anchor="ctr" anchorCtr="0">
            <a:noAutofit/>
          </a:bodyPr>
          <a:lstStyle/>
          <a:p>
            <a:endParaRPr sz="1200"/>
          </a:p>
        </p:txBody>
      </p:sp>
      <p:sp>
        <p:nvSpPr>
          <p:cNvPr id="16" name="Google Shape;431;p12">
            <a:extLst>
              <a:ext uri="{FF2B5EF4-FFF2-40B4-BE49-F238E27FC236}">
                <a16:creationId xmlns:a16="http://schemas.microsoft.com/office/drawing/2014/main" id="{EBB85ED6-3DC8-4D65-C2F0-F7A76D4319C9}"/>
              </a:ext>
            </a:extLst>
          </p:cNvPr>
          <p:cNvSpPr/>
          <p:nvPr/>
        </p:nvSpPr>
        <p:spPr>
          <a:xfrm>
            <a:off x="3770333" y="289809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a:stretch>
          </a:blipFill>
          <a:ln>
            <a:noFill/>
          </a:ln>
        </p:spPr>
        <p:txBody>
          <a:bodyPr spcFirstLastPara="1" wrap="square" lIns="60950" tIns="60950" rIns="60950" bIns="60950" anchor="ctr" anchorCtr="0">
            <a:noAutofit/>
          </a:bodyPr>
          <a:lstStyle/>
          <a:p>
            <a:endParaRPr sz="1200"/>
          </a:p>
        </p:txBody>
      </p:sp>
      <p:sp>
        <p:nvSpPr>
          <p:cNvPr id="17" name="Google Shape;432;p12">
            <a:extLst>
              <a:ext uri="{FF2B5EF4-FFF2-40B4-BE49-F238E27FC236}">
                <a16:creationId xmlns:a16="http://schemas.microsoft.com/office/drawing/2014/main" id="{F4A101A5-973A-C372-BC42-A1B1A9A46457}"/>
              </a:ext>
            </a:extLst>
          </p:cNvPr>
          <p:cNvSpPr/>
          <p:nvPr/>
        </p:nvSpPr>
        <p:spPr>
          <a:xfrm>
            <a:off x="3770333" y="389039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a:stretch>
          </a:blipFill>
          <a:ln>
            <a:noFill/>
          </a:ln>
        </p:spPr>
        <p:txBody>
          <a:bodyPr spcFirstLastPara="1" wrap="square" lIns="60950" tIns="60950" rIns="60950" bIns="60950" anchor="ctr" anchorCtr="0">
            <a:noAutofit/>
          </a:bodyPr>
          <a:lstStyle/>
          <a:p>
            <a:endParaRPr sz="1200"/>
          </a:p>
        </p:txBody>
      </p:sp>
      <p:grpSp>
        <p:nvGrpSpPr>
          <p:cNvPr id="18" name="Google Shape;433;p12">
            <a:extLst>
              <a:ext uri="{FF2B5EF4-FFF2-40B4-BE49-F238E27FC236}">
                <a16:creationId xmlns:a16="http://schemas.microsoft.com/office/drawing/2014/main" id="{B7AEA92C-E840-819D-22AF-FC5222BA2F15}"/>
              </a:ext>
            </a:extLst>
          </p:cNvPr>
          <p:cNvGrpSpPr/>
          <p:nvPr/>
        </p:nvGrpSpPr>
        <p:grpSpPr>
          <a:xfrm rot="-5400000">
            <a:off x="7146757" y="368126"/>
            <a:ext cx="633463" cy="5465730"/>
            <a:chOff x="0" y="0"/>
            <a:chExt cx="3304540" cy="28512680"/>
          </a:xfrm>
        </p:grpSpPr>
        <p:sp>
          <p:nvSpPr>
            <p:cNvPr id="19" name="Google Shape;434;p12">
              <a:extLst>
                <a:ext uri="{FF2B5EF4-FFF2-40B4-BE49-F238E27FC236}">
                  <a16:creationId xmlns:a16="http://schemas.microsoft.com/office/drawing/2014/main" id="{EB1FAE8F-94C1-DE21-BBF1-00BF85B2AB03}"/>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sz="1200"/>
            </a:p>
          </p:txBody>
        </p:sp>
        <p:sp>
          <p:nvSpPr>
            <p:cNvPr id="20" name="Google Shape;435;p12">
              <a:extLst>
                <a:ext uri="{FF2B5EF4-FFF2-40B4-BE49-F238E27FC236}">
                  <a16:creationId xmlns:a16="http://schemas.microsoft.com/office/drawing/2014/main" id="{6EBE7510-9B71-AB98-0DCB-17A823593266}"/>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sz="1200"/>
            </a:p>
          </p:txBody>
        </p:sp>
      </p:grpSp>
      <p:sp>
        <p:nvSpPr>
          <p:cNvPr id="21" name="Google Shape;440;p12">
            <a:extLst>
              <a:ext uri="{FF2B5EF4-FFF2-40B4-BE49-F238E27FC236}">
                <a16:creationId xmlns:a16="http://schemas.microsoft.com/office/drawing/2014/main" id="{AE130C3B-DAD8-83A2-3453-A3381286E08F}"/>
              </a:ext>
            </a:extLst>
          </p:cNvPr>
          <p:cNvSpPr txBox="1"/>
          <p:nvPr/>
        </p:nvSpPr>
        <p:spPr>
          <a:xfrm>
            <a:off x="4417157" y="3928410"/>
            <a:ext cx="5560832" cy="645433"/>
          </a:xfrm>
          <a:prstGeom prst="rect">
            <a:avLst/>
          </a:prstGeom>
          <a:noFill/>
          <a:ln>
            <a:noFill/>
          </a:ln>
        </p:spPr>
        <p:txBody>
          <a:bodyPr spcFirstLastPara="1" wrap="square" lIns="0" tIns="0" rIns="0" bIns="0" anchor="t" anchorCtr="0">
            <a:spAutoFit/>
          </a:bodyPr>
          <a:lstStyle/>
          <a:p>
            <a:pPr algn="ctr">
              <a:lnSpc>
                <a:spcPct val="140008"/>
              </a:lnSpc>
            </a:pPr>
            <a:r>
              <a:rPr lang="en-US" sz="1498" b="1">
                <a:solidFill>
                  <a:srgbClr val="FFFFFF"/>
                </a:solidFill>
                <a:latin typeface="Open Sans"/>
                <a:ea typeface="Open Sans"/>
                <a:cs typeface="Open Sans"/>
                <a:sym typeface="Open Sans"/>
              </a:rPr>
              <a:t>Identification of Weligama Coconut Leaf Wilt Disease severity stage</a:t>
            </a:r>
            <a:endParaRPr sz="1200"/>
          </a:p>
        </p:txBody>
      </p:sp>
      <p:sp>
        <p:nvSpPr>
          <p:cNvPr id="22" name="Google Shape;444;p12">
            <a:extLst>
              <a:ext uri="{FF2B5EF4-FFF2-40B4-BE49-F238E27FC236}">
                <a16:creationId xmlns:a16="http://schemas.microsoft.com/office/drawing/2014/main" id="{286573EC-B57E-C910-041F-FA817E10484D}"/>
              </a:ext>
            </a:extLst>
          </p:cNvPr>
          <p:cNvSpPr txBox="1"/>
          <p:nvPr/>
        </p:nvSpPr>
        <p:spPr>
          <a:xfrm>
            <a:off x="560831" y="3199339"/>
            <a:ext cx="1508207" cy="1198533"/>
          </a:xfrm>
          <a:prstGeom prst="rect">
            <a:avLst/>
          </a:prstGeom>
          <a:noFill/>
          <a:ln>
            <a:noFill/>
          </a:ln>
        </p:spPr>
        <p:txBody>
          <a:bodyPr spcFirstLastPara="1" wrap="square" lIns="0" tIns="0" rIns="0" bIns="0" anchor="t" anchorCtr="0">
            <a:spAutoFit/>
          </a:bodyPr>
          <a:lstStyle/>
          <a:p>
            <a:pPr>
              <a:lnSpc>
                <a:spcPct val="140009"/>
              </a:lnSpc>
            </a:pPr>
            <a:r>
              <a:rPr lang="en-US" sz="1391" b="1" dirty="0">
                <a:solidFill>
                  <a:srgbClr val="000000"/>
                </a:solidFill>
                <a:latin typeface="Open Sans"/>
                <a:ea typeface="Open Sans"/>
                <a:cs typeface="Open Sans"/>
                <a:sym typeface="Open Sans"/>
              </a:rPr>
              <a:t>Air pollution level prediction and air quality Indexing</a:t>
            </a:r>
            <a:endParaRPr sz="1200" dirty="0"/>
          </a:p>
        </p:txBody>
      </p:sp>
      <p:sp>
        <p:nvSpPr>
          <p:cNvPr id="23" name="Google Shape;447;p12">
            <a:extLst>
              <a:ext uri="{FF2B5EF4-FFF2-40B4-BE49-F238E27FC236}">
                <a16:creationId xmlns:a16="http://schemas.microsoft.com/office/drawing/2014/main" id="{59EDCCE2-EB56-0146-17E5-6B63A5CC1351}"/>
              </a:ext>
            </a:extLst>
          </p:cNvPr>
          <p:cNvSpPr/>
          <p:nvPr/>
        </p:nvSpPr>
        <p:spPr>
          <a:xfrm>
            <a:off x="3170910" y="4844793"/>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24" name="Google Shape;448;p12">
            <a:extLst>
              <a:ext uri="{FF2B5EF4-FFF2-40B4-BE49-F238E27FC236}">
                <a16:creationId xmlns:a16="http://schemas.microsoft.com/office/drawing/2014/main" id="{570C46B8-A7E7-171A-73C4-0FDDF2217B7E}"/>
              </a:ext>
            </a:extLst>
          </p:cNvPr>
          <p:cNvSpPr/>
          <p:nvPr/>
        </p:nvSpPr>
        <p:spPr>
          <a:xfrm>
            <a:off x="3294379" y="4959056"/>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a:stretch>
          </a:blipFill>
          <a:ln>
            <a:noFill/>
          </a:ln>
        </p:spPr>
        <p:txBody>
          <a:bodyPr spcFirstLastPara="1" wrap="square" lIns="60950" tIns="60950" rIns="60950" bIns="60950" anchor="ctr" anchorCtr="0">
            <a:noAutofit/>
          </a:bodyPr>
          <a:lstStyle/>
          <a:p>
            <a:endParaRPr sz="1200"/>
          </a:p>
        </p:txBody>
      </p:sp>
      <p:grpSp>
        <p:nvGrpSpPr>
          <p:cNvPr id="25" name="Google Shape;449;p12">
            <a:extLst>
              <a:ext uri="{FF2B5EF4-FFF2-40B4-BE49-F238E27FC236}">
                <a16:creationId xmlns:a16="http://schemas.microsoft.com/office/drawing/2014/main" id="{93B2CFD0-3474-BBD5-C71E-BAF735C29C87}"/>
              </a:ext>
            </a:extLst>
          </p:cNvPr>
          <p:cNvGrpSpPr/>
          <p:nvPr/>
        </p:nvGrpSpPr>
        <p:grpSpPr>
          <a:xfrm rot="-5400000">
            <a:off x="6670802" y="2429087"/>
            <a:ext cx="633463" cy="5465730"/>
            <a:chOff x="0" y="0"/>
            <a:chExt cx="3304540" cy="28512680"/>
          </a:xfrm>
        </p:grpSpPr>
        <p:sp>
          <p:nvSpPr>
            <p:cNvPr id="26" name="Google Shape;450;p12">
              <a:extLst>
                <a:ext uri="{FF2B5EF4-FFF2-40B4-BE49-F238E27FC236}">
                  <a16:creationId xmlns:a16="http://schemas.microsoft.com/office/drawing/2014/main" id="{F6989CE7-9862-A20B-B1E6-D45C11D4A2F6}"/>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sz="1200"/>
            </a:p>
          </p:txBody>
        </p:sp>
        <p:sp>
          <p:nvSpPr>
            <p:cNvPr id="27" name="Google Shape;451;p12">
              <a:extLst>
                <a:ext uri="{FF2B5EF4-FFF2-40B4-BE49-F238E27FC236}">
                  <a16:creationId xmlns:a16="http://schemas.microsoft.com/office/drawing/2014/main" id="{323F7D8B-6EFB-4B52-1905-72C7B629AAC1}"/>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sz="1200"/>
            </a:p>
          </p:txBody>
        </p:sp>
      </p:grpSp>
      <p:sp>
        <p:nvSpPr>
          <p:cNvPr id="28" name="Google Shape;452;p12">
            <a:extLst>
              <a:ext uri="{FF2B5EF4-FFF2-40B4-BE49-F238E27FC236}">
                <a16:creationId xmlns:a16="http://schemas.microsoft.com/office/drawing/2014/main" id="{A619D023-BB9F-A542-9EC8-128A56418242}"/>
              </a:ext>
            </a:extLst>
          </p:cNvPr>
          <p:cNvSpPr txBox="1"/>
          <p:nvPr/>
        </p:nvSpPr>
        <p:spPr>
          <a:xfrm>
            <a:off x="4274108" y="4991428"/>
            <a:ext cx="4927595" cy="322717"/>
          </a:xfrm>
          <a:prstGeom prst="rect">
            <a:avLst/>
          </a:prstGeom>
          <a:noFill/>
          <a:ln>
            <a:noFill/>
          </a:ln>
        </p:spPr>
        <p:txBody>
          <a:bodyPr spcFirstLastPara="1" wrap="square" lIns="0" tIns="0" rIns="0" bIns="0" anchor="t" anchorCtr="0">
            <a:spAutoFit/>
          </a:bodyPr>
          <a:lstStyle/>
          <a:p>
            <a:pPr algn="ctr">
              <a:lnSpc>
                <a:spcPct val="140008"/>
              </a:lnSpc>
            </a:pPr>
            <a:r>
              <a:rPr lang="en-US" sz="1498" b="1" dirty="0">
                <a:solidFill>
                  <a:srgbClr val="FFFFFF"/>
                </a:solidFill>
                <a:latin typeface="Biome Light (Body)"/>
                <a:ea typeface="Open Sans"/>
                <a:cs typeface="Open Sans"/>
                <a:sym typeface="Open Sans"/>
              </a:rPr>
              <a:t>Graphical and comparative visual representation</a:t>
            </a:r>
            <a:endParaRPr sz="1200" dirty="0">
              <a:latin typeface="Biome Light (Body)"/>
            </a:endParaRPr>
          </a:p>
        </p:txBody>
      </p:sp>
      <p:sp>
        <p:nvSpPr>
          <p:cNvPr id="29" name="Google Shape;453;p12">
            <a:extLst>
              <a:ext uri="{FF2B5EF4-FFF2-40B4-BE49-F238E27FC236}">
                <a16:creationId xmlns:a16="http://schemas.microsoft.com/office/drawing/2014/main" id="{F84352A8-FC22-490A-1AB5-BAEED5E6A4E2}"/>
              </a:ext>
            </a:extLst>
          </p:cNvPr>
          <p:cNvSpPr/>
          <p:nvPr/>
        </p:nvSpPr>
        <p:spPr>
          <a:xfrm>
            <a:off x="2421504" y="4475766"/>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cxnSp>
        <p:nvCxnSpPr>
          <p:cNvPr id="30" name="Google Shape;456;p12">
            <a:extLst>
              <a:ext uri="{FF2B5EF4-FFF2-40B4-BE49-F238E27FC236}">
                <a16:creationId xmlns:a16="http://schemas.microsoft.com/office/drawing/2014/main" id="{4342347E-8CDA-2236-06F8-D5CD7126166E}"/>
              </a:ext>
            </a:extLst>
          </p:cNvPr>
          <p:cNvCxnSpPr/>
          <p:nvPr/>
        </p:nvCxnSpPr>
        <p:spPr>
          <a:xfrm rot="10800000" flipH="1">
            <a:off x="2540000" y="2353152"/>
            <a:ext cx="711200" cy="430680"/>
          </a:xfrm>
          <a:prstGeom prst="straightConnector1">
            <a:avLst/>
          </a:prstGeom>
          <a:noFill/>
          <a:ln w="9525" cap="flat" cmpd="sng">
            <a:solidFill>
              <a:srgbClr val="17365D"/>
            </a:solidFill>
            <a:prstDash val="solid"/>
            <a:round/>
            <a:headEnd type="none" w="sm" len="sm"/>
            <a:tailEnd type="none" w="sm" len="sm"/>
          </a:ln>
        </p:spPr>
      </p:cxnSp>
      <p:cxnSp>
        <p:nvCxnSpPr>
          <p:cNvPr id="31" name="Google Shape;457;p12">
            <a:extLst>
              <a:ext uri="{FF2B5EF4-FFF2-40B4-BE49-F238E27FC236}">
                <a16:creationId xmlns:a16="http://schemas.microsoft.com/office/drawing/2014/main" id="{89983769-A8D0-D11D-E3F7-4022B6F759F5}"/>
              </a:ext>
            </a:extLst>
          </p:cNvPr>
          <p:cNvCxnSpPr/>
          <p:nvPr/>
        </p:nvCxnSpPr>
        <p:spPr>
          <a:xfrm rot="10800000" flipH="1">
            <a:off x="2852178" y="3142293"/>
            <a:ext cx="841790" cy="165199"/>
          </a:xfrm>
          <a:prstGeom prst="straightConnector1">
            <a:avLst/>
          </a:prstGeom>
          <a:noFill/>
          <a:ln w="9525" cap="flat" cmpd="sng">
            <a:solidFill>
              <a:srgbClr val="97B853"/>
            </a:solidFill>
            <a:prstDash val="solid"/>
            <a:round/>
            <a:headEnd type="none" w="sm" len="sm"/>
            <a:tailEnd type="none" w="sm" len="sm"/>
          </a:ln>
        </p:spPr>
      </p:cxnSp>
      <p:cxnSp>
        <p:nvCxnSpPr>
          <p:cNvPr id="32" name="Google Shape;458;p12">
            <a:extLst>
              <a:ext uri="{FF2B5EF4-FFF2-40B4-BE49-F238E27FC236}">
                <a16:creationId xmlns:a16="http://schemas.microsoft.com/office/drawing/2014/main" id="{2F521338-1AB8-5A00-F5EF-1AB541F0F77C}"/>
              </a:ext>
            </a:extLst>
          </p:cNvPr>
          <p:cNvCxnSpPr/>
          <p:nvPr/>
        </p:nvCxnSpPr>
        <p:spPr>
          <a:xfrm>
            <a:off x="2825959" y="3983180"/>
            <a:ext cx="848726" cy="80718"/>
          </a:xfrm>
          <a:prstGeom prst="straightConnector1">
            <a:avLst/>
          </a:prstGeom>
          <a:noFill/>
          <a:ln w="9525" cap="flat" cmpd="sng">
            <a:solidFill>
              <a:srgbClr val="17365D"/>
            </a:solidFill>
            <a:prstDash val="solid"/>
            <a:round/>
            <a:headEnd type="none" w="sm" len="sm"/>
            <a:tailEnd type="none" w="sm" len="sm"/>
          </a:ln>
        </p:spPr>
      </p:cxnSp>
      <p:cxnSp>
        <p:nvCxnSpPr>
          <p:cNvPr id="33" name="Google Shape;459;p12">
            <a:extLst>
              <a:ext uri="{FF2B5EF4-FFF2-40B4-BE49-F238E27FC236}">
                <a16:creationId xmlns:a16="http://schemas.microsoft.com/office/drawing/2014/main" id="{A0D88604-0687-5685-7190-B0D7C2184A35}"/>
              </a:ext>
            </a:extLst>
          </p:cNvPr>
          <p:cNvCxnSpPr/>
          <p:nvPr/>
        </p:nvCxnSpPr>
        <p:spPr>
          <a:xfrm>
            <a:off x="2576487" y="4597086"/>
            <a:ext cx="678487" cy="422049"/>
          </a:xfrm>
          <a:prstGeom prst="straightConnector1">
            <a:avLst/>
          </a:prstGeom>
          <a:noFill/>
          <a:ln w="9525" cap="flat" cmpd="sng">
            <a:solidFill>
              <a:srgbClr val="97B853"/>
            </a:solidFill>
            <a:prstDash val="solid"/>
            <a:round/>
            <a:headEnd type="none" w="sm" len="sm"/>
            <a:tailEnd type="none" w="sm" len="sm"/>
          </a:ln>
        </p:spPr>
      </p:cxnSp>
      <p:grpSp>
        <p:nvGrpSpPr>
          <p:cNvPr id="34" name="Google Shape;433;p12">
            <a:extLst>
              <a:ext uri="{FF2B5EF4-FFF2-40B4-BE49-F238E27FC236}">
                <a16:creationId xmlns:a16="http://schemas.microsoft.com/office/drawing/2014/main" id="{8633114E-B9B2-EF2F-BCD9-E9791F00E2A4}"/>
              </a:ext>
            </a:extLst>
          </p:cNvPr>
          <p:cNvGrpSpPr/>
          <p:nvPr/>
        </p:nvGrpSpPr>
        <p:grpSpPr>
          <a:xfrm rot="-5400000">
            <a:off x="6938553" y="1333414"/>
            <a:ext cx="633463" cy="5465730"/>
            <a:chOff x="0" y="0"/>
            <a:chExt cx="3304540" cy="28512680"/>
          </a:xfrm>
        </p:grpSpPr>
        <p:sp>
          <p:nvSpPr>
            <p:cNvPr id="35" name="Google Shape;434;p12">
              <a:extLst>
                <a:ext uri="{FF2B5EF4-FFF2-40B4-BE49-F238E27FC236}">
                  <a16:creationId xmlns:a16="http://schemas.microsoft.com/office/drawing/2014/main" id="{BEE403D2-5605-073B-0B34-A944DC767021}"/>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sz="1200"/>
            </a:p>
          </p:txBody>
        </p:sp>
        <p:sp>
          <p:nvSpPr>
            <p:cNvPr id="36" name="Google Shape;435;p12">
              <a:extLst>
                <a:ext uri="{FF2B5EF4-FFF2-40B4-BE49-F238E27FC236}">
                  <a16:creationId xmlns:a16="http://schemas.microsoft.com/office/drawing/2014/main" id="{154EDDDA-FEDE-8788-41FA-7513EE8330D9}"/>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sz="1200"/>
            </a:p>
          </p:txBody>
        </p:sp>
      </p:grpSp>
      <p:cxnSp>
        <p:nvCxnSpPr>
          <p:cNvPr id="39" name="Straight Connector 38">
            <a:extLst>
              <a:ext uri="{FF2B5EF4-FFF2-40B4-BE49-F238E27FC236}">
                <a16:creationId xmlns:a16="http://schemas.microsoft.com/office/drawing/2014/main" id="{27790AC2-B242-95D8-1E67-C121A4AD0B69}"/>
              </a:ext>
            </a:extLst>
          </p:cNvPr>
          <p:cNvCxnSpPr/>
          <p:nvPr/>
        </p:nvCxnSpPr>
        <p:spPr>
          <a:xfrm>
            <a:off x="8317149" y="1186774"/>
            <a:ext cx="3521413"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38" name="TextBox 37">
            <a:extLst>
              <a:ext uri="{FF2B5EF4-FFF2-40B4-BE49-F238E27FC236}">
                <a16:creationId xmlns:a16="http://schemas.microsoft.com/office/drawing/2014/main" id="{3722FEB4-C470-48C4-6247-949308EE6740}"/>
              </a:ext>
            </a:extLst>
          </p:cNvPr>
          <p:cNvSpPr txBox="1"/>
          <p:nvPr/>
        </p:nvSpPr>
        <p:spPr>
          <a:xfrm>
            <a:off x="4845580" y="2934755"/>
            <a:ext cx="6094378" cy="338554"/>
          </a:xfrm>
          <a:prstGeom prst="rect">
            <a:avLst/>
          </a:prstGeom>
          <a:noFill/>
        </p:spPr>
        <p:txBody>
          <a:bodyPr wrap="square">
            <a:spAutoFit/>
          </a:bodyPr>
          <a:lstStyle/>
          <a:p>
            <a:r>
              <a:rPr lang="en-US" sz="1600" dirty="0">
                <a:solidFill>
                  <a:schemeClr val="bg1"/>
                </a:solidFill>
              </a:rPr>
              <a:t>Training data set using different model</a:t>
            </a:r>
          </a:p>
        </p:txBody>
      </p:sp>
      <p:sp>
        <p:nvSpPr>
          <p:cNvPr id="41" name="TextBox 40">
            <a:extLst>
              <a:ext uri="{FF2B5EF4-FFF2-40B4-BE49-F238E27FC236}">
                <a16:creationId xmlns:a16="http://schemas.microsoft.com/office/drawing/2014/main" id="{BCB9AF16-E5DB-E417-E06B-D695AF336F73}"/>
              </a:ext>
            </a:extLst>
          </p:cNvPr>
          <p:cNvSpPr txBox="1"/>
          <p:nvPr/>
        </p:nvSpPr>
        <p:spPr>
          <a:xfrm>
            <a:off x="4546764" y="3879232"/>
            <a:ext cx="6094378" cy="338554"/>
          </a:xfrm>
          <a:prstGeom prst="rect">
            <a:avLst/>
          </a:prstGeom>
          <a:noFill/>
        </p:spPr>
        <p:txBody>
          <a:bodyPr wrap="square">
            <a:spAutoFit/>
          </a:bodyPr>
          <a:lstStyle/>
          <a:p>
            <a:r>
              <a:rPr lang="en-US" sz="1600" dirty="0">
                <a:solidFill>
                  <a:schemeClr val="bg1"/>
                </a:solidFill>
              </a:rPr>
              <a:t>Finding best model which gives high level accuracy</a:t>
            </a:r>
          </a:p>
        </p:txBody>
      </p:sp>
      <p:sp>
        <p:nvSpPr>
          <p:cNvPr id="42" name="Rectangle 41">
            <a:extLst>
              <a:ext uri="{FF2B5EF4-FFF2-40B4-BE49-F238E27FC236}">
                <a16:creationId xmlns:a16="http://schemas.microsoft.com/office/drawing/2014/main" id="{D584225C-1B39-3056-BA77-E0504346B546}"/>
              </a:ext>
            </a:extLst>
          </p:cNvPr>
          <p:cNvSpPr/>
          <p:nvPr/>
        </p:nvSpPr>
        <p:spPr>
          <a:xfrm>
            <a:off x="3008571" y="645297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IT21058028</a:t>
            </a:r>
            <a:r>
              <a:rPr lang="en-US" sz="1800" dirty="0">
                <a:solidFill>
                  <a:schemeClr val="tx1"/>
                </a:solidFill>
              </a:rPr>
              <a:t>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pic>
        <p:nvPicPr>
          <p:cNvPr id="43" name="Google Shape;103;p2">
            <a:extLst>
              <a:ext uri="{FF2B5EF4-FFF2-40B4-BE49-F238E27FC236}">
                <a16:creationId xmlns:a16="http://schemas.microsoft.com/office/drawing/2014/main" id="{419EF51D-D984-E275-DA84-30B3BB2F947C}"/>
              </a:ext>
            </a:extLst>
          </p:cNvPr>
          <p:cNvPicPr preferRelativeResize="0"/>
          <p:nvPr/>
        </p:nvPicPr>
        <p:blipFill rotWithShape="1">
          <a:blip r:embed="rId4">
            <a:alphaModFix amt="80000"/>
          </a:blip>
          <a:srcRect r="52090"/>
          <a:stretch/>
        </p:blipFill>
        <p:spPr>
          <a:xfrm>
            <a:off x="0" y="6227763"/>
            <a:ext cx="2895600" cy="630237"/>
          </a:xfrm>
          <a:prstGeom prst="rect">
            <a:avLst/>
          </a:prstGeom>
          <a:noFill/>
          <a:ln>
            <a:noFill/>
          </a:ln>
        </p:spPr>
      </p:pic>
      <p:sp>
        <p:nvSpPr>
          <p:cNvPr id="37" name="Date Placeholder 36">
            <a:extLst>
              <a:ext uri="{FF2B5EF4-FFF2-40B4-BE49-F238E27FC236}">
                <a16:creationId xmlns:a16="http://schemas.microsoft.com/office/drawing/2014/main" id="{9EB2E49F-0444-45A4-FD49-57751DA11CCC}"/>
              </a:ext>
            </a:extLst>
          </p:cNvPr>
          <p:cNvSpPr>
            <a:spLocks noGrp="1"/>
          </p:cNvSpPr>
          <p:nvPr>
            <p:ph type="dt" idx="10"/>
          </p:nvPr>
        </p:nvSpPr>
        <p:spPr/>
        <p:txBody>
          <a:bodyPr/>
          <a:lstStyle/>
          <a:p>
            <a:fld id="{CE3F7A0B-40FA-4409-99F1-EB95B74366E5}" type="datetime1">
              <a:rPr lang="en-US" smtClean="0"/>
              <a:t>2/21/2024</a:t>
            </a:fld>
            <a:endParaRPr lang="en-US"/>
          </a:p>
        </p:txBody>
      </p:sp>
      <p:sp>
        <p:nvSpPr>
          <p:cNvPr id="40" name="Slide Number Placeholder 39">
            <a:extLst>
              <a:ext uri="{FF2B5EF4-FFF2-40B4-BE49-F238E27FC236}">
                <a16:creationId xmlns:a16="http://schemas.microsoft.com/office/drawing/2014/main" id="{3565FC64-25AF-CE8E-F1BE-FA9DB1FFDE4A}"/>
              </a:ext>
            </a:extLst>
          </p:cNvPr>
          <p:cNvSpPr>
            <a:spLocks noGrp="1"/>
          </p:cNvSpPr>
          <p:nvPr>
            <p:ph type="sldNum" idx="12"/>
          </p:nvPr>
        </p:nvSpPr>
        <p:spPr/>
        <p:txBody>
          <a:bodyPr/>
          <a:lstStyle/>
          <a:p>
            <a:fld id="{00000000-1234-1234-1234-123412341234}"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dirty="0">
                <a:solidFill>
                  <a:schemeClr val="tx1"/>
                </a:solidFill>
                <a:latin typeface="+mj-lt"/>
                <a:ea typeface="+mj-ea"/>
                <a:cs typeface="+mj-cs"/>
              </a:rPr>
              <a:t>Research Gap</a:t>
            </a:r>
          </a:p>
        </p:txBody>
      </p:sp>
      <p:grpSp>
        <p:nvGrpSpPr>
          <p:cNvPr id="12" name="Group 11">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300943" y="2262755"/>
            <a:ext cx="11082420" cy="4604402"/>
          </a:xfrm>
          <a:prstGeom prst="rect">
            <a:avLst/>
          </a:prstGeom>
        </p:spPr>
        <p:txBody>
          <a:bodyPr wrap="square" lIns="0" tIns="0" rIns="0" bIns="0" rtlCol="0" anchor="t">
            <a:spAutoFit/>
          </a:bodyPr>
          <a:lstStyle/>
          <a:p>
            <a:pPr algn="just" defTabSz="512064">
              <a:lnSpc>
                <a:spcPts val="1398"/>
              </a:lnSpc>
              <a:spcBef>
                <a:spcPct val="0"/>
              </a:spcBef>
              <a:spcAft>
                <a:spcPts val="600"/>
              </a:spcAft>
            </a:pPr>
            <a:endParaRPr lang="en-US" sz="672" kern="1200" dirty="0">
              <a:solidFill>
                <a:schemeClr val="tx1"/>
              </a:solidFill>
              <a:latin typeface="+mn-lt"/>
              <a:ea typeface="+mn-ea"/>
              <a:cs typeface="+mn-cs"/>
            </a:endParaRPr>
          </a:p>
          <a:p>
            <a:pPr algn="just" defTabSz="512064">
              <a:lnSpc>
                <a:spcPts val="1398"/>
              </a:lnSpc>
              <a:spcBef>
                <a:spcPct val="0"/>
              </a:spcBef>
              <a:spcAft>
                <a:spcPts val="600"/>
              </a:spcAft>
            </a:pPr>
            <a:r>
              <a:rPr lang="en-US" sz="1600" kern="1200" dirty="0">
                <a:solidFill>
                  <a:srgbClr val="242424"/>
                </a:solidFill>
                <a:latin typeface="Biome Light (Headings)"/>
                <a:ea typeface="+mn-ea"/>
                <a:cs typeface="+mn-cs"/>
              </a:rPr>
              <a:t> </a:t>
            </a:r>
            <a:r>
              <a:rPr lang="en-US" sz="1600" b="1" kern="1200" dirty="0">
                <a:solidFill>
                  <a:srgbClr val="2C6100"/>
                </a:solidFill>
                <a:latin typeface="Biome Light (Headings)"/>
                <a:ea typeface="+mn-ea"/>
                <a:cs typeface="+mn-cs"/>
              </a:rPr>
              <a:t>Data Preprocessing Impact:</a:t>
            </a:r>
          </a:p>
          <a:p>
            <a:pPr algn="just" defTabSz="512064">
              <a:lnSpc>
                <a:spcPts val="1398"/>
              </a:lnSpc>
              <a:spcBef>
                <a:spcPct val="0"/>
              </a:spcBef>
              <a:spcAft>
                <a:spcPts val="600"/>
              </a:spcAft>
            </a:pPr>
            <a:endParaRPr lang="en-US" sz="1600" kern="1200" dirty="0">
              <a:solidFill>
                <a:srgbClr val="242424"/>
              </a:solidFill>
              <a:latin typeface="Biome Light (Headings)"/>
              <a:ea typeface="+mn-ea"/>
              <a:cs typeface="+mn-cs"/>
            </a:endParaRPr>
          </a:p>
          <a:p>
            <a:pPr marL="251664" lvl="1" indent="-125832" algn="just" defTabSz="512064">
              <a:lnSpc>
                <a:spcPct val="150000"/>
              </a:lnSpc>
              <a:spcAft>
                <a:spcPts val="600"/>
              </a:spcAft>
              <a:buFont typeface="Arial"/>
              <a:buChar char="•"/>
            </a:pPr>
            <a:r>
              <a:rPr lang="en-US" sz="1600" kern="1200" dirty="0">
                <a:solidFill>
                  <a:srgbClr val="242424"/>
                </a:solidFill>
                <a:latin typeface="Biome Light (Headings)"/>
                <a:ea typeface="+mn-ea"/>
                <a:cs typeface="+mn-cs"/>
              </a:rPr>
              <a:t>One critical aspect affecting prediction accuracy is data preprocessing.</a:t>
            </a:r>
          </a:p>
          <a:p>
            <a:pPr marL="251664" lvl="1" indent="-125832" algn="just" defTabSz="512064">
              <a:lnSpc>
                <a:spcPts val="1398"/>
              </a:lnSpc>
              <a:spcAft>
                <a:spcPts val="600"/>
              </a:spcAft>
              <a:buFont typeface="Arial"/>
              <a:buChar char="•"/>
            </a:pPr>
            <a:r>
              <a:rPr lang="en-US" sz="1600" kern="1200" dirty="0">
                <a:solidFill>
                  <a:srgbClr val="242424"/>
                </a:solidFill>
                <a:latin typeface="Biome Light (Headings)"/>
                <a:ea typeface="+mn-ea"/>
                <a:cs typeface="+mn-cs"/>
              </a:rPr>
              <a:t>Incomplete or inaccurate preprocessing negatively impacts the quality of predictions.</a:t>
            </a:r>
          </a:p>
          <a:p>
            <a:pPr algn="just" defTabSz="512064">
              <a:lnSpc>
                <a:spcPts val="1398"/>
              </a:lnSpc>
              <a:spcAft>
                <a:spcPts val="600"/>
              </a:spcAft>
            </a:pPr>
            <a:endParaRPr lang="en-US" sz="1600" kern="1200" dirty="0">
              <a:solidFill>
                <a:srgbClr val="2C6100"/>
              </a:solidFill>
              <a:latin typeface="Biome Light (Headings)"/>
              <a:ea typeface="+mn-ea"/>
              <a:cs typeface="+mn-cs"/>
            </a:endParaRPr>
          </a:p>
          <a:p>
            <a:pPr algn="just" defTabSz="512064">
              <a:lnSpc>
                <a:spcPts val="1398"/>
              </a:lnSpc>
              <a:spcAft>
                <a:spcPts val="600"/>
              </a:spcAft>
            </a:pPr>
            <a:r>
              <a:rPr lang="en-US" sz="1600" kern="1200" dirty="0">
                <a:solidFill>
                  <a:srgbClr val="2C6100"/>
                </a:solidFill>
                <a:latin typeface="Biome Light (Headings)"/>
                <a:ea typeface="+mn-ea"/>
                <a:cs typeface="+mn-cs"/>
              </a:rPr>
              <a:t> Existing Systems in Sri Lanka:</a:t>
            </a:r>
          </a:p>
          <a:p>
            <a:pPr algn="just" defTabSz="512064">
              <a:lnSpc>
                <a:spcPts val="1398"/>
              </a:lnSpc>
              <a:spcBef>
                <a:spcPct val="0"/>
              </a:spcBef>
              <a:spcAft>
                <a:spcPts val="600"/>
              </a:spcAft>
            </a:pPr>
            <a:endParaRPr lang="en-US" sz="1600" kern="1200" dirty="0">
              <a:solidFill>
                <a:srgbClr val="242424"/>
              </a:solidFill>
              <a:latin typeface="Biome Light (Headings)"/>
              <a:ea typeface="+mn-ea"/>
              <a:cs typeface="+mn-cs"/>
            </a:endParaRPr>
          </a:p>
          <a:p>
            <a:pPr marL="251664" lvl="1" indent="-125832" algn="just" defTabSz="512064">
              <a:lnSpc>
                <a:spcPts val="1398"/>
              </a:lnSpc>
              <a:spcAft>
                <a:spcPts val="600"/>
              </a:spcAft>
              <a:buFont typeface="Arial"/>
              <a:buChar char="•"/>
            </a:pPr>
            <a:r>
              <a:rPr lang="en-US" sz="1600" kern="1200" dirty="0">
                <a:solidFill>
                  <a:srgbClr val="242424"/>
                </a:solidFill>
                <a:latin typeface="Biome Light (Headings)"/>
                <a:ea typeface="+mn-ea"/>
                <a:cs typeface="+mn-cs"/>
              </a:rPr>
              <a:t>Current systems in Sri Lanka have shown limitations in providing accurate AQI predictions.</a:t>
            </a:r>
          </a:p>
          <a:p>
            <a:pPr marL="251664" lvl="1" indent="-125832" algn="just" defTabSz="512064">
              <a:lnSpc>
                <a:spcPts val="1398"/>
              </a:lnSpc>
              <a:spcAft>
                <a:spcPts val="600"/>
              </a:spcAft>
              <a:buFont typeface="Arial"/>
              <a:buChar char="•"/>
            </a:pPr>
            <a:r>
              <a:rPr lang="en-US" sz="1600" kern="1200" dirty="0">
                <a:solidFill>
                  <a:srgbClr val="242424"/>
                </a:solidFill>
                <a:latin typeface="Biome Light (Headings)"/>
                <a:ea typeface="+mn-ea"/>
                <a:cs typeface="+mn-cs"/>
              </a:rPr>
              <a:t>The deficiencies in existing systems highlight the need for improvement and innovation[4].</a:t>
            </a:r>
          </a:p>
          <a:p>
            <a:pPr algn="just" defTabSz="512064">
              <a:lnSpc>
                <a:spcPts val="1398"/>
              </a:lnSpc>
              <a:spcBef>
                <a:spcPct val="0"/>
              </a:spcBef>
              <a:spcAft>
                <a:spcPts val="600"/>
              </a:spcAft>
            </a:pPr>
            <a:endParaRPr lang="en-US" sz="1600" kern="1200" dirty="0">
              <a:solidFill>
                <a:srgbClr val="2C6100"/>
              </a:solidFill>
              <a:latin typeface="Biome Light (Headings)"/>
              <a:ea typeface="+mn-ea"/>
              <a:cs typeface="+mn-cs"/>
            </a:endParaRPr>
          </a:p>
          <a:p>
            <a:pPr algn="just" defTabSz="512064">
              <a:lnSpc>
                <a:spcPts val="1398"/>
              </a:lnSpc>
              <a:spcBef>
                <a:spcPct val="0"/>
              </a:spcBef>
              <a:spcAft>
                <a:spcPts val="600"/>
              </a:spcAft>
            </a:pPr>
            <a:r>
              <a:rPr lang="en-US" sz="1600" kern="1200" dirty="0">
                <a:solidFill>
                  <a:srgbClr val="2C6100"/>
                </a:solidFill>
                <a:latin typeface="Biome Light (Headings)"/>
                <a:ea typeface="+mn-ea"/>
                <a:cs typeface="+mn-cs"/>
              </a:rPr>
              <a:t> Global Comparison:</a:t>
            </a:r>
          </a:p>
          <a:p>
            <a:pPr algn="just" defTabSz="512064">
              <a:lnSpc>
                <a:spcPts val="1398"/>
              </a:lnSpc>
              <a:spcBef>
                <a:spcPct val="0"/>
              </a:spcBef>
              <a:spcAft>
                <a:spcPts val="600"/>
              </a:spcAft>
            </a:pPr>
            <a:endParaRPr lang="en-US" sz="1600" kern="1200" dirty="0">
              <a:solidFill>
                <a:srgbClr val="242424"/>
              </a:solidFill>
              <a:latin typeface="Biome Light (Headings)"/>
              <a:ea typeface="+mn-ea"/>
              <a:cs typeface="+mn-cs"/>
            </a:endParaRPr>
          </a:p>
          <a:p>
            <a:pPr marL="251664" lvl="1" indent="-125832" algn="just" defTabSz="512064">
              <a:lnSpc>
                <a:spcPts val="1398"/>
              </a:lnSpc>
              <a:spcAft>
                <a:spcPts val="600"/>
              </a:spcAft>
              <a:buFont typeface="Arial"/>
              <a:buChar char="•"/>
            </a:pPr>
            <a:r>
              <a:rPr lang="en-US" sz="1600" kern="1200" dirty="0">
                <a:solidFill>
                  <a:srgbClr val="242424"/>
                </a:solidFill>
                <a:latin typeface="Biome Light (Headings)"/>
                <a:ea typeface="+mn-ea"/>
                <a:cs typeface="+mn-cs"/>
              </a:rPr>
              <a:t>A comparative analysis with other countries reveals discrepancies.</a:t>
            </a:r>
          </a:p>
          <a:p>
            <a:pPr marL="251664" lvl="1" indent="-125832" algn="just" defTabSz="512064">
              <a:lnSpc>
                <a:spcPts val="1398"/>
              </a:lnSpc>
              <a:spcAft>
                <a:spcPts val="600"/>
              </a:spcAft>
              <a:buFont typeface="Arial"/>
              <a:buChar char="•"/>
            </a:pPr>
            <a:r>
              <a:rPr lang="en-US" sz="1600" kern="1200" dirty="0">
                <a:solidFill>
                  <a:srgbClr val="242424"/>
                </a:solidFill>
                <a:latin typeface="Biome Light (Headings)"/>
                <a:ea typeface="+mn-ea"/>
                <a:cs typeface="+mn-cs"/>
              </a:rPr>
              <a:t>Other nations have successfully overcome challenges and achieved higher accuracy in AQI predictions.</a:t>
            </a:r>
          </a:p>
          <a:p>
            <a:pPr algn="just" defTabSz="512064">
              <a:lnSpc>
                <a:spcPts val="1398"/>
              </a:lnSpc>
              <a:spcBef>
                <a:spcPct val="0"/>
              </a:spcBef>
              <a:spcAft>
                <a:spcPts val="600"/>
              </a:spcAft>
            </a:pPr>
            <a:endParaRPr lang="en-US" sz="1165" kern="1200" dirty="0">
              <a:solidFill>
                <a:srgbClr val="242424"/>
              </a:solidFill>
              <a:latin typeface="Arimo Light"/>
              <a:ea typeface="+mn-ea"/>
              <a:cs typeface="+mn-cs"/>
            </a:endParaRPr>
          </a:p>
          <a:p>
            <a:pPr algn="just">
              <a:lnSpc>
                <a:spcPts val="2497"/>
              </a:lnSpc>
              <a:spcBef>
                <a:spcPct val="0"/>
              </a:spcBef>
              <a:spcAft>
                <a:spcPts val="600"/>
              </a:spcAft>
            </a:pPr>
            <a:endParaRPr lang="en-US" sz="2081" dirty="0">
              <a:solidFill>
                <a:srgbClr val="242424"/>
              </a:solidFill>
              <a:latin typeface="Arimo Light"/>
            </a:endParaRPr>
          </a:p>
        </p:txBody>
      </p:sp>
      <p:cxnSp>
        <p:nvCxnSpPr>
          <p:cNvPr id="5" name="Straight Connector 4">
            <a:extLst>
              <a:ext uri="{FF2B5EF4-FFF2-40B4-BE49-F238E27FC236}">
                <a16:creationId xmlns:a16="http://schemas.microsoft.com/office/drawing/2014/main" id="{03D76862-CD1A-2067-DD9C-353C762EDFB9}"/>
              </a:ext>
            </a:extLst>
          </p:cNvPr>
          <p:cNvCxnSpPr/>
          <p:nvPr/>
        </p:nvCxnSpPr>
        <p:spPr>
          <a:xfrm>
            <a:off x="5488689" y="2675554"/>
            <a:ext cx="2028466"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6" name="Right Triangle 5">
            <a:extLst>
              <a:ext uri="{FF2B5EF4-FFF2-40B4-BE49-F238E27FC236}">
                <a16:creationId xmlns:a16="http://schemas.microsoft.com/office/drawing/2014/main" id="{660BE68F-0029-0BE3-218C-5C59D39EE30E}"/>
              </a:ext>
            </a:extLst>
          </p:cNvPr>
          <p:cNvSpPr/>
          <p:nvPr/>
        </p:nvSpPr>
        <p:spPr>
          <a:xfrm rot="10800000">
            <a:off x="10486662" y="-4973"/>
            <a:ext cx="1705337" cy="1491927"/>
          </a:xfrm>
          <a:prstGeom prst="rtTriangl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4" name="Google Shape;103;p2">
            <a:extLst>
              <a:ext uri="{FF2B5EF4-FFF2-40B4-BE49-F238E27FC236}">
                <a16:creationId xmlns:a16="http://schemas.microsoft.com/office/drawing/2014/main" id="{BBA01E99-20DA-140C-C862-F4FF9D7838FE}"/>
              </a:ext>
            </a:extLst>
          </p:cNvPr>
          <p:cNvPicPr preferRelativeResize="0"/>
          <p:nvPr/>
        </p:nvPicPr>
        <p:blipFill rotWithShape="1">
          <a:blip r:embed="rId3">
            <a:alphaModFix amt="80000"/>
          </a:blip>
          <a:srcRect r="52090"/>
          <a:stretch/>
        </p:blipFill>
        <p:spPr>
          <a:xfrm>
            <a:off x="-2" y="6421369"/>
            <a:ext cx="2597285" cy="386930"/>
          </a:xfrm>
          <a:prstGeom prst="rect">
            <a:avLst/>
          </a:prstGeom>
          <a:noFill/>
          <a:ln>
            <a:noFill/>
          </a:ln>
        </p:spPr>
      </p:pic>
      <p:sp>
        <p:nvSpPr>
          <p:cNvPr id="8" name="Rectangle 7">
            <a:extLst>
              <a:ext uri="{FF2B5EF4-FFF2-40B4-BE49-F238E27FC236}">
                <a16:creationId xmlns:a16="http://schemas.microsoft.com/office/drawing/2014/main" id="{4D72F4AB-B869-2423-71DE-09D0B3804DF3}"/>
              </a:ext>
            </a:extLst>
          </p:cNvPr>
          <p:cNvSpPr/>
          <p:nvPr/>
        </p:nvSpPr>
        <p:spPr>
          <a:xfrm>
            <a:off x="3094739" y="647218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rPr>
              <a:t>IT21058028</a:t>
            </a:r>
            <a:r>
              <a:rPr lang="en-US" sz="1600" dirty="0">
                <a:solidFill>
                  <a:schemeClr val="tx1"/>
                </a:solidFill>
              </a:rPr>
              <a:t>   |   Inthikhaff. M.I.M</a:t>
            </a:r>
            <a:r>
              <a:rPr lang="en-US" sz="1600" b="1" dirty="0">
                <a:solidFill>
                  <a:schemeClr val="tx1"/>
                </a:solidFill>
              </a:rPr>
              <a:t>   </a:t>
            </a:r>
            <a:r>
              <a:rPr lang="en-US" sz="1600" dirty="0">
                <a:solidFill>
                  <a:schemeClr val="tx1"/>
                </a:solidFill>
              </a:rPr>
              <a:t>|   RP24-78</a:t>
            </a:r>
            <a:endParaRPr lang="en-US" sz="1600" b="0" dirty="0">
              <a:solidFill>
                <a:schemeClr val="tx1"/>
              </a:solidFill>
            </a:endParaRPr>
          </a:p>
        </p:txBody>
      </p:sp>
      <p:sp>
        <p:nvSpPr>
          <p:cNvPr id="7" name="Date Placeholder 6">
            <a:extLst>
              <a:ext uri="{FF2B5EF4-FFF2-40B4-BE49-F238E27FC236}">
                <a16:creationId xmlns:a16="http://schemas.microsoft.com/office/drawing/2014/main" id="{CC1B026E-CD2A-E3C3-EAFB-16925D78AFE3}"/>
              </a:ext>
            </a:extLst>
          </p:cNvPr>
          <p:cNvSpPr>
            <a:spLocks noGrp="1"/>
          </p:cNvSpPr>
          <p:nvPr>
            <p:ph type="dt" idx="10"/>
          </p:nvPr>
        </p:nvSpPr>
        <p:spPr/>
        <p:txBody>
          <a:bodyPr/>
          <a:lstStyle/>
          <a:p>
            <a:fld id="{4A57BA3E-F47F-4A8C-9C33-E4BF46CCAA2F}" type="datetime1">
              <a:rPr lang="en-US" smtClean="0"/>
              <a:t>2/21/2024</a:t>
            </a:fld>
            <a:endParaRPr lang="en-US"/>
          </a:p>
        </p:txBody>
      </p:sp>
      <p:sp>
        <p:nvSpPr>
          <p:cNvPr id="9" name="Slide Number Placeholder 8">
            <a:extLst>
              <a:ext uri="{FF2B5EF4-FFF2-40B4-BE49-F238E27FC236}">
                <a16:creationId xmlns:a16="http://schemas.microsoft.com/office/drawing/2014/main" id="{88B382FC-E0EA-CD83-1510-91D395C90D95}"/>
              </a:ext>
            </a:extLst>
          </p:cNvPr>
          <p:cNvSpPr>
            <a:spLocks noGrp="1"/>
          </p:cNvSpPr>
          <p:nvPr>
            <p:ph type="sldNum" idx="12"/>
          </p:nvPr>
        </p:nvSpPr>
        <p:spPr/>
        <p:txBody>
          <a:bodyPr/>
          <a:lstStyle/>
          <a:p>
            <a:fld id="{00000000-1234-1234-1234-123412341234}" type="slidenum">
              <a:rPr lang="en-US" smtClean="0"/>
              <a:pPr/>
              <a:t>28</a:t>
            </a:fld>
            <a:endParaRPr lang="en-US"/>
          </a:p>
        </p:txBody>
      </p:sp>
      <p:sp>
        <p:nvSpPr>
          <p:cNvPr id="15" name="TextBox 14">
            <a:extLst>
              <a:ext uri="{FF2B5EF4-FFF2-40B4-BE49-F238E27FC236}">
                <a16:creationId xmlns:a16="http://schemas.microsoft.com/office/drawing/2014/main" id="{C93C5626-1645-946B-C9C6-B0C38461EDD2}"/>
              </a:ext>
            </a:extLst>
          </p:cNvPr>
          <p:cNvSpPr txBox="1"/>
          <p:nvPr/>
        </p:nvSpPr>
        <p:spPr>
          <a:xfrm>
            <a:off x="10408560" y="6488668"/>
            <a:ext cx="178344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67799" y="39897"/>
            <a:ext cx="8057137" cy="934102"/>
          </a:xfrm>
          <a:prstGeom prst="rect">
            <a:avLst/>
          </a:prstGeom>
        </p:spPr>
        <p:txBody>
          <a:bodyPr wrap="square" lIns="0" tIns="0" rIns="0" bIns="0" rtlCol="0" anchor="t">
            <a:spAutoFit/>
          </a:bodyPr>
          <a:lstStyle/>
          <a:p>
            <a:pPr algn="ctr">
              <a:lnSpc>
                <a:spcPts val="8587"/>
              </a:lnSpc>
              <a:spcBef>
                <a:spcPct val="0"/>
              </a:spcBef>
            </a:pPr>
            <a:r>
              <a:rPr lang="en-US" sz="3200" dirty="0">
                <a:solidFill>
                  <a:srgbClr val="000000"/>
                </a:solidFill>
                <a:latin typeface="Biome Light (Headings)"/>
              </a:rPr>
              <a:t>Research Gap Summary</a:t>
            </a:r>
          </a:p>
        </p:txBody>
      </p:sp>
      <p:sp>
        <p:nvSpPr>
          <p:cNvPr id="3" name="Google Shape;646;p22">
            <a:extLst>
              <a:ext uri="{FF2B5EF4-FFF2-40B4-BE49-F238E27FC236}">
                <a16:creationId xmlns:a16="http://schemas.microsoft.com/office/drawing/2014/main" id="{17D8643D-8FDC-C88C-839A-64C455A236E4}"/>
              </a:ext>
            </a:extLst>
          </p:cNvPr>
          <p:cNvSpPr/>
          <p:nvPr/>
        </p:nvSpPr>
        <p:spPr>
          <a:xfrm>
            <a:off x="3850103" y="1443046"/>
            <a:ext cx="1453377" cy="1097677"/>
          </a:xfrm>
          <a:custGeom>
            <a:avLst/>
            <a:gdLst/>
            <a:ahLst/>
            <a:cxnLst/>
            <a:rect l="l" t="t" r="r" b="b"/>
            <a:pathLst>
              <a:path w="1065287" h="804568" extrusionOk="0">
                <a:moveTo>
                  <a:pt x="0" y="0"/>
                </a:moveTo>
                <a:lnTo>
                  <a:pt x="1065287" y="0"/>
                </a:lnTo>
                <a:lnTo>
                  <a:pt x="1065287" y="804568"/>
                </a:lnTo>
                <a:lnTo>
                  <a:pt x="0" y="804568"/>
                </a:lnTo>
                <a:close/>
              </a:path>
            </a:pathLst>
          </a:custGeom>
          <a:solidFill>
            <a:srgbClr val="8EAA76"/>
          </a:solidFill>
          <a:ln>
            <a:noFill/>
          </a:ln>
        </p:spPr>
        <p:txBody>
          <a:bodyPr/>
          <a:lstStyle/>
          <a:p>
            <a:endParaRPr lang="en-US" sz="1200"/>
          </a:p>
        </p:txBody>
      </p:sp>
      <p:sp>
        <p:nvSpPr>
          <p:cNvPr id="4" name="Google Shape;647;p22">
            <a:extLst>
              <a:ext uri="{FF2B5EF4-FFF2-40B4-BE49-F238E27FC236}">
                <a16:creationId xmlns:a16="http://schemas.microsoft.com/office/drawing/2014/main" id="{E6BFA4BD-F558-3C6E-BDC7-08EE65DFCADB}"/>
              </a:ext>
            </a:extLst>
          </p:cNvPr>
          <p:cNvSpPr/>
          <p:nvPr/>
        </p:nvSpPr>
        <p:spPr>
          <a:xfrm>
            <a:off x="5369312" y="1443046"/>
            <a:ext cx="1453377" cy="1097677"/>
          </a:xfrm>
          <a:custGeom>
            <a:avLst/>
            <a:gdLst/>
            <a:ahLst/>
            <a:cxnLst/>
            <a:rect l="l" t="t" r="r" b="b"/>
            <a:pathLst>
              <a:path w="1065287" h="804568" extrusionOk="0">
                <a:moveTo>
                  <a:pt x="0" y="0"/>
                </a:moveTo>
                <a:lnTo>
                  <a:pt x="1065287" y="0"/>
                </a:lnTo>
                <a:lnTo>
                  <a:pt x="1065287" y="804568"/>
                </a:lnTo>
                <a:lnTo>
                  <a:pt x="0" y="804568"/>
                </a:lnTo>
                <a:close/>
              </a:path>
            </a:pathLst>
          </a:custGeom>
          <a:solidFill>
            <a:srgbClr val="8EAA76"/>
          </a:solidFill>
          <a:ln>
            <a:noFill/>
          </a:ln>
        </p:spPr>
        <p:txBody>
          <a:bodyPr/>
          <a:lstStyle/>
          <a:p>
            <a:endParaRPr lang="en-US" sz="1200"/>
          </a:p>
        </p:txBody>
      </p:sp>
      <p:sp>
        <p:nvSpPr>
          <p:cNvPr id="5" name="Google Shape;648;p22">
            <a:extLst>
              <a:ext uri="{FF2B5EF4-FFF2-40B4-BE49-F238E27FC236}">
                <a16:creationId xmlns:a16="http://schemas.microsoft.com/office/drawing/2014/main" id="{80CB2BDB-FD68-AD7E-EB49-FCEE1E02C651}"/>
              </a:ext>
            </a:extLst>
          </p:cNvPr>
          <p:cNvSpPr/>
          <p:nvPr/>
        </p:nvSpPr>
        <p:spPr>
          <a:xfrm>
            <a:off x="6888387" y="1443046"/>
            <a:ext cx="1453377" cy="1097677"/>
          </a:xfrm>
          <a:custGeom>
            <a:avLst/>
            <a:gdLst/>
            <a:ahLst/>
            <a:cxnLst/>
            <a:rect l="l" t="t" r="r" b="b"/>
            <a:pathLst>
              <a:path w="1065287" h="804568" extrusionOk="0">
                <a:moveTo>
                  <a:pt x="0" y="0"/>
                </a:moveTo>
                <a:lnTo>
                  <a:pt x="1065287" y="0"/>
                </a:lnTo>
                <a:lnTo>
                  <a:pt x="1065287" y="804568"/>
                </a:lnTo>
                <a:lnTo>
                  <a:pt x="0" y="804568"/>
                </a:lnTo>
                <a:close/>
              </a:path>
            </a:pathLst>
          </a:custGeom>
          <a:solidFill>
            <a:schemeClr val="accent6">
              <a:lumMod val="75000"/>
            </a:schemeClr>
          </a:solidFill>
          <a:ln>
            <a:noFill/>
          </a:ln>
        </p:spPr>
        <p:txBody>
          <a:bodyPr/>
          <a:lstStyle/>
          <a:p>
            <a:endParaRPr lang="en-US" sz="1200"/>
          </a:p>
        </p:txBody>
      </p:sp>
      <p:sp>
        <p:nvSpPr>
          <p:cNvPr id="9" name="Google Shape;652;p22">
            <a:extLst>
              <a:ext uri="{FF2B5EF4-FFF2-40B4-BE49-F238E27FC236}">
                <a16:creationId xmlns:a16="http://schemas.microsoft.com/office/drawing/2014/main" id="{3FA69B11-EDCB-721A-2DDC-EA3D7FD60DFE}"/>
              </a:ext>
            </a:extLst>
          </p:cNvPr>
          <p:cNvSpPr/>
          <p:nvPr/>
        </p:nvSpPr>
        <p:spPr>
          <a:xfrm>
            <a:off x="3850103" y="2592435"/>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0" name="Google Shape;653;p22">
            <a:extLst>
              <a:ext uri="{FF2B5EF4-FFF2-40B4-BE49-F238E27FC236}">
                <a16:creationId xmlns:a16="http://schemas.microsoft.com/office/drawing/2014/main" id="{E2573525-CB94-A916-C866-211B48D9FC64}"/>
              </a:ext>
            </a:extLst>
          </p:cNvPr>
          <p:cNvSpPr/>
          <p:nvPr/>
        </p:nvSpPr>
        <p:spPr>
          <a:xfrm>
            <a:off x="5369312" y="2592435"/>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1" name="Google Shape;654;p22">
            <a:extLst>
              <a:ext uri="{FF2B5EF4-FFF2-40B4-BE49-F238E27FC236}">
                <a16:creationId xmlns:a16="http://schemas.microsoft.com/office/drawing/2014/main" id="{AC78617E-A05D-37F2-F0BE-F36455CDAB3C}"/>
              </a:ext>
            </a:extLst>
          </p:cNvPr>
          <p:cNvSpPr/>
          <p:nvPr/>
        </p:nvSpPr>
        <p:spPr>
          <a:xfrm>
            <a:off x="6888387" y="2592435"/>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2" name="Google Shape;655;p22">
            <a:extLst>
              <a:ext uri="{FF2B5EF4-FFF2-40B4-BE49-F238E27FC236}">
                <a16:creationId xmlns:a16="http://schemas.microsoft.com/office/drawing/2014/main" id="{E1FB0A6C-2F6D-4278-D9E4-303C111E445D}"/>
              </a:ext>
            </a:extLst>
          </p:cNvPr>
          <p:cNvSpPr/>
          <p:nvPr/>
        </p:nvSpPr>
        <p:spPr>
          <a:xfrm>
            <a:off x="3850103" y="3419817"/>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3" name="Google Shape;656;p22">
            <a:extLst>
              <a:ext uri="{FF2B5EF4-FFF2-40B4-BE49-F238E27FC236}">
                <a16:creationId xmlns:a16="http://schemas.microsoft.com/office/drawing/2014/main" id="{3D1D0F85-33DB-7402-7BFA-E819B91EFDF5}"/>
              </a:ext>
            </a:extLst>
          </p:cNvPr>
          <p:cNvSpPr/>
          <p:nvPr/>
        </p:nvSpPr>
        <p:spPr>
          <a:xfrm>
            <a:off x="5369312" y="3419817"/>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4" name="Google Shape;657;p22">
            <a:extLst>
              <a:ext uri="{FF2B5EF4-FFF2-40B4-BE49-F238E27FC236}">
                <a16:creationId xmlns:a16="http://schemas.microsoft.com/office/drawing/2014/main" id="{F85175C7-3CB1-BDE3-2E8A-ACFA0D16AF6C}"/>
              </a:ext>
            </a:extLst>
          </p:cNvPr>
          <p:cNvSpPr/>
          <p:nvPr/>
        </p:nvSpPr>
        <p:spPr>
          <a:xfrm>
            <a:off x="6888387" y="3419817"/>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5" name="Google Shape;658;p22">
            <a:extLst>
              <a:ext uri="{FF2B5EF4-FFF2-40B4-BE49-F238E27FC236}">
                <a16:creationId xmlns:a16="http://schemas.microsoft.com/office/drawing/2014/main" id="{B60E509E-5513-09E1-23CD-4671BDDDE7AA}"/>
              </a:ext>
            </a:extLst>
          </p:cNvPr>
          <p:cNvSpPr/>
          <p:nvPr/>
        </p:nvSpPr>
        <p:spPr>
          <a:xfrm>
            <a:off x="3850103" y="4250773"/>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6" name="Google Shape;659;p22">
            <a:extLst>
              <a:ext uri="{FF2B5EF4-FFF2-40B4-BE49-F238E27FC236}">
                <a16:creationId xmlns:a16="http://schemas.microsoft.com/office/drawing/2014/main" id="{8E46C97E-14E8-BA5D-31BE-170148782781}"/>
              </a:ext>
            </a:extLst>
          </p:cNvPr>
          <p:cNvSpPr/>
          <p:nvPr/>
        </p:nvSpPr>
        <p:spPr>
          <a:xfrm>
            <a:off x="5369312" y="4250773"/>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7" name="Google Shape;660;p22">
            <a:extLst>
              <a:ext uri="{FF2B5EF4-FFF2-40B4-BE49-F238E27FC236}">
                <a16:creationId xmlns:a16="http://schemas.microsoft.com/office/drawing/2014/main" id="{6E75BBD7-18BD-FA64-90B8-377B8AD35D83}"/>
              </a:ext>
            </a:extLst>
          </p:cNvPr>
          <p:cNvSpPr/>
          <p:nvPr/>
        </p:nvSpPr>
        <p:spPr>
          <a:xfrm>
            <a:off x="6888387" y="4250773"/>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8" name="Google Shape;661;p22">
            <a:extLst>
              <a:ext uri="{FF2B5EF4-FFF2-40B4-BE49-F238E27FC236}">
                <a16:creationId xmlns:a16="http://schemas.microsoft.com/office/drawing/2014/main" id="{62853060-222F-8854-2A4C-F02712AEE0B7}"/>
              </a:ext>
            </a:extLst>
          </p:cNvPr>
          <p:cNvSpPr/>
          <p:nvPr/>
        </p:nvSpPr>
        <p:spPr>
          <a:xfrm>
            <a:off x="2357851" y="1443046"/>
            <a:ext cx="1453377" cy="1097677"/>
          </a:xfrm>
          <a:custGeom>
            <a:avLst/>
            <a:gdLst/>
            <a:ahLst/>
            <a:cxnLst/>
            <a:rect l="l" t="t" r="r" b="b"/>
            <a:pathLst>
              <a:path w="1065287" h="804568" extrusionOk="0">
                <a:moveTo>
                  <a:pt x="0" y="0"/>
                </a:moveTo>
                <a:lnTo>
                  <a:pt x="1065287" y="0"/>
                </a:lnTo>
                <a:lnTo>
                  <a:pt x="1065287" y="804568"/>
                </a:lnTo>
                <a:lnTo>
                  <a:pt x="0" y="804568"/>
                </a:lnTo>
                <a:close/>
              </a:path>
            </a:pathLst>
          </a:custGeom>
          <a:solidFill>
            <a:schemeClr val="accent6">
              <a:lumMod val="75000"/>
            </a:schemeClr>
          </a:solidFill>
          <a:ln>
            <a:noFill/>
          </a:ln>
        </p:spPr>
        <p:txBody>
          <a:bodyPr/>
          <a:lstStyle/>
          <a:p>
            <a:endParaRPr lang="en-US" sz="1200"/>
          </a:p>
        </p:txBody>
      </p:sp>
      <p:sp>
        <p:nvSpPr>
          <p:cNvPr id="20" name="Google Shape;663;p22">
            <a:extLst>
              <a:ext uri="{FF2B5EF4-FFF2-40B4-BE49-F238E27FC236}">
                <a16:creationId xmlns:a16="http://schemas.microsoft.com/office/drawing/2014/main" id="{4C77DAE9-105C-5176-2AEA-7906A871471E}"/>
              </a:ext>
            </a:extLst>
          </p:cNvPr>
          <p:cNvSpPr/>
          <p:nvPr/>
        </p:nvSpPr>
        <p:spPr>
          <a:xfrm>
            <a:off x="2357851" y="2592435"/>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21" name="Google Shape;664;p22">
            <a:extLst>
              <a:ext uri="{FF2B5EF4-FFF2-40B4-BE49-F238E27FC236}">
                <a16:creationId xmlns:a16="http://schemas.microsoft.com/office/drawing/2014/main" id="{45364EFE-BDA4-09D5-01DA-0C6892D422B4}"/>
              </a:ext>
            </a:extLst>
          </p:cNvPr>
          <p:cNvSpPr/>
          <p:nvPr/>
        </p:nvSpPr>
        <p:spPr>
          <a:xfrm>
            <a:off x="2357851" y="3419817"/>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22" name="Google Shape;665;p22">
            <a:extLst>
              <a:ext uri="{FF2B5EF4-FFF2-40B4-BE49-F238E27FC236}">
                <a16:creationId xmlns:a16="http://schemas.microsoft.com/office/drawing/2014/main" id="{7FE09453-4C0A-C346-F22B-A81737116605}"/>
              </a:ext>
            </a:extLst>
          </p:cNvPr>
          <p:cNvSpPr/>
          <p:nvPr/>
        </p:nvSpPr>
        <p:spPr>
          <a:xfrm>
            <a:off x="2357851" y="4250773"/>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pic>
        <p:nvPicPr>
          <p:cNvPr id="24" name="Google Shape;667;p22">
            <a:extLst>
              <a:ext uri="{FF2B5EF4-FFF2-40B4-BE49-F238E27FC236}">
                <a16:creationId xmlns:a16="http://schemas.microsoft.com/office/drawing/2014/main" id="{BA713E0F-CFB7-4440-0C7D-EA821ECFF7A0}"/>
              </a:ext>
            </a:extLst>
          </p:cNvPr>
          <p:cNvPicPr preferRelativeResize="0"/>
          <p:nvPr/>
        </p:nvPicPr>
        <p:blipFill rotWithShape="1">
          <a:blip r:embed="rId3">
            <a:alphaModFix/>
          </a:blip>
          <a:srcRect/>
          <a:stretch/>
        </p:blipFill>
        <p:spPr>
          <a:xfrm>
            <a:off x="4416961" y="4451922"/>
            <a:ext cx="379836" cy="392688"/>
          </a:xfrm>
          <a:prstGeom prst="rect">
            <a:avLst/>
          </a:prstGeom>
          <a:noFill/>
          <a:ln>
            <a:noFill/>
          </a:ln>
        </p:spPr>
      </p:pic>
      <p:pic>
        <p:nvPicPr>
          <p:cNvPr id="25" name="Google Shape;668;p22">
            <a:extLst>
              <a:ext uri="{FF2B5EF4-FFF2-40B4-BE49-F238E27FC236}">
                <a16:creationId xmlns:a16="http://schemas.microsoft.com/office/drawing/2014/main" id="{F53797E5-B08A-4236-C350-590E837366E0}"/>
              </a:ext>
            </a:extLst>
          </p:cNvPr>
          <p:cNvPicPr preferRelativeResize="0"/>
          <p:nvPr/>
        </p:nvPicPr>
        <p:blipFill rotWithShape="1">
          <a:blip r:embed="rId3">
            <a:alphaModFix/>
          </a:blip>
          <a:srcRect/>
          <a:stretch/>
        </p:blipFill>
        <p:spPr>
          <a:xfrm>
            <a:off x="5909805" y="4451922"/>
            <a:ext cx="379836" cy="392688"/>
          </a:xfrm>
          <a:prstGeom prst="rect">
            <a:avLst/>
          </a:prstGeom>
          <a:noFill/>
          <a:ln>
            <a:noFill/>
          </a:ln>
        </p:spPr>
      </p:pic>
      <p:pic>
        <p:nvPicPr>
          <p:cNvPr id="26" name="Google Shape;669;p22">
            <a:extLst>
              <a:ext uri="{FF2B5EF4-FFF2-40B4-BE49-F238E27FC236}">
                <a16:creationId xmlns:a16="http://schemas.microsoft.com/office/drawing/2014/main" id="{6F7C26A5-9813-A4EC-D150-B439BC8398DF}"/>
              </a:ext>
            </a:extLst>
          </p:cNvPr>
          <p:cNvPicPr preferRelativeResize="0"/>
          <p:nvPr/>
        </p:nvPicPr>
        <p:blipFill rotWithShape="1">
          <a:blip r:embed="rId3">
            <a:alphaModFix/>
          </a:blip>
          <a:srcRect/>
          <a:stretch/>
        </p:blipFill>
        <p:spPr>
          <a:xfrm>
            <a:off x="7425157" y="4451922"/>
            <a:ext cx="379836" cy="392688"/>
          </a:xfrm>
          <a:prstGeom prst="rect">
            <a:avLst/>
          </a:prstGeom>
          <a:noFill/>
          <a:ln>
            <a:noFill/>
          </a:ln>
        </p:spPr>
      </p:pic>
      <p:pic>
        <p:nvPicPr>
          <p:cNvPr id="27" name="Google Shape;670;p22">
            <a:extLst>
              <a:ext uri="{FF2B5EF4-FFF2-40B4-BE49-F238E27FC236}">
                <a16:creationId xmlns:a16="http://schemas.microsoft.com/office/drawing/2014/main" id="{C6C54674-8967-DF2A-71EA-39D4413FE993}"/>
              </a:ext>
            </a:extLst>
          </p:cNvPr>
          <p:cNvPicPr preferRelativeResize="0"/>
          <p:nvPr/>
        </p:nvPicPr>
        <p:blipFill rotWithShape="1">
          <a:blip r:embed="rId4">
            <a:alphaModFix/>
          </a:blip>
          <a:srcRect/>
          <a:stretch/>
        </p:blipFill>
        <p:spPr>
          <a:xfrm>
            <a:off x="5903254" y="3634471"/>
            <a:ext cx="385491" cy="379183"/>
          </a:xfrm>
          <a:prstGeom prst="rect">
            <a:avLst/>
          </a:prstGeom>
          <a:noFill/>
          <a:ln>
            <a:noFill/>
          </a:ln>
        </p:spPr>
      </p:pic>
      <p:sp>
        <p:nvSpPr>
          <p:cNvPr id="29" name="Google Shape;672;p22">
            <a:extLst>
              <a:ext uri="{FF2B5EF4-FFF2-40B4-BE49-F238E27FC236}">
                <a16:creationId xmlns:a16="http://schemas.microsoft.com/office/drawing/2014/main" id="{D1D15675-30F6-D300-AAC2-3519267DEADE}"/>
              </a:ext>
            </a:extLst>
          </p:cNvPr>
          <p:cNvSpPr/>
          <p:nvPr/>
        </p:nvSpPr>
        <p:spPr>
          <a:xfrm>
            <a:off x="867642" y="1443046"/>
            <a:ext cx="1453377" cy="1097677"/>
          </a:xfrm>
          <a:custGeom>
            <a:avLst/>
            <a:gdLst/>
            <a:ahLst/>
            <a:cxnLst/>
            <a:rect l="l" t="t" r="r" b="b"/>
            <a:pathLst>
              <a:path w="1065287" h="804568" extrusionOk="0">
                <a:moveTo>
                  <a:pt x="0" y="0"/>
                </a:moveTo>
                <a:lnTo>
                  <a:pt x="1065287" y="0"/>
                </a:lnTo>
                <a:lnTo>
                  <a:pt x="1065287" y="804568"/>
                </a:lnTo>
                <a:lnTo>
                  <a:pt x="0" y="804568"/>
                </a:lnTo>
                <a:close/>
              </a:path>
            </a:pathLst>
          </a:custGeom>
          <a:solidFill>
            <a:schemeClr val="accent6">
              <a:lumMod val="75000"/>
            </a:schemeClr>
          </a:solidFill>
          <a:ln>
            <a:noFill/>
          </a:ln>
        </p:spPr>
        <p:txBody>
          <a:bodyPr/>
          <a:lstStyle/>
          <a:p>
            <a:endParaRPr lang="en-US" sz="1200"/>
          </a:p>
        </p:txBody>
      </p:sp>
      <p:sp>
        <p:nvSpPr>
          <p:cNvPr id="31" name="Google Shape;674;p22">
            <a:extLst>
              <a:ext uri="{FF2B5EF4-FFF2-40B4-BE49-F238E27FC236}">
                <a16:creationId xmlns:a16="http://schemas.microsoft.com/office/drawing/2014/main" id="{EAD68035-1F12-9E74-A051-8CAD0F00F7C2}"/>
              </a:ext>
            </a:extLst>
          </p:cNvPr>
          <p:cNvSpPr/>
          <p:nvPr/>
        </p:nvSpPr>
        <p:spPr>
          <a:xfrm>
            <a:off x="867642" y="2592435"/>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chemeClr val="accent6">
              <a:lumMod val="75000"/>
            </a:schemeClr>
          </a:solidFill>
          <a:ln>
            <a:noFill/>
          </a:ln>
        </p:spPr>
        <p:txBody>
          <a:bodyPr/>
          <a:lstStyle/>
          <a:p>
            <a:endParaRPr lang="en-US" sz="1200"/>
          </a:p>
        </p:txBody>
      </p:sp>
      <p:sp>
        <p:nvSpPr>
          <p:cNvPr id="32" name="Google Shape;675;p22">
            <a:extLst>
              <a:ext uri="{FF2B5EF4-FFF2-40B4-BE49-F238E27FC236}">
                <a16:creationId xmlns:a16="http://schemas.microsoft.com/office/drawing/2014/main" id="{541907D5-D2E5-5D16-C178-841D589989E2}"/>
              </a:ext>
            </a:extLst>
          </p:cNvPr>
          <p:cNvSpPr/>
          <p:nvPr/>
        </p:nvSpPr>
        <p:spPr>
          <a:xfrm>
            <a:off x="867642" y="3419817"/>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chemeClr val="accent6">
              <a:lumMod val="75000"/>
            </a:schemeClr>
          </a:solidFill>
          <a:ln>
            <a:noFill/>
          </a:ln>
        </p:spPr>
        <p:txBody>
          <a:bodyPr/>
          <a:lstStyle/>
          <a:p>
            <a:endParaRPr lang="en-US" sz="1200"/>
          </a:p>
        </p:txBody>
      </p:sp>
      <p:sp>
        <p:nvSpPr>
          <p:cNvPr id="33" name="Google Shape;676;p22">
            <a:extLst>
              <a:ext uri="{FF2B5EF4-FFF2-40B4-BE49-F238E27FC236}">
                <a16:creationId xmlns:a16="http://schemas.microsoft.com/office/drawing/2014/main" id="{C74A5DFA-2F8A-C275-9918-2EAF1242D43E}"/>
              </a:ext>
            </a:extLst>
          </p:cNvPr>
          <p:cNvSpPr/>
          <p:nvPr/>
        </p:nvSpPr>
        <p:spPr>
          <a:xfrm>
            <a:off x="867642" y="4250773"/>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chemeClr val="accent6">
              <a:lumMod val="75000"/>
            </a:schemeClr>
          </a:solidFill>
          <a:ln>
            <a:noFill/>
          </a:ln>
        </p:spPr>
        <p:txBody>
          <a:bodyPr/>
          <a:lstStyle/>
          <a:p>
            <a:endParaRPr lang="en-US" sz="1200"/>
          </a:p>
        </p:txBody>
      </p:sp>
      <p:pic>
        <p:nvPicPr>
          <p:cNvPr id="35" name="Google Shape;678;p22">
            <a:extLst>
              <a:ext uri="{FF2B5EF4-FFF2-40B4-BE49-F238E27FC236}">
                <a16:creationId xmlns:a16="http://schemas.microsoft.com/office/drawing/2014/main" id="{31E2E45C-9D3D-93F8-3157-4B1AC074D1D7}"/>
              </a:ext>
            </a:extLst>
          </p:cNvPr>
          <p:cNvPicPr preferRelativeResize="0"/>
          <p:nvPr/>
        </p:nvPicPr>
        <p:blipFill rotWithShape="1">
          <a:blip r:embed="rId3">
            <a:alphaModFix/>
          </a:blip>
          <a:srcRect/>
          <a:stretch/>
        </p:blipFill>
        <p:spPr>
          <a:xfrm>
            <a:off x="2897449" y="4451922"/>
            <a:ext cx="379836" cy="392688"/>
          </a:xfrm>
          <a:prstGeom prst="rect">
            <a:avLst/>
          </a:prstGeom>
          <a:noFill/>
          <a:ln>
            <a:noFill/>
          </a:ln>
        </p:spPr>
      </p:pic>
      <p:pic>
        <p:nvPicPr>
          <p:cNvPr id="37" name="Google Shape;680;p22">
            <a:extLst>
              <a:ext uri="{FF2B5EF4-FFF2-40B4-BE49-F238E27FC236}">
                <a16:creationId xmlns:a16="http://schemas.microsoft.com/office/drawing/2014/main" id="{634E415B-2429-9A08-65E3-53F93D6C8717}"/>
              </a:ext>
            </a:extLst>
          </p:cNvPr>
          <p:cNvPicPr preferRelativeResize="0"/>
          <p:nvPr/>
        </p:nvPicPr>
        <p:blipFill rotWithShape="1">
          <a:blip r:embed="rId4">
            <a:alphaModFix/>
          </a:blip>
          <a:srcRect/>
          <a:stretch/>
        </p:blipFill>
        <p:spPr>
          <a:xfrm>
            <a:off x="5909805" y="2800337"/>
            <a:ext cx="385491" cy="379183"/>
          </a:xfrm>
          <a:prstGeom prst="rect">
            <a:avLst/>
          </a:prstGeom>
          <a:noFill/>
          <a:ln>
            <a:noFill/>
          </a:ln>
        </p:spPr>
      </p:pic>
      <p:pic>
        <p:nvPicPr>
          <p:cNvPr id="38" name="Google Shape;681;p22">
            <a:extLst>
              <a:ext uri="{FF2B5EF4-FFF2-40B4-BE49-F238E27FC236}">
                <a16:creationId xmlns:a16="http://schemas.microsoft.com/office/drawing/2014/main" id="{B4C9725D-B2D2-5C78-BFDD-1686AD1F4DD5}"/>
              </a:ext>
            </a:extLst>
          </p:cNvPr>
          <p:cNvPicPr preferRelativeResize="0"/>
          <p:nvPr/>
        </p:nvPicPr>
        <p:blipFill rotWithShape="1">
          <a:blip r:embed="rId4">
            <a:alphaModFix/>
          </a:blip>
          <a:srcRect/>
          <a:stretch/>
        </p:blipFill>
        <p:spPr>
          <a:xfrm>
            <a:off x="4384046" y="2800337"/>
            <a:ext cx="385491" cy="379183"/>
          </a:xfrm>
          <a:prstGeom prst="rect">
            <a:avLst/>
          </a:prstGeom>
          <a:noFill/>
          <a:ln>
            <a:noFill/>
          </a:ln>
        </p:spPr>
      </p:pic>
      <p:sp>
        <p:nvSpPr>
          <p:cNvPr id="40" name="Google Shape;683;p22">
            <a:extLst>
              <a:ext uri="{FF2B5EF4-FFF2-40B4-BE49-F238E27FC236}">
                <a16:creationId xmlns:a16="http://schemas.microsoft.com/office/drawing/2014/main" id="{523C571B-D512-F88A-C5DE-0BEC71824437}"/>
              </a:ext>
            </a:extLst>
          </p:cNvPr>
          <p:cNvSpPr txBox="1"/>
          <p:nvPr/>
        </p:nvSpPr>
        <p:spPr>
          <a:xfrm>
            <a:off x="3864029" y="2000452"/>
            <a:ext cx="1439451" cy="545919"/>
          </a:xfrm>
          <a:prstGeom prst="rect">
            <a:avLst/>
          </a:prstGeom>
          <a:solidFill>
            <a:schemeClr val="accent6">
              <a:lumMod val="75000"/>
            </a:schemeClr>
          </a:solidFill>
          <a:ln>
            <a:noFill/>
          </a:ln>
        </p:spPr>
        <p:txBody>
          <a:bodyPr spcFirstLastPara="1" wrap="square" lIns="0" tIns="0" rIns="0" bIns="0" anchor="t" anchorCtr="0">
            <a:spAutoFit/>
          </a:bodyPr>
          <a:lstStyle/>
          <a:p>
            <a:pPr algn="ctr">
              <a:lnSpc>
                <a:spcPct val="140026"/>
              </a:lnSpc>
            </a:pPr>
            <a:r>
              <a:rPr lang="en-US" sz="1267" b="1" dirty="0">
                <a:latin typeface="Open Sans" panose="020B0606030504020204" pitchFamily="34" charset="0"/>
                <a:ea typeface="Open Sans" panose="020B0606030504020204" pitchFamily="34" charset="0"/>
                <a:cs typeface="Open Sans" panose="020B0606030504020204" pitchFamily="34" charset="0"/>
              </a:rPr>
              <a:t>Predictive </a:t>
            </a:r>
          </a:p>
          <a:p>
            <a:pPr algn="ctr">
              <a:lnSpc>
                <a:spcPct val="140026"/>
              </a:lnSpc>
            </a:pPr>
            <a:r>
              <a:rPr lang="en-US" sz="1267" b="1" dirty="0">
                <a:latin typeface="Open Sans" panose="020B0606030504020204" pitchFamily="34" charset="0"/>
                <a:ea typeface="Open Sans" panose="020B0606030504020204" pitchFamily="34" charset="0"/>
                <a:cs typeface="Open Sans" panose="020B0606030504020204" pitchFamily="34" charset="0"/>
              </a:rPr>
              <a:t>Analysis</a:t>
            </a:r>
          </a:p>
        </p:txBody>
      </p:sp>
      <p:sp>
        <p:nvSpPr>
          <p:cNvPr id="41" name="Google Shape;684;p22">
            <a:extLst>
              <a:ext uri="{FF2B5EF4-FFF2-40B4-BE49-F238E27FC236}">
                <a16:creationId xmlns:a16="http://schemas.microsoft.com/office/drawing/2014/main" id="{48CD4683-7CB6-5D40-96F6-B45AEE8F8026}"/>
              </a:ext>
            </a:extLst>
          </p:cNvPr>
          <p:cNvSpPr txBox="1"/>
          <p:nvPr/>
        </p:nvSpPr>
        <p:spPr>
          <a:xfrm>
            <a:off x="5383239" y="2006600"/>
            <a:ext cx="1432971" cy="517065"/>
          </a:xfrm>
          <a:prstGeom prst="rect">
            <a:avLst/>
          </a:prstGeom>
          <a:solidFill>
            <a:schemeClr val="accent6">
              <a:lumMod val="75000"/>
            </a:schemeClr>
          </a:solidFill>
          <a:ln>
            <a:noFill/>
          </a:ln>
        </p:spPr>
        <p:txBody>
          <a:bodyPr spcFirstLastPara="1" wrap="square" lIns="0" tIns="0" rIns="0" bIns="0" anchor="t" anchorCtr="0">
            <a:spAutoFit/>
          </a:bodyPr>
          <a:lstStyle/>
          <a:p>
            <a:pPr algn="ctr">
              <a:lnSpc>
                <a:spcPct val="140029"/>
              </a:lnSpc>
            </a:pPr>
            <a:r>
              <a:rPr lang="en-US" sz="1200" b="1" dirty="0">
                <a:solidFill>
                  <a:srgbClr val="000000"/>
                </a:solidFill>
                <a:latin typeface="Open Sans"/>
                <a:ea typeface="Open Sans"/>
                <a:cs typeface="Open Sans"/>
                <a:sym typeface="Open Sans"/>
              </a:rPr>
              <a:t>Comparative visual dynamically</a:t>
            </a:r>
            <a:endParaRPr sz="1200" dirty="0"/>
          </a:p>
        </p:txBody>
      </p:sp>
      <p:sp>
        <p:nvSpPr>
          <p:cNvPr id="42" name="Google Shape;685;p22">
            <a:extLst>
              <a:ext uri="{FF2B5EF4-FFF2-40B4-BE49-F238E27FC236}">
                <a16:creationId xmlns:a16="http://schemas.microsoft.com/office/drawing/2014/main" id="{00F400FC-D859-8F3C-75F4-5305768B3CC9}"/>
              </a:ext>
            </a:extLst>
          </p:cNvPr>
          <p:cNvSpPr txBox="1"/>
          <p:nvPr/>
        </p:nvSpPr>
        <p:spPr>
          <a:xfrm>
            <a:off x="6946373" y="1618914"/>
            <a:ext cx="1387687" cy="958532"/>
          </a:xfrm>
          <a:prstGeom prst="rect">
            <a:avLst/>
          </a:prstGeom>
          <a:noFill/>
          <a:ln>
            <a:noFill/>
          </a:ln>
        </p:spPr>
        <p:txBody>
          <a:bodyPr spcFirstLastPara="1" wrap="square" lIns="0" tIns="0" rIns="0" bIns="0" anchor="t" anchorCtr="0">
            <a:spAutoFit/>
          </a:bodyPr>
          <a:lstStyle/>
          <a:p>
            <a:pPr algn="ctr">
              <a:lnSpc>
                <a:spcPct val="140000"/>
              </a:lnSpc>
            </a:pPr>
            <a:r>
              <a:rPr lang="en-US" sz="1483" b="1" dirty="0">
                <a:solidFill>
                  <a:srgbClr val="000000"/>
                </a:solidFill>
                <a:latin typeface="Open Sans"/>
                <a:ea typeface="Open Sans"/>
                <a:cs typeface="Open Sans"/>
                <a:sym typeface="Open Sans"/>
              </a:rPr>
              <a:t>Mobile-based identification approach</a:t>
            </a:r>
            <a:endParaRPr sz="1200" dirty="0"/>
          </a:p>
        </p:txBody>
      </p:sp>
      <p:sp>
        <p:nvSpPr>
          <p:cNvPr id="43" name="Google Shape;686;p22">
            <a:extLst>
              <a:ext uri="{FF2B5EF4-FFF2-40B4-BE49-F238E27FC236}">
                <a16:creationId xmlns:a16="http://schemas.microsoft.com/office/drawing/2014/main" id="{3AF59401-1564-B2C0-74E0-C47FFBEA374F}"/>
              </a:ext>
            </a:extLst>
          </p:cNvPr>
          <p:cNvSpPr txBox="1"/>
          <p:nvPr/>
        </p:nvSpPr>
        <p:spPr>
          <a:xfrm>
            <a:off x="2444361" y="1572745"/>
            <a:ext cx="1366867" cy="861583"/>
          </a:xfrm>
          <a:prstGeom prst="rect">
            <a:avLst/>
          </a:prstGeom>
          <a:noFill/>
          <a:ln>
            <a:noFill/>
          </a:ln>
        </p:spPr>
        <p:txBody>
          <a:bodyPr spcFirstLastPara="1" wrap="square" lIns="0" tIns="0" rIns="0" bIns="0" anchor="t" anchorCtr="0">
            <a:spAutoFit/>
          </a:bodyPr>
          <a:lstStyle/>
          <a:p>
            <a:pPr algn="ctr">
              <a:lnSpc>
                <a:spcPct val="140052"/>
              </a:lnSpc>
            </a:pPr>
            <a:r>
              <a:rPr lang="en-US" sz="1333" b="1" dirty="0">
                <a:solidFill>
                  <a:srgbClr val="000000"/>
                </a:solidFill>
                <a:latin typeface="Open Sans"/>
                <a:ea typeface="Open Sans"/>
                <a:cs typeface="Open Sans"/>
                <a:sym typeface="Open Sans"/>
              </a:rPr>
              <a:t>Identification of Air Pollution level </a:t>
            </a:r>
            <a:endParaRPr sz="1067" dirty="0"/>
          </a:p>
        </p:txBody>
      </p:sp>
      <p:sp>
        <p:nvSpPr>
          <p:cNvPr id="44" name="Google Shape;687;p22">
            <a:extLst>
              <a:ext uri="{FF2B5EF4-FFF2-40B4-BE49-F238E27FC236}">
                <a16:creationId xmlns:a16="http://schemas.microsoft.com/office/drawing/2014/main" id="{E5687EA8-8D5E-97B1-7FF2-67C3534E55A1}"/>
              </a:ext>
            </a:extLst>
          </p:cNvPr>
          <p:cNvSpPr txBox="1"/>
          <p:nvPr/>
        </p:nvSpPr>
        <p:spPr>
          <a:xfrm>
            <a:off x="910897" y="1713418"/>
            <a:ext cx="1366867" cy="659668"/>
          </a:xfrm>
          <a:prstGeom prst="rect">
            <a:avLst/>
          </a:prstGeom>
          <a:noFill/>
          <a:ln>
            <a:noFill/>
          </a:ln>
        </p:spPr>
        <p:txBody>
          <a:bodyPr spcFirstLastPara="1" wrap="square" lIns="0" tIns="0" rIns="0" bIns="0" anchor="t" anchorCtr="0">
            <a:spAutoFit/>
          </a:bodyPr>
          <a:lstStyle/>
          <a:p>
            <a:pPr algn="ctr">
              <a:lnSpc>
                <a:spcPct val="140052"/>
              </a:lnSpc>
            </a:pPr>
            <a:r>
              <a:rPr lang="en-US" sz="1531" b="1" dirty="0">
                <a:solidFill>
                  <a:srgbClr val="000000"/>
                </a:solidFill>
                <a:latin typeface="Open Sans"/>
                <a:ea typeface="Open Sans"/>
                <a:cs typeface="Open Sans"/>
                <a:sym typeface="Open Sans"/>
              </a:rPr>
              <a:t>Application Reference</a:t>
            </a:r>
            <a:endParaRPr sz="1200" dirty="0"/>
          </a:p>
        </p:txBody>
      </p:sp>
      <p:sp>
        <p:nvSpPr>
          <p:cNvPr id="46" name="Google Shape;689;p22">
            <a:extLst>
              <a:ext uri="{FF2B5EF4-FFF2-40B4-BE49-F238E27FC236}">
                <a16:creationId xmlns:a16="http://schemas.microsoft.com/office/drawing/2014/main" id="{5DE4CC13-4F49-5EDA-64AA-8196DB16F071}"/>
              </a:ext>
            </a:extLst>
          </p:cNvPr>
          <p:cNvSpPr txBox="1"/>
          <p:nvPr/>
        </p:nvSpPr>
        <p:spPr>
          <a:xfrm>
            <a:off x="867642" y="2842019"/>
            <a:ext cx="1366867" cy="329834"/>
          </a:xfrm>
          <a:prstGeom prst="rect">
            <a:avLst/>
          </a:prstGeom>
          <a:noFill/>
          <a:ln>
            <a:noFill/>
          </a:ln>
        </p:spPr>
        <p:txBody>
          <a:bodyPr spcFirstLastPara="1" wrap="square" lIns="0" tIns="0" rIns="0" bIns="0" anchor="t" anchorCtr="0">
            <a:spAutoFit/>
          </a:bodyPr>
          <a:lstStyle/>
          <a:p>
            <a:pPr algn="ctr">
              <a:lnSpc>
                <a:spcPct val="140052"/>
              </a:lnSpc>
            </a:pPr>
            <a:r>
              <a:rPr lang="en-US" sz="1531" b="1" dirty="0">
                <a:solidFill>
                  <a:srgbClr val="000000"/>
                </a:solidFill>
                <a:latin typeface="Open Sans"/>
                <a:ea typeface="Open Sans"/>
                <a:cs typeface="Open Sans"/>
                <a:sym typeface="Open Sans"/>
              </a:rPr>
              <a:t>Research A</a:t>
            </a:r>
            <a:endParaRPr sz="1200" dirty="0"/>
          </a:p>
        </p:txBody>
      </p:sp>
      <p:sp>
        <p:nvSpPr>
          <p:cNvPr id="47" name="Google Shape;690;p22">
            <a:extLst>
              <a:ext uri="{FF2B5EF4-FFF2-40B4-BE49-F238E27FC236}">
                <a16:creationId xmlns:a16="http://schemas.microsoft.com/office/drawing/2014/main" id="{49992B90-2CC9-FA73-D0AB-25E7A0263B7D}"/>
              </a:ext>
            </a:extLst>
          </p:cNvPr>
          <p:cNvSpPr txBox="1"/>
          <p:nvPr/>
        </p:nvSpPr>
        <p:spPr>
          <a:xfrm>
            <a:off x="910897" y="3669401"/>
            <a:ext cx="1366867" cy="329834"/>
          </a:xfrm>
          <a:prstGeom prst="rect">
            <a:avLst/>
          </a:prstGeom>
          <a:noFill/>
          <a:ln>
            <a:noFill/>
          </a:ln>
        </p:spPr>
        <p:txBody>
          <a:bodyPr spcFirstLastPara="1" wrap="square" lIns="0" tIns="0" rIns="0" bIns="0" anchor="t" anchorCtr="0">
            <a:spAutoFit/>
          </a:bodyPr>
          <a:lstStyle/>
          <a:p>
            <a:pPr algn="ctr">
              <a:lnSpc>
                <a:spcPct val="140052"/>
              </a:lnSpc>
            </a:pPr>
            <a:r>
              <a:rPr lang="en-US" sz="1531" b="1" dirty="0">
                <a:solidFill>
                  <a:srgbClr val="000000"/>
                </a:solidFill>
                <a:latin typeface="Open Sans"/>
                <a:ea typeface="Open Sans"/>
                <a:cs typeface="Open Sans"/>
                <a:sym typeface="Open Sans"/>
              </a:rPr>
              <a:t>Research B</a:t>
            </a:r>
            <a:endParaRPr sz="1200" dirty="0"/>
          </a:p>
        </p:txBody>
      </p:sp>
      <p:sp>
        <p:nvSpPr>
          <p:cNvPr id="48" name="Google Shape;691;p22">
            <a:extLst>
              <a:ext uri="{FF2B5EF4-FFF2-40B4-BE49-F238E27FC236}">
                <a16:creationId xmlns:a16="http://schemas.microsoft.com/office/drawing/2014/main" id="{2DCF2C45-9FFB-0E64-6D3C-937167E5EE94}"/>
              </a:ext>
            </a:extLst>
          </p:cNvPr>
          <p:cNvSpPr txBox="1"/>
          <p:nvPr/>
        </p:nvSpPr>
        <p:spPr>
          <a:xfrm>
            <a:off x="910897" y="4364743"/>
            <a:ext cx="1366867" cy="659668"/>
          </a:xfrm>
          <a:prstGeom prst="rect">
            <a:avLst/>
          </a:prstGeom>
          <a:noFill/>
          <a:ln>
            <a:noFill/>
          </a:ln>
        </p:spPr>
        <p:txBody>
          <a:bodyPr spcFirstLastPara="1" wrap="square" lIns="0" tIns="0" rIns="0" bIns="0" anchor="t" anchorCtr="0">
            <a:spAutoFit/>
          </a:bodyPr>
          <a:lstStyle/>
          <a:p>
            <a:pPr algn="ctr">
              <a:lnSpc>
                <a:spcPct val="140052"/>
              </a:lnSpc>
            </a:pPr>
            <a:r>
              <a:rPr lang="en-US" sz="1531" b="1">
                <a:solidFill>
                  <a:srgbClr val="000000"/>
                </a:solidFill>
                <a:latin typeface="Open Sans"/>
                <a:ea typeface="Open Sans"/>
                <a:cs typeface="Open Sans"/>
                <a:sym typeface="Open Sans"/>
              </a:rPr>
              <a:t>Proposed System</a:t>
            </a:r>
            <a:endParaRPr sz="1200"/>
          </a:p>
        </p:txBody>
      </p:sp>
      <p:pic>
        <p:nvPicPr>
          <p:cNvPr id="49" name="Google Shape;693;p22">
            <a:extLst>
              <a:ext uri="{FF2B5EF4-FFF2-40B4-BE49-F238E27FC236}">
                <a16:creationId xmlns:a16="http://schemas.microsoft.com/office/drawing/2014/main" id="{72A6F173-BA2D-672E-1006-F00AC1B4FA61}"/>
              </a:ext>
            </a:extLst>
          </p:cNvPr>
          <p:cNvPicPr preferRelativeResize="0"/>
          <p:nvPr/>
        </p:nvPicPr>
        <p:blipFill rotWithShape="1">
          <a:blip r:embed="rId4">
            <a:alphaModFix/>
          </a:blip>
          <a:srcRect/>
          <a:stretch/>
        </p:blipFill>
        <p:spPr>
          <a:xfrm>
            <a:off x="7412626" y="2800337"/>
            <a:ext cx="385491" cy="379183"/>
          </a:xfrm>
          <a:prstGeom prst="rect">
            <a:avLst/>
          </a:prstGeom>
          <a:noFill/>
          <a:ln>
            <a:noFill/>
          </a:ln>
        </p:spPr>
      </p:pic>
      <p:pic>
        <p:nvPicPr>
          <p:cNvPr id="50" name="Google Shape;694;p22">
            <a:extLst>
              <a:ext uri="{FF2B5EF4-FFF2-40B4-BE49-F238E27FC236}">
                <a16:creationId xmlns:a16="http://schemas.microsoft.com/office/drawing/2014/main" id="{10E9F913-0A8E-AF5A-7C3A-E3AF4FAB92A4}"/>
              </a:ext>
            </a:extLst>
          </p:cNvPr>
          <p:cNvPicPr preferRelativeResize="0"/>
          <p:nvPr/>
        </p:nvPicPr>
        <p:blipFill rotWithShape="1">
          <a:blip r:embed="rId4">
            <a:alphaModFix/>
          </a:blip>
          <a:srcRect/>
          <a:stretch/>
        </p:blipFill>
        <p:spPr>
          <a:xfrm>
            <a:off x="7419503" y="3627718"/>
            <a:ext cx="385491" cy="379183"/>
          </a:xfrm>
          <a:prstGeom prst="rect">
            <a:avLst/>
          </a:prstGeom>
          <a:noFill/>
          <a:ln>
            <a:noFill/>
          </a:ln>
        </p:spPr>
      </p:pic>
      <p:sp>
        <p:nvSpPr>
          <p:cNvPr id="51" name="Google Shape;695;p22">
            <a:extLst>
              <a:ext uri="{FF2B5EF4-FFF2-40B4-BE49-F238E27FC236}">
                <a16:creationId xmlns:a16="http://schemas.microsoft.com/office/drawing/2014/main" id="{386E3E53-2712-4808-683F-33BEE80E06AA}"/>
              </a:ext>
            </a:extLst>
          </p:cNvPr>
          <p:cNvSpPr/>
          <p:nvPr/>
        </p:nvSpPr>
        <p:spPr>
          <a:xfrm>
            <a:off x="3857066" y="1443045"/>
            <a:ext cx="2965623" cy="582807"/>
          </a:xfrm>
          <a:custGeom>
            <a:avLst/>
            <a:gdLst/>
            <a:ahLst/>
            <a:cxnLst/>
            <a:rect l="l" t="t" r="r" b="b"/>
            <a:pathLst>
              <a:path w="1065287" h="209351" extrusionOk="0">
                <a:moveTo>
                  <a:pt x="0" y="0"/>
                </a:moveTo>
                <a:lnTo>
                  <a:pt x="1065287" y="0"/>
                </a:lnTo>
                <a:lnTo>
                  <a:pt x="1065287" y="209351"/>
                </a:lnTo>
                <a:lnTo>
                  <a:pt x="0" y="209351"/>
                </a:lnTo>
                <a:close/>
              </a:path>
            </a:pathLst>
          </a:custGeom>
          <a:solidFill>
            <a:schemeClr val="accent6">
              <a:lumMod val="75000"/>
            </a:schemeClr>
          </a:solidFill>
          <a:ln>
            <a:noFill/>
          </a:ln>
        </p:spPr>
        <p:txBody>
          <a:bodyPr/>
          <a:lstStyle/>
          <a:p>
            <a:endParaRPr lang="en-US" sz="1200"/>
          </a:p>
        </p:txBody>
      </p:sp>
      <p:sp>
        <p:nvSpPr>
          <p:cNvPr id="52" name="Google Shape;696;p22">
            <a:extLst>
              <a:ext uri="{FF2B5EF4-FFF2-40B4-BE49-F238E27FC236}">
                <a16:creationId xmlns:a16="http://schemas.microsoft.com/office/drawing/2014/main" id="{CF62F0A3-A8A2-60D2-7635-BA37C71582F7}"/>
              </a:ext>
            </a:extLst>
          </p:cNvPr>
          <p:cNvSpPr txBox="1"/>
          <p:nvPr/>
        </p:nvSpPr>
        <p:spPr>
          <a:xfrm>
            <a:off x="3911478" y="1556325"/>
            <a:ext cx="2872422" cy="323358"/>
          </a:xfrm>
          <a:prstGeom prst="rect">
            <a:avLst/>
          </a:prstGeom>
          <a:noFill/>
          <a:ln>
            <a:noFill/>
          </a:ln>
        </p:spPr>
        <p:txBody>
          <a:bodyPr spcFirstLastPara="1" wrap="square" lIns="0" tIns="0" rIns="0" bIns="0" anchor="t" anchorCtr="0">
            <a:spAutoFit/>
          </a:bodyPr>
          <a:lstStyle/>
          <a:p>
            <a:pPr algn="ctr">
              <a:lnSpc>
                <a:spcPct val="140026"/>
              </a:lnSpc>
            </a:pPr>
            <a:r>
              <a:rPr lang="en-US" sz="1501" b="1">
                <a:solidFill>
                  <a:srgbClr val="000000"/>
                </a:solidFill>
                <a:latin typeface="Open Sans"/>
                <a:ea typeface="Open Sans"/>
                <a:cs typeface="Open Sans"/>
                <a:sym typeface="Open Sans"/>
              </a:rPr>
              <a:t>Progression level detection </a:t>
            </a:r>
            <a:endParaRPr sz="1200"/>
          </a:p>
        </p:txBody>
      </p:sp>
      <p:sp>
        <p:nvSpPr>
          <p:cNvPr id="53" name="Google Shape;697;p22">
            <a:extLst>
              <a:ext uri="{FF2B5EF4-FFF2-40B4-BE49-F238E27FC236}">
                <a16:creationId xmlns:a16="http://schemas.microsoft.com/office/drawing/2014/main" id="{D5F318FF-B905-C052-EE75-530052AD7F22}"/>
              </a:ext>
            </a:extLst>
          </p:cNvPr>
          <p:cNvSpPr/>
          <p:nvPr/>
        </p:nvSpPr>
        <p:spPr>
          <a:xfrm>
            <a:off x="3886758" y="1960903"/>
            <a:ext cx="2921861" cy="46782"/>
          </a:xfrm>
          <a:prstGeom prst="rect">
            <a:avLst/>
          </a:prstGeom>
          <a:solidFill>
            <a:srgbClr val="FFFFFF"/>
          </a:solidFill>
          <a:ln>
            <a:noFill/>
          </a:ln>
        </p:spPr>
        <p:txBody>
          <a:bodyPr spcFirstLastPara="1" wrap="square" lIns="60950" tIns="60950" rIns="60950" bIns="60950" anchor="ctr" anchorCtr="0">
            <a:noAutofit/>
          </a:bodyPr>
          <a:lstStyle/>
          <a:p>
            <a:endParaRPr sz="1200"/>
          </a:p>
        </p:txBody>
      </p:sp>
      <p:pic>
        <p:nvPicPr>
          <p:cNvPr id="54" name="Google Shape;701;p22">
            <a:extLst>
              <a:ext uri="{FF2B5EF4-FFF2-40B4-BE49-F238E27FC236}">
                <a16:creationId xmlns:a16="http://schemas.microsoft.com/office/drawing/2014/main" id="{8F8CD15A-18BB-04FF-61D5-0F3C2AC9730C}"/>
              </a:ext>
            </a:extLst>
          </p:cNvPr>
          <p:cNvPicPr preferRelativeResize="0"/>
          <p:nvPr/>
        </p:nvPicPr>
        <p:blipFill rotWithShape="1">
          <a:blip r:embed="rId3">
            <a:alphaModFix/>
          </a:blip>
          <a:srcRect/>
          <a:stretch/>
        </p:blipFill>
        <p:spPr>
          <a:xfrm>
            <a:off x="2897449" y="2779632"/>
            <a:ext cx="379836" cy="392688"/>
          </a:xfrm>
          <a:prstGeom prst="rect">
            <a:avLst/>
          </a:prstGeom>
          <a:noFill/>
          <a:ln>
            <a:noFill/>
          </a:ln>
        </p:spPr>
      </p:pic>
      <p:sp>
        <p:nvSpPr>
          <p:cNvPr id="57" name="TextBox 56">
            <a:extLst>
              <a:ext uri="{FF2B5EF4-FFF2-40B4-BE49-F238E27FC236}">
                <a16:creationId xmlns:a16="http://schemas.microsoft.com/office/drawing/2014/main" id="{3678E3E7-F4F1-D7BE-32A8-EC4426264B90}"/>
              </a:ext>
            </a:extLst>
          </p:cNvPr>
          <p:cNvSpPr txBox="1"/>
          <p:nvPr/>
        </p:nvSpPr>
        <p:spPr>
          <a:xfrm>
            <a:off x="8497431" y="2352034"/>
            <a:ext cx="3542169" cy="1438022"/>
          </a:xfrm>
          <a:prstGeom prst="rect">
            <a:avLst/>
          </a:prstGeom>
          <a:noFill/>
        </p:spPr>
        <p:txBody>
          <a:bodyPr wrap="square">
            <a:spAutoFit/>
          </a:bodyPr>
          <a:lstStyle/>
          <a:p>
            <a:pPr marL="489425" lvl="1" indent="-285750" algn="just">
              <a:lnSpc>
                <a:spcPct val="140014"/>
              </a:lnSpc>
              <a:buClr>
                <a:srgbClr val="000000"/>
              </a:buClr>
              <a:buSzPts val="2829"/>
              <a:buFont typeface="Arial" panose="020B0604020202020204" pitchFamily="34" charset="0"/>
              <a:buChar char="•"/>
            </a:pPr>
            <a:r>
              <a:rPr lang="en-US" sz="1600" dirty="0">
                <a:solidFill>
                  <a:srgbClr val="000000"/>
                </a:solidFill>
                <a:latin typeface="Biome Light (Headings)"/>
                <a:ea typeface="Open Sans"/>
                <a:cs typeface="Open Sans"/>
                <a:sym typeface="Open Sans"/>
              </a:rPr>
              <a:t>First-ever mobile-based Air pollution identification with comparable visuals application in Srilanka.</a:t>
            </a:r>
          </a:p>
        </p:txBody>
      </p:sp>
      <p:pic>
        <p:nvPicPr>
          <p:cNvPr id="58" name="Google Shape;667;p22">
            <a:extLst>
              <a:ext uri="{FF2B5EF4-FFF2-40B4-BE49-F238E27FC236}">
                <a16:creationId xmlns:a16="http://schemas.microsoft.com/office/drawing/2014/main" id="{ADB48219-164D-6118-FD68-EEE26CF43620}"/>
              </a:ext>
            </a:extLst>
          </p:cNvPr>
          <p:cNvPicPr preferRelativeResize="0"/>
          <p:nvPr/>
        </p:nvPicPr>
        <p:blipFill rotWithShape="1">
          <a:blip r:embed="rId3">
            <a:alphaModFix/>
          </a:blip>
          <a:srcRect/>
          <a:stretch/>
        </p:blipFill>
        <p:spPr>
          <a:xfrm>
            <a:off x="4419600" y="3622147"/>
            <a:ext cx="379836" cy="392688"/>
          </a:xfrm>
          <a:prstGeom prst="rect">
            <a:avLst/>
          </a:prstGeom>
          <a:noFill/>
          <a:ln>
            <a:noFill/>
          </a:ln>
        </p:spPr>
      </p:pic>
      <p:pic>
        <p:nvPicPr>
          <p:cNvPr id="59" name="Google Shape;701;p22">
            <a:extLst>
              <a:ext uri="{FF2B5EF4-FFF2-40B4-BE49-F238E27FC236}">
                <a16:creationId xmlns:a16="http://schemas.microsoft.com/office/drawing/2014/main" id="{052DDB54-F5C2-D045-CB8B-BCF67792C51C}"/>
              </a:ext>
            </a:extLst>
          </p:cNvPr>
          <p:cNvPicPr preferRelativeResize="0"/>
          <p:nvPr/>
        </p:nvPicPr>
        <p:blipFill rotWithShape="1">
          <a:blip r:embed="rId3">
            <a:alphaModFix/>
          </a:blip>
          <a:srcRect/>
          <a:stretch/>
        </p:blipFill>
        <p:spPr>
          <a:xfrm>
            <a:off x="2910852" y="3622147"/>
            <a:ext cx="379836" cy="392688"/>
          </a:xfrm>
          <a:prstGeom prst="rect">
            <a:avLst/>
          </a:prstGeom>
          <a:noFill/>
          <a:ln>
            <a:noFill/>
          </a:ln>
        </p:spPr>
      </p:pic>
      <p:cxnSp>
        <p:nvCxnSpPr>
          <p:cNvPr id="62" name="Straight Connector 61">
            <a:extLst>
              <a:ext uri="{FF2B5EF4-FFF2-40B4-BE49-F238E27FC236}">
                <a16:creationId xmlns:a16="http://schemas.microsoft.com/office/drawing/2014/main" id="{ED4B8A00-8C58-3236-DBDF-1845469B4172}"/>
              </a:ext>
            </a:extLst>
          </p:cNvPr>
          <p:cNvCxnSpPr/>
          <p:nvPr/>
        </p:nvCxnSpPr>
        <p:spPr>
          <a:xfrm>
            <a:off x="4384046" y="973999"/>
            <a:ext cx="4113385" cy="0"/>
          </a:xfrm>
          <a:prstGeom prst="line">
            <a:avLst/>
          </a:prstGeom>
        </p:spPr>
        <p:style>
          <a:lnRef idx="3">
            <a:schemeClr val="accent4"/>
          </a:lnRef>
          <a:fillRef idx="0">
            <a:schemeClr val="accent4"/>
          </a:fillRef>
          <a:effectRef idx="2">
            <a:schemeClr val="accent4"/>
          </a:effectRef>
          <a:fontRef idx="minor">
            <a:schemeClr val="tx1"/>
          </a:fontRef>
        </p:style>
      </p:cxnSp>
      <p:pic>
        <p:nvPicPr>
          <p:cNvPr id="63" name="Google Shape;103;p2">
            <a:extLst>
              <a:ext uri="{FF2B5EF4-FFF2-40B4-BE49-F238E27FC236}">
                <a16:creationId xmlns:a16="http://schemas.microsoft.com/office/drawing/2014/main" id="{2513B7FD-A2BF-7283-60CD-56653D9E4506}"/>
              </a:ext>
            </a:extLst>
          </p:cNvPr>
          <p:cNvPicPr preferRelativeResize="0"/>
          <p:nvPr/>
        </p:nvPicPr>
        <p:blipFill rotWithShape="1">
          <a:blip r:embed="rId5">
            <a:alphaModFix amt="80000"/>
          </a:blip>
          <a:srcRect r="52090"/>
          <a:stretch/>
        </p:blipFill>
        <p:spPr>
          <a:xfrm>
            <a:off x="0" y="6227763"/>
            <a:ext cx="2895600" cy="630237"/>
          </a:xfrm>
          <a:prstGeom prst="rect">
            <a:avLst/>
          </a:prstGeom>
          <a:noFill/>
          <a:ln>
            <a:noFill/>
          </a:ln>
        </p:spPr>
      </p:pic>
      <p:sp>
        <p:nvSpPr>
          <p:cNvPr id="64" name="Rectangle 63">
            <a:extLst>
              <a:ext uri="{FF2B5EF4-FFF2-40B4-BE49-F238E27FC236}">
                <a16:creationId xmlns:a16="http://schemas.microsoft.com/office/drawing/2014/main" id="{18E7FACE-7F45-A203-FB70-CA91CC2A0291}"/>
              </a:ext>
            </a:extLst>
          </p:cNvPr>
          <p:cNvSpPr/>
          <p:nvPr/>
        </p:nvSpPr>
        <p:spPr>
          <a:xfrm>
            <a:off x="3008571" y="645297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IT21058028</a:t>
            </a:r>
            <a:r>
              <a:rPr lang="en-US" sz="1800" dirty="0">
                <a:solidFill>
                  <a:schemeClr val="tx1"/>
                </a:solidFill>
              </a:rPr>
              <a:t>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6" name="Date Placeholder 5">
            <a:extLst>
              <a:ext uri="{FF2B5EF4-FFF2-40B4-BE49-F238E27FC236}">
                <a16:creationId xmlns:a16="http://schemas.microsoft.com/office/drawing/2014/main" id="{6B044BBE-7E34-6DF5-AEF6-20FF57020F32}"/>
              </a:ext>
            </a:extLst>
          </p:cNvPr>
          <p:cNvSpPr>
            <a:spLocks noGrp="1"/>
          </p:cNvSpPr>
          <p:nvPr>
            <p:ph type="dt" idx="10"/>
          </p:nvPr>
        </p:nvSpPr>
        <p:spPr/>
        <p:txBody>
          <a:bodyPr/>
          <a:lstStyle/>
          <a:p>
            <a:fld id="{44FDD048-21C0-40BA-B205-ED175AE9862C}" type="datetime1">
              <a:rPr lang="en-US" smtClean="0"/>
              <a:t>2/21/2024</a:t>
            </a:fld>
            <a:endParaRPr lang="en-US"/>
          </a:p>
        </p:txBody>
      </p:sp>
      <p:sp>
        <p:nvSpPr>
          <p:cNvPr id="7" name="Slide Number Placeholder 6">
            <a:extLst>
              <a:ext uri="{FF2B5EF4-FFF2-40B4-BE49-F238E27FC236}">
                <a16:creationId xmlns:a16="http://schemas.microsoft.com/office/drawing/2014/main" id="{166B6FD9-7020-455E-5B50-426CAA725313}"/>
              </a:ext>
            </a:extLst>
          </p:cNvPr>
          <p:cNvSpPr>
            <a:spLocks noGrp="1"/>
          </p:cNvSpPr>
          <p:nvPr>
            <p:ph type="sldNum" idx="12"/>
          </p:nvPr>
        </p:nvSpPr>
        <p:spPr/>
        <p:txBody>
          <a:bodyPr/>
          <a:lstStyle/>
          <a:p>
            <a:fld id="{00000000-1234-1234-1234-123412341234}" type="slidenum">
              <a:rPr lang="en-US" smtClean="0"/>
              <a:pPr/>
              <a:t>29</a:t>
            </a:fld>
            <a:endParaRPr lang="en-US"/>
          </a:p>
        </p:txBody>
      </p:sp>
      <p:sp>
        <p:nvSpPr>
          <p:cNvPr id="19" name="TextBox 18">
            <a:extLst>
              <a:ext uri="{FF2B5EF4-FFF2-40B4-BE49-F238E27FC236}">
                <a16:creationId xmlns:a16="http://schemas.microsoft.com/office/drawing/2014/main" id="{75C50C6A-84A8-4D2A-84F9-AEA15CBA4B81}"/>
              </a:ext>
            </a:extLst>
          </p:cNvPr>
          <p:cNvSpPr txBox="1"/>
          <p:nvPr/>
        </p:nvSpPr>
        <p:spPr>
          <a:xfrm>
            <a:off x="10738623" y="6448771"/>
            <a:ext cx="1453377"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Google Shape;456;p33">
            <a:extLst>
              <a:ext uri="{FF2B5EF4-FFF2-40B4-BE49-F238E27FC236}">
                <a16:creationId xmlns:a16="http://schemas.microsoft.com/office/drawing/2014/main" id="{EB538B4E-836D-4FDB-F6B3-2B76E1346DD9}"/>
              </a:ext>
            </a:extLst>
          </p:cNvPr>
          <p:cNvSpPr txBox="1">
            <a:spLocks noGrp="1"/>
          </p:cNvSpPr>
          <p:nvPr>
            <p:ph type="title"/>
          </p:nvPr>
        </p:nvSpPr>
        <p:spPr>
          <a:xfrm>
            <a:off x="838200" y="365125"/>
            <a:ext cx="5393361" cy="1325563"/>
          </a:xfrm>
          <a:prstGeom prst="rect">
            <a:avLst/>
          </a:prstGeom>
        </p:spPr>
        <p:txBody>
          <a:bodyPr spcFirstLastPara="1" vert="horz" lIns="91440" tIns="45720" rIns="91440" bIns="45720" rtlCol="0" anchor="ctr" anchorCtr="0">
            <a:normAutofit/>
          </a:bodyPr>
          <a:lstStyle/>
          <a:p>
            <a:pPr algn="l"/>
            <a:r>
              <a:rPr lang="en-US" dirty="0">
                <a:solidFill>
                  <a:schemeClr val="tx1"/>
                </a:solidFill>
                <a:ea typeface="+mj-ea"/>
                <a:cs typeface="+mj-cs"/>
              </a:rPr>
              <a:t>Content</a:t>
            </a:r>
          </a:p>
          <a:p>
            <a:pPr algn="l"/>
            <a:endParaRPr lang="en-US" dirty="0">
              <a:solidFill>
                <a:schemeClr val="tx1"/>
              </a:solidFill>
              <a:ea typeface="+mj-ea"/>
              <a:cs typeface="+mj-cs"/>
            </a:endParaRPr>
          </a:p>
        </p:txBody>
      </p:sp>
      <p:sp>
        <p:nvSpPr>
          <p:cNvPr id="7" name="Content Placeholder 2">
            <a:extLst>
              <a:ext uri="{FF2B5EF4-FFF2-40B4-BE49-F238E27FC236}">
                <a16:creationId xmlns:a16="http://schemas.microsoft.com/office/drawing/2014/main" id="{BBCA284A-92E1-AEC3-E21E-FA853EE9C9BB}"/>
              </a:ext>
            </a:extLst>
          </p:cNvPr>
          <p:cNvSpPr txBox="1">
            <a:spLocks/>
          </p:cNvSpPr>
          <p:nvPr/>
        </p:nvSpPr>
        <p:spPr>
          <a:xfrm>
            <a:off x="838200" y="1825625"/>
            <a:ext cx="5393361" cy="432483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4792"/>
            <a:r>
              <a:rPr lang="en-US" sz="2000" dirty="0"/>
              <a:t>Overall Introduction</a:t>
            </a:r>
          </a:p>
          <a:p>
            <a:pPr marL="304792"/>
            <a:r>
              <a:rPr lang="en-US" sz="2000" dirty="0"/>
              <a:t>Research Question</a:t>
            </a:r>
          </a:p>
          <a:p>
            <a:pPr marL="304792"/>
            <a:r>
              <a:rPr lang="en-US" sz="2000" dirty="0"/>
              <a:t>Objectives</a:t>
            </a:r>
          </a:p>
          <a:p>
            <a:pPr marL="914377" lvl="1"/>
            <a:r>
              <a:rPr lang="en-US" sz="1800" dirty="0"/>
              <a:t>Main Objective</a:t>
            </a:r>
          </a:p>
          <a:p>
            <a:pPr marL="914377" lvl="1"/>
            <a:r>
              <a:rPr lang="en-US" sz="1800" dirty="0"/>
              <a:t>Specific Objectives</a:t>
            </a:r>
          </a:p>
          <a:p>
            <a:pPr marL="304792"/>
            <a:r>
              <a:rPr lang="en-US" sz="2000" dirty="0"/>
              <a:t>Overall System Architecture</a:t>
            </a:r>
          </a:p>
          <a:p>
            <a:pPr marL="304792"/>
            <a:r>
              <a:rPr lang="en-US" sz="2000" dirty="0"/>
              <a:t>Individual Components</a:t>
            </a:r>
          </a:p>
          <a:p>
            <a:pPr>
              <a:lnSpc>
                <a:spcPct val="90000"/>
              </a:lnSpc>
            </a:pPr>
            <a:endParaRPr lang="en-US" dirty="0"/>
          </a:p>
        </p:txBody>
      </p:sp>
      <p:pic>
        <p:nvPicPr>
          <p:cNvPr id="10" name="Picture 9" descr="A group of people holding cars and smoke&#10;&#10;Description automatically generated">
            <a:extLst>
              <a:ext uri="{FF2B5EF4-FFF2-40B4-BE49-F238E27FC236}">
                <a16:creationId xmlns:a16="http://schemas.microsoft.com/office/drawing/2014/main" id="{3EC88FF1-5020-8A92-18C1-54B5AAEE9FA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4767" r="20482" b="-1"/>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108"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9"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 name="Google Shape;103;p2">
            <a:extLst>
              <a:ext uri="{FF2B5EF4-FFF2-40B4-BE49-F238E27FC236}">
                <a16:creationId xmlns:a16="http://schemas.microsoft.com/office/drawing/2014/main" id="{B641DC15-C66D-B501-74BF-80A10AF29ED3}"/>
              </a:ext>
            </a:extLst>
          </p:cNvPr>
          <p:cNvPicPr preferRelativeResize="0"/>
          <p:nvPr/>
        </p:nvPicPr>
        <p:blipFill rotWithShape="1">
          <a:blip r:embed="rId4">
            <a:alphaModFix amt="80000"/>
          </a:blip>
          <a:srcRect r="52090"/>
          <a:stretch/>
        </p:blipFill>
        <p:spPr>
          <a:xfrm>
            <a:off x="0" y="6211676"/>
            <a:ext cx="2895600" cy="630237"/>
          </a:xfrm>
          <a:prstGeom prst="rect">
            <a:avLst/>
          </a:prstGeom>
          <a:noFill/>
          <a:ln>
            <a:noFill/>
          </a:ln>
        </p:spPr>
      </p:pic>
      <p:sp>
        <p:nvSpPr>
          <p:cNvPr id="12" name="Date Placeholder 11">
            <a:extLst>
              <a:ext uri="{FF2B5EF4-FFF2-40B4-BE49-F238E27FC236}">
                <a16:creationId xmlns:a16="http://schemas.microsoft.com/office/drawing/2014/main" id="{C8F4EAD1-EFA2-C190-A3C2-B088F23CDEEB}"/>
              </a:ext>
            </a:extLst>
          </p:cNvPr>
          <p:cNvSpPr>
            <a:spLocks noGrp="1"/>
          </p:cNvSpPr>
          <p:nvPr>
            <p:ph type="dt" sz="half" idx="2"/>
          </p:nvPr>
        </p:nvSpPr>
        <p:spPr>
          <a:xfrm>
            <a:off x="10644071" y="6495821"/>
            <a:ext cx="2743200" cy="365125"/>
          </a:xfrm>
        </p:spPr>
        <p:txBody>
          <a:bodyPr/>
          <a:lstStyle/>
          <a:p>
            <a:fld id="{43DBEBE0-FED3-4D76-BE9F-100D2CB0BAF2}" type="datetime1">
              <a:rPr lang="en-US" sz="1200" b="1" smtClean="0"/>
              <a:t>2/21/2024</a:t>
            </a:fld>
            <a:endParaRPr lang="en-US" b="1" dirty="0"/>
          </a:p>
        </p:txBody>
      </p:sp>
      <p:cxnSp>
        <p:nvCxnSpPr>
          <p:cNvPr id="16" name="Straight Connector 15">
            <a:extLst>
              <a:ext uri="{FF2B5EF4-FFF2-40B4-BE49-F238E27FC236}">
                <a16:creationId xmlns:a16="http://schemas.microsoft.com/office/drawing/2014/main" id="{60E24A24-9835-B76B-6827-F62AC31E654F}"/>
              </a:ext>
            </a:extLst>
          </p:cNvPr>
          <p:cNvCxnSpPr/>
          <p:nvPr/>
        </p:nvCxnSpPr>
        <p:spPr>
          <a:xfrm>
            <a:off x="1177047" y="1089498"/>
            <a:ext cx="2509736" cy="0"/>
          </a:xfrm>
          <a:prstGeom prst="line">
            <a:avLst/>
          </a:prstGeom>
          <a:ln w="38100"/>
        </p:spPr>
        <p:style>
          <a:lnRef idx="3">
            <a:schemeClr val="accent6"/>
          </a:lnRef>
          <a:fillRef idx="0">
            <a:schemeClr val="accent6"/>
          </a:fillRef>
          <a:effectRef idx="2">
            <a:schemeClr val="accent6"/>
          </a:effectRef>
          <a:fontRef idx="minor">
            <a:schemeClr val="tx1"/>
          </a:fontRef>
        </p:style>
      </p:cxnSp>
      <p:sp>
        <p:nvSpPr>
          <p:cNvPr id="2" name="Slide Number Placeholder 1">
            <a:extLst>
              <a:ext uri="{FF2B5EF4-FFF2-40B4-BE49-F238E27FC236}">
                <a16:creationId xmlns:a16="http://schemas.microsoft.com/office/drawing/2014/main" id="{211A478A-C218-76D1-8CD3-2F287F2C96FC}"/>
              </a:ext>
            </a:extLst>
          </p:cNvPr>
          <p:cNvSpPr>
            <a:spLocks noGrp="1"/>
          </p:cNvSpPr>
          <p:nvPr>
            <p:ph type="sldNum" sz="quarter" idx="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997051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61779" y="25831"/>
            <a:ext cx="10198671" cy="680123"/>
          </a:xfrm>
          <a:prstGeom prst="rect">
            <a:avLst/>
          </a:prstGeom>
        </p:spPr>
        <p:txBody>
          <a:bodyPr lIns="0" tIns="0" rIns="0" bIns="0" rtlCol="0" anchor="t">
            <a:spAutoFit/>
          </a:bodyPr>
          <a:lstStyle/>
          <a:p>
            <a:pPr algn="ctr">
              <a:lnSpc>
                <a:spcPts val="6067"/>
              </a:lnSpc>
              <a:spcBef>
                <a:spcPct val="0"/>
              </a:spcBef>
            </a:pPr>
            <a:r>
              <a:rPr lang="en-US" sz="3200" dirty="0">
                <a:solidFill>
                  <a:srgbClr val="000000"/>
                </a:solidFill>
                <a:latin typeface="Canva Sans Bold"/>
              </a:rPr>
              <a:t>Technologies, Techniques, Algorithms</a:t>
            </a:r>
          </a:p>
        </p:txBody>
      </p:sp>
      <p:sp>
        <p:nvSpPr>
          <p:cNvPr id="13" name="Google Shape;480;p14">
            <a:extLst>
              <a:ext uri="{FF2B5EF4-FFF2-40B4-BE49-F238E27FC236}">
                <a16:creationId xmlns:a16="http://schemas.microsoft.com/office/drawing/2014/main" id="{0F7D6BC0-4083-F622-59F6-026FE54BD62D}"/>
              </a:ext>
            </a:extLst>
          </p:cNvPr>
          <p:cNvSpPr/>
          <p:nvPr/>
        </p:nvSpPr>
        <p:spPr>
          <a:xfrm>
            <a:off x="8241735" y="1750729"/>
            <a:ext cx="2891884" cy="430633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14" name="Google Shape;485;p14">
            <a:extLst>
              <a:ext uri="{FF2B5EF4-FFF2-40B4-BE49-F238E27FC236}">
                <a16:creationId xmlns:a16="http://schemas.microsoft.com/office/drawing/2014/main" id="{231DC2CA-6D35-0EF6-39E4-157708FC8C62}"/>
              </a:ext>
            </a:extLst>
          </p:cNvPr>
          <p:cNvSpPr/>
          <p:nvPr/>
        </p:nvSpPr>
        <p:spPr>
          <a:xfrm>
            <a:off x="8116804" y="1633073"/>
            <a:ext cx="688414" cy="68841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2">
              <a:alphaModFix/>
            </a:blip>
            <a:stretch>
              <a:fillRect l="-2428" t="-5319" r="-2503" b="-8736"/>
            </a:stretch>
          </a:blipFill>
          <a:ln>
            <a:noFill/>
          </a:ln>
        </p:spPr>
        <p:txBody>
          <a:bodyPr spcFirstLastPara="1" wrap="square" lIns="60950" tIns="60950" rIns="60950" bIns="60950" anchor="ctr" anchorCtr="0">
            <a:noAutofit/>
          </a:bodyPr>
          <a:lstStyle/>
          <a:p>
            <a:endParaRPr sz="1200"/>
          </a:p>
        </p:txBody>
      </p:sp>
      <p:sp>
        <p:nvSpPr>
          <p:cNvPr id="15" name="Google Shape;495;p14">
            <a:extLst>
              <a:ext uri="{FF2B5EF4-FFF2-40B4-BE49-F238E27FC236}">
                <a16:creationId xmlns:a16="http://schemas.microsoft.com/office/drawing/2014/main" id="{B8C371DB-FB0F-5290-7F4B-788C1A43BD47}"/>
              </a:ext>
            </a:extLst>
          </p:cNvPr>
          <p:cNvSpPr txBox="1"/>
          <p:nvPr/>
        </p:nvSpPr>
        <p:spPr>
          <a:xfrm>
            <a:off x="9045336" y="1906159"/>
            <a:ext cx="1284685" cy="383695"/>
          </a:xfrm>
          <a:prstGeom prst="rect">
            <a:avLst/>
          </a:prstGeom>
          <a:noFill/>
          <a:ln>
            <a:noFill/>
          </a:ln>
        </p:spPr>
        <p:txBody>
          <a:bodyPr spcFirstLastPara="1" wrap="square" lIns="0" tIns="0" rIns="0" bIns="0" anchor="t" anchorCtr="0">
            <a:spAutoFit/>
          </a:bodyPr>
          <a:lstStyle/>
          <a:p>
            <a:pPr algn="ctr">
              <a:lnSpc>
                <a:spcPct val="139985"/>
              </a:lnSpc>
            </a:pPr>
            <a:r>
              <a:rPr lang="en-US" sz="1781" b="1" dirty="0">
                <a:solidFill>
                  <a:srgbClr val="B3B3B3"/>
                </a:solidFill>
                <a:latin typeface="Open Sans"/>
                <a:ea typeface="Open Sans"/>
                <a:cs typeface="Open Sans"/>
                <a:sym typeface="Open Sans"/>
              </a:rPr>
              <a:t>Techniques</a:t>
            </a:r>
            <a:endParaRPr sz="1200" dirty="0"/>
          </a:p>
        </p:txBody>
      </p:sp>
      <p:sp>
        <p:nvSpPr>
          <p:cNvPr id="16" name="Google Shape;496;p14">
            <a:extLst>
              <a:ext uri="{FF2B5EF4-FFF2-40B4-BE49-F238E27FC236}">
                <a16:creationId xmlns:a16="http://schemas.microsoft.com/office/drawing/2014/main" id="{D4C9A76D-83C3-9D47-6330-561E41A5A7AA}"/>
              </a:ext>
            </a:extLst>
          </p:cNvPr>
          <p:cNvSpPr txBox="1"/>
          <p:nvPr/>
        </p:nvSpPr>
        <p:spPr>
          <a:xfrm>
            <a:off x="8549901" y="2578792"/>
            <a:ext cx="2583718" cy="2143215"/>
          </a:xfrm>
          <a:prstGeom prst="rect">
            <a:avLst/>
          </a:prstGeom>
          <a:noFill/>
          <a:ln>
            <a:noFill/>
          </a:ln>
        </p:spPr>
        <p:txBody>
          <a:bodyPr spcFirstLastPara="1" wrap="square" lIns="0" tIns="0" rIns="0" bIns="0" anchor="t" anchorCtr="0">
            <a:spAutoFit/>
          </a:bodyPr>
          <a:lstStyle/>
          <a:p>
            <a:pPr marL="228611" indent="-228611">
              <a:lnSpc>
                <a:spcPct val="155555"/>
              </a:lnSpc>
              <a:buFont typeface="Arial" panose="020B0604020202020204" pitchFamily="34" charset="0"/>
              <a:buChar char="•"/>
            </a:pPr>
            <a:r>
              <a:rPr lang="en-US" sz="1333" dirty="0">
                <a:solidFill>
                  <a:schemeClr val="bg1"/>
                </a:solidFill>
                <a:latin typeface="Calibri"/>
                <a:ea typeface="Calibri"/>
                <a:cs typeface="Calibri"/>
                <a:sym typeface="Calibri"/>
              </a:rPr>
              <a:t>The Train-Test-Split technique is so far the most frequent approach used in the cross validation of pre-processed data.</a:t>
            </a:r>
          </a:p>
          <a:p>
            <a:pPr>
              <a:lnSpc>
                <a:spcPct val="155555"/>
              </a:lnSpc>
            </a:pPr>
            <a:endParaRPr lang="en-US" sz="1200" dirty="0">
              <a:solidFill>
                <a:schemeClr val="dk1"/>
              </a:solidFill>
              <a:latin typeface="Calibri"/>
              <a:ea typeface="Calibri"/>
              <a:cs typeface="Calibri"/>
              <a:sym typeface="Calibri"/>
            </a:endParaRPr>
          </a:p>
          <a:p>
            <a:pPr>
              <a:lnSpc>
                <a:spcPct val="155555"/>
              </a:lnSpc>
            </a:pPr>
            <a:endParaRPr sz="1200" dirty="0">
              <a:solidFill>
                <a:schemeClr val="dk1"/>
              </a:solidFill>
              <a:latin typeface="Calibri"/>
              <a:ea typeface="Calibri"/>
              <a:cs typeface="Calibri"/>
              <a:sym typeface="Calibri"/>
            </a:endParaRPr>
          </a:p>
          <a:p>
            <a:pPr>
              <a:lnSpc>
                <a:spcPct val="140000"/>
              </a:lnSpc>
            </a:pPr>
            <a:endParaRPr lang="en-US" sz="1333" b="1" dirty="0">
              <a:solidFill>
                <a:srgbClr val="B3B3B3"/>
              </a:solidFill>
              <a:latin typeface="Open Sans"/>
              <a:ea typeface="Open Sans"/>
              <a:cs typeface="Open Sans"/>
              <a:sym typeface="Open Sans"/>
            </a:endParaRPr>
          </a:p>
        </p:txBody>
      </p:sp>
      <p:sp>
        <p:nvSpPr>
          <p:cNvPr id="17" name="Google Shape;479;p14">
            <a:extLst>
              <a:ext uri="{FF2B5EF4-FFF2-40B4-BE49-F238E27FC236}">
                <a16:creationId xmlns:a16="http://schemas.microsoft.com/office/drawing/2014/main" id="{0CFDB76F-ED80-8C14-9459-FE4AA37ECE2E}"/>
              </a:ext>
            </a:extLst>
          </p:cNvPr>
          <p:cNvSpPr/>
          <p:nvPr/>
        </p:nvSpPr>
        <p:spPr>
          <a:xfrm>
            <a:off x="1354388" y="1750729"/>
            <a:ext cx="2891884" cy="430633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18" name="Google Shape;482;p14">
            <a:extLst>
              <a:ext uri="{FF2B5EF4-FFF2-40B4-BE49-F238E27FC236}">
                <a16:creationId xmlns:a16="http://schemas.microsoft.com/office/drawing/2014/main" id="{69FB00E8-85EA-D292-8560-EB0A787CBB38}"/>
              </a:ext>
            </a:extLst>
          </p:cNvPr>
          <p:cNvSpPr txBox="1"/>
          <p:nvPr/>
        </p:nvSpPr>
        <p:spPr>
          <a:xfrm>
            <a:off x="1764757" y="2892987"/>
            <a:ext cx="1996440" cy="2269789"/>
          </a:xfrm>
          <a:prstGeom prst="rect">
            <a:avLst/>
          </a:prstGeom>
          <a:noFill/>
          <a:ln>
            <a:noFill/>
          </a:ln>
        </p:spPr>
        <p:txBody>
          <a:bodyPr spcFirstLastPara="1" wrap="square" lIns="0" tIns="0" rIns="0" bIns="0" anchor="t" anchorCtr="0">
            <a:spAutoFit/>
          </a:bodyPr>
          <a:lstStyle/>
          <a:p>
            <a:pPr>
              <a:lnSpc>
                <a:spcPct val="155555"/>
              </a:lnSpc>
            </a:pPr>
            <a:endParaRPr sz="1200" dirty="0">
              <a:solidFill>
                <a:schemeClr val="dk1"/>
              </a:solidFill>
              <a:latin typeface="Calibri"/>
              <a:ea typeface="Calibri"/>
              <a:cs typeface="Calibri"/>
              <a:sym typeface="Calibri"/>
            </a:endParaRPr>
          </a:p>
          <a:p>
            <a:pPr marL="287882" lvl="1" indent="-143941">
              <a:lnSpc>
                <a:spcPct val="140000"/>
              </a:lnSpc>
              <a:buClr>
                <a:srgbClr val="B3B3B3"/>
              </a:buClr>
              <a:buSzPts val="2000"/>
              <a:buFont typeface="Arial"/>
              <a:buChar char="•"/>
            </a:pPr>
            <a:r>
              <a:rPr lang="en-US" sz="1333" b="1" dirty="0">
                <a:solidFill>
                  <a:srgbClr val="B3B3B3"/>
                </a:solidFill>
                <a:latin typeface="Open Sans"/>
                <a:ea typeface="Open Sans"/>
                <a:cs typeface="Open Sans"/>
                <a:sym typeface="Open Sans"/>
              </a:rPr>
              <a:t>React Native</a:t>
            </a:r>
            <a:endParaRPr sz="1200" dirty="0"/>
          </a:p>
          <a:p>
            <a:pPr marL="287882" lvl="1" indent="-143941">
              <a:lnSpc>
                <a:spcPct val="140000"/>
              </a:lnSpc>
              <a:buClr>
                <a:srgbClr val="B3B3B3"/>
              </a:buClr>
              <a:buSzPts val="2000"/>
              <a:buFont typeface="Arial"/>
              <a:buChar char="•"/>
            </a:pPr>
            <a:r>
              <a:rPr lang="en-US" sz="1333" b="1" dirty="0">
                <a:solidFill>
                  <a:srgbClr val="B3B3B3"/>
                </a:solidFill>
                <a:latin typeface="Open Sans"/>
                <a:ea typeface="Open Sans"/>
                <a:cs typeface="Open Sans"/>
                <a:sym typeface="Open Sans"/>
              </a:rPr>
              <a:t>Python</a:t>
            </a:r>
            <a:endParaRPr sz="1200" dirty="0"/>
          </a:p>
          <a:p>
            <a:pPr marL="287882" lvl="1" indent="-143941">
              <a:lnSpc>
                <a:spcPct val="140000"/>
              </a:lnSpc>
              <a:buClr>
                <a:srgbClr val="B3B3B3"/>
              </a:buClr>
              <a:buSzPts val="2000"/>
              <a:buFont typeface="Arial"/>
              <a:buChar char="•"/>
            </a:pPr>
            <a:r>
              <a:rPr lang="en-US" sz="1333" b="1" dirty="0">
                <a:solidFill>
                  <a:srgbClr val="B3B3B3"/>
                </a:solidFill>
                <a:latin typeface="Open Sans"/>
                <a:ea typeface="Open Sans"/>
                <a:cs typeface="Open Sans"/>
                <a:sym typeface="Open Sans"/>
              </a:rPr>
              <a:t>TensorFlow</a:t>
            </a:r>
            <a:endParaRPr sz="1200" dirty="0"/>
          </a:p>
          <a:p>
            <a:pPr marL="287882" lvl="1" indent="-143941">
              <a:lnSpc>
                <a:spcPct val="140000"/>
              </a:lnSpc>
              <a:buClr>
                <a:srgbClr val="B3B3B3"/>
              </a:buClr>
              <a:buSzPts val="2000"/>
              <a:buFont typeface="Arial"/>
              <a:buChar char="•"/>
            </a:pPr>
            <a:r>
              <a:rPr lang="en-US" sz="1333" b="1" dirty="0">
                <a:solidFill>
                  <a:srgbClr val="B3B3B3"/>
                </a:solidFill>
                <a:latin typeface="Open Sans"/>
                <a:ea typeface="Open Sans"/>
                <a:cs typeface="Open Sans"/>
                <a:sym typeface="Open Sans"/>
              </a:rPr>
              <a:t>Kera's</a:t>
            </a:r>
            <a:endParaRPr sz="1200" dirty="0"/>
          </a:p>
          <a:p>
            <a:pPr marL="287882" lvl="1" indent="-143941">
              <a:lnSpc>
                <a:spcPct val="140000"/>
              </a:lnSpc>
              <a:buClr>
                <a:srgbClr val="B3B3B3"/>
              </a:buClr>
              <a:buSzPts val="2000"/>
              <a:buFont typeface="Arial"/>
              <a:buChar char="•"/>
            </a:pPr>
            <a:r>
              <a:rPr lang="en-US" sz="1333" b="1" dirty="0">
                <a:solidFill>
                  <a:srgbClr val="B3B3B3"/>
                </a:solidFill>
                <a:latin typeface="Open Sans"/>
                <a:ea typeface="Open Sans"/>
                <a:cs typeface="Open Sans"/>
                <a:sym typeface="Open Sans"/>
              </a:rPr>
              <a:t>Node JS</a:t>
            </a:r>
            <a:endParaRPr sz="1200" dirty="0"/>
          </a:p>
          <a:p>
            <a:pPr marL="143941" lvl="1">
              <a:lnSpc>
                <a:spcPct val="140000"/>
              </a:lnSpc>
              <a:buClr>
                <a:srgbClr val="B3B3B3"/>
              </a:buClr>
              <a:buSzPts val="2000"/>
            </a:pPr>
            <a:endParaRPr sz="1200" dirty="0"/>
          </a:p>
          <a:p>
            <a:pPr>
              <a:lnSpc>
                <a:spcPct val="140000"/>
              </a:lnSpc>
            </a:pPr>
            <a:endParaRPr sz="1333" b="1" dirty="0">
              <a:solidFill>
                <a:srgbClr val="B3B3B3"/>
              </a:solidFill>
              <a:latin typeface="Open Sans"/>
              <a:ea typeface="Open Sans"/>
              <a:cs typeface="Open Sans"/>
              <a:sym typeface="Open Sans"/>
            </a:endParaRPr>
          </a:p>
        </p:txBody>
      </p:sp>
      <p:pic>
        <p:nvPicPr>
          <p:cNvPr id="19" name="Google Shape;483;p14">
            <a:extLst>
              <a:ext uri="{FF2B5EF4-FFF2-40B4-BE49-F238E27FC236}">
                <a16:creationId xmlns:a16="http://schemas.microsoft.com/office/drawing/2014/main" id="{814EF1BA-F745-6097-A67F-4F50A3C1D5E6}"/>
              </a:ext>
            </a:extLst>
          </p:cNvPr>
          <p:cNvPicPr preferRelativeResize="0"/>
          <p:nvPr/>
        </p:nvPicPr>
        <p:blipFill rotWithShape="1">
          <a:blip r:embed="rId3">
            <a:alphaModFix/>
          </a:blip>
          <a:srcRect l="15383" r="14240"/>
          <a:stretch/>
        </p:blipFill>
        <p:spPr>
          <a:xfrm>
            <a:off x="3294779" y="3329154"/>
            <a:ext cx="739343" cy="525287"/>
          </a:xfrm>
          <a:prstGeom prst="rect">
            <a:avLst/>
          </a:prstGeom>
          <a:noFill/>
          <a:ln>
            <a:noFill/>
          </a:ln>
        </p:spPr>
      </p:pic>
      <p:pic>
        <p:nvPicPr>
          <p:cNvPr id="20" name="Google Shape;484;p14">
            <a:extLst>
              <a:ext uri="{FF2B5EF4-FFF2-40B4-BE49-F238E27FC236}">
                <a16:creationId xmlns:a16="http://schemas.microsoft.com/office/drawing/2014/main" id="{05923CA2-3423-ABA1-F75A-D500FE263AD1}"/>
              </a:ext>
            </a:extLst>
          </p:cNvPr>
          <p:cNvPicPr preferRelativeResize="0"/>
          <p:nvPr/>
        </p:nvPicPr>
        <p:blipFill rotWithShape="1">
          <a:blip r:embed="rId4">
            <a:alphaModFix/>
          </a:blip>
          <a:srcRect/>
          <a:stretch/>
        </p:blipFill>
        <p:spPr>
          <a:xfrm>
            <a:off x="3535517" y="3905149"/>
            <a:ext cx="630083" cy="426356"/>
          </a:xfrm>
          <a:prstGeom prst="rect">
            <a:avLst/>
          </a:prstGeom>
          <a:noFill/>
          <a:ln>
            <a:noFill/>
          </a:ln>
        </p:spPr>
      </p:pic>
      <p:sp>
        <p:nvSpPr>
          <p:cNvPr id="21" name="Google Shape;486;p14">
            <a:extLst>
              <a:ext uri="{FF2B5EF4-FFF2-40B4-BE49-F238E27FC236}">
                <a16:creationId xmlns:a16="http://schemas.microsoft.com/office/drawing/2014/main" id="{8B165F3F-A173-96AC-3D85-AC18A8C2F0AF}"/>
              </a:ext>
            </a:extLst>
          </p:cNvPr>
          <p:cNvSpPr/>
          <p:nvPr/>
        </p:nvSpPr>
        <p:spPr>
          <a:xfrm>
            <a:off x="1100646" y="1584042"/>
            <a:ext cx="670563" cy="67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37716" r="-37765" b="-1343"/>
            </a:stretch>
          </a:blipFill>
          <a:ln>
            <a:noFill/>
          </a:ln>
        </p:spPr>
        <p:txBody>
          <a:bodyPr spcFirstLastPara="1" wrap="square" lIns="60950" tIns="60950" rIns="60950" bIns="60950" anchor="ctr" anchorCtr="0">
            <a:noAutofit/>
          </a:bodyPr>
          <a:lstStyle/>
          <a:p>
            <a:endParaRPr sz="1200"/>
          </a:p>
        </p:txBody>
      </p:sp>
      <p:sp>
        <p:nvSpPr>
          <p:cNvPr id="22" name="Google Shape;491;p14">
            <a:extLst>
              <a:ext uri="{FF2B5EF4-FFF2-40B4-BE49-F238E27FC236}">
                <a16:creationId xmlns:a16="http://schemas.microsoft.com/office/drawing/2014/main" id="{2F06CAFC-27CF-B349-D8FB-A2CB4FCB2F24}"/>
              </a:ext>
            </a:extLst>
          </p:cNvPr>
          <p:cNvSpPr txBox="1"/>
          <p:nvPr/>
        </p:nvSpPr>
        <p:spPr>
          <a:xfrm>
            <a:off x="2061037" y="1983174"/>
            <a:ext cx="1469787" cy="383695"/>
          </a:xfrm>
          <a:prstGeom prst="rect">
            <a:avLst/>
          </a:prstGeom>
          <a:noFill/>
          <a:ln>
            <a:noFill/>
          </a:ln>
        </p:spPr>
        <p:txBody>
          <a:bodyPr spcFirstLastPara="1" wrap="square" lIns="0" tIns="0" rIns="0" bIns="0" anchor="t" anchorCtr="0">
            <a:spAutoFit/>
          </a:bodyPr>
          <a:lstStyle/>
          <a:p>
            <a:pPr algn="ctr">
              <a:lnSpc>
                <a:spcPct val="139985"/>
              </a:lnSpc>
            </a:pPr>
            <a:r>
              <a:rPr lang="en-US" sz="1781" b="1">
                <a:solidFill>
                  <a:srgbClr val="B3B3B3"/>
                </a:solidFill>
                <a:latin typeface="Open Sans"/>
                <a:ea typeface="Open Sans"/>
                <a:cs typeface="Open Sans"/>
                <a:sym typeface="Open Sans"/>
              </a:rPr>
              <a:t>Technologies</a:t>
            </a:r>
            <a:endParaRPr sz="1200"/>
          </a:p>
        </p:txBody>
      </p:sp>
      <p:sp>
        <p:nvSpPr>
          <p:cNvPr id="23" name="Google Shape;481;p14">
            <a:extLst>
              <a:ext uri="{FF2B5EF4-FFF2-40B4-BE49-F238E27FC236}">
                <a16:creationId xmlns:a16="http://schemas.microsoft.com/office/drawing/2014/main" id="{1AA92772-690B-CA6C-9F52-59BED035D2EB}"/>
              </a:ext>
            </a:extLst>
          </p:cNvPr>
          <p:cNvSpPr/>
          <p:nvPr/>
        </p:nvSpPr>
        <p:spPr>
          <a:xfrm>
            <a:off x="4609884" y="1334305"/>
            <a:ext cx="3304641" cy="492097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24" name="Google Shape;487;p14">
            <a:extLst>
              <a:ext uri="{FF2B5EF4-FFF2-40B4-BE49-F238E27FC236}">
                <a16:creationId xmlns:a16="http://schemas.microsoft.com/office/drawing/2014/main" id="{C4312EE7-50FE-6DE9-9B6D-BFA94CAF056D}"/>
              </a:ext>
            </a:extLst>
          </p:cNvPr>
          <p:cNvSpPr txBox="1"/>
          <p:nvPr/>
        </p:nvSpPr>
        <p:spPr>
          <a:xfrm>
            <a:off x="4981896" y="1700947"/>
            <a:ext cx="2527066" cy="767390"/>
          </a:xfrm>
          <a:prstGeom prst="rect">
            <a:avLst/>
          </a:prstGeom>
          <a:noFill/>
          <a:ln>
            <a:noFill/>
          </a:ln>
        </p:spPr>
        <p:txBody>
          <a:bodyPr spcFirstLastPara="1" wrap="square" lIns="0" tIns="0" rIns="0" bIns="0" anchor="t" anchorCtr="0">
            <a:spAutoFit/>
          </a:bodyPr>
          <a:lstStyle/>
          <a:p>
            <a:pPr algn="ctr">
              <a:lnSpc>
                <a:spcPct val="139985"/>
              </a:lnSpc>
            </a:pPr>
            <a:r>
              <a:rPr lang="en-US" sz="1781" b="1" dirty="0">
                <a:solidFill>
                  <a:srgbClr val="192954"/>
                </a:solidFill>
                <a:latin typeface="Open Sans"/>
                <a:ea typeface="Open Sans"/>
                <a:cs typeface="Open Sans"/>
                <a:sym typeface="Open Sans"/>
              </a:rPr>
              <a:t>Algorithms &amp; </a:t>
            </a:r>
            <a:endParaRPr sz="1200" dirty="0"/>
          </a:p>
          <a:p>
            <a:pPr algn="ctr">
              <a:lnSpc>
                <a:spcPct val="139985"/>
              </a:lnSpc>
            </a:pPr>
            <a:r>
              <a:rPr lang="en-US" sz="1781" b="1" dirty="0">
                <a:solidFill>
                  <a:srgbClr val="192954"/>
                </a:solidFill>
                <a:latin typeface="Open Sans"/>
                <a:ea typeface="Open Sans"/>
                <a:cs typeface="Open Sans"/>
                <a:sym typeface="Open Sans"/>
              </a:rPr>
              <a:t>Architectures</a:t>
            </a:r>
            <a:endParaRPr sz="1200" dirty="0"/>
          </a:p>
        </p:txBody>
      </p:sp>
      <p:sp>
        <p:nvSpPr>
          <p:cNvPr id="25" name="Google Shape;488;p14">
            <a:extLst>
              <a:ext uri="{FF2B5EF4-FFF2-40B4-BE49-F238E27FC236}">
                <a16:creationId xmlns:a16="http://schemas.microsoft.com/office/drawing/2014/main" id="{8B5B0A7A-FAD0-C9B8-91BD-63492A349297}"/>
              </a:ext>
            </a:extLst>
          </p:cNvPr>
          <p:cNvSpPr txBox="1"/>
          <p:nvPr/>
        </p:nvSpPr>
        <p:spPr>
          <a:xfrm>
            <a:off x="5105771" y="2764740"/>
            <a:ext cx="2331720" cy="2268891"/>
          </a:xfrm>
          <a:prstGeom prst="rect">
            <a:avLst/>
          </a:prstGeom>
          <a:noFill/>
          <a:ln>
            <a:noFill/>
          </a:ln>
        </p:spPr>
        <p:txBody>
          <a:bodyPr spcFirstLastPara="1" wrap="square" lIns="0" tIns="0" rIns="0" bIns="0" anchor="t" anchorCtr="0">
            <a:spAutoFit/>
          </a:bodyPr>
          <a:lstStyle/>
          <a:p>
            <a:pPr>
              <a:lnSpc>
                <a:spcPct val="140000"/>
              </a:lnSpc>
            </a:pPr>
            <a:r>
              <a:rPr lang="en-US" sz="1333" b="1" dirty="0">
                <a:solidFill>
                  <a:srgbClr val="192954"/>
                </a:solidFill>
                <a:latin typeface="Open Sans"/>
                <a:ea typeface="Open Sans"/>
                <a:cs typeface="Open Sans"/>
                <a:sym typeface="Open Sans"/>
              </a:rPr>
              <a:t>Algorithms </a:t>
            </a:r>
            <a:endParaRPr sz="1200" dirty="0"/>
          </a:p>
          <a:p>
            <a:pPr marL="372552" lvl="1" indent="-228611">
              <a:lnSpc>
                <a:spcPct val="140000"/>
              </a:lnSpc>
              <a:buClr>
                <a:srgbClr val="192954"/>
              </a:buClr>
              <a:buSzPts val="2000"/>
              <a:buFont typeface="Arial" panose="020B0604020202020204" pitchFamily="34" charset="0"/>
              <a:buChar char="•"/>
            </a:pPr>
            <a:r>
              <a:rPr lang="en-US" sz="1333" b="1" dirty="0">
                <a:solidFill>
                  <a:srgbClr val="192954"/>
                </a:solidFill>
                <a:latin typeface="Open Sans"/>
                <a:ea typeface="Open Sans"/>
                <a:cs typeface="Open Sans"/>
                <a:sym typeface="Open Sans"/>
              </a:rPr>
              <a:t>Random Forest</a:t>
            </a:r>
          </a:p>
          <a:p>
            <a:pPr marL="372552" lvl="1" indent="-228611">
              <a:lnSpc>
                <a:spcPct val="140000"/>
              </a:lnSpc>
              <a:buClr>
                <a:srgbClr val="192954"/>
              </a:buClr>
              <a:buSzPts val="2000"/>
              <a:buFont typeface="Arial" panose="020B0604020202020204" pitchFamily="34" charset="0"/>
              <a:buChar char="•"/>
            </a:pPr>
            <a:r>
              <a:rPr lang="en-US" sz="1333" b="1" dirty="0">
                <a:solidFill>
                  <a:srgbClr val="192954"/>
                </a:solidFill>
                <a:latin typeface="Open Sans"/>
                <a:ea typeface="Open Sans"/>
                <a:cs typeface="Open Sans"/>
                <a:sym typeface="Open Sans"/>
              </a:rPr>
              <a:t>K Nearest Neighbors</a:t>
            </a:r>
          </a:p>
          <a:p>
            <a:pPr marL="372552" lvl="1" indent="-228611">
              <a:lnSpc>
                <a:spcPct val="140000"/>
              </a:lnSpc>
              <a:buClr>
                <a:srgbClr val="192954"/>
              </a:buClr>
              <a:buSzPts val="2000"/>
              <a:buFont typeface="Arial" panose="020B0604020202020204" pitchFamily="34" charset="0"/>
              <a:buChar char="•"/>
            </a:pPr>
            <a:r>
              <a:rPr lang="en-US" sz="1333" b="1" dirty="0">
                <a:solidFill>
                  <a:srgbClr val="192954"/>
                </a:solidFill>
                <a:latin typeface="Open Sans"/>
                <a:ea typeface="Open Sans"/>
                <a:cs typeface="Open Sans"/>
                <a:sym typeface="Open Sans"/>
              </a:rPr>
              <a:t>Support Vector Machine and Multiple Linear Regression</a:t>
            </a:r>
          </a:p>
          <a:p>
            <a:pPr marL="287881" lvl="1" indent="-143941">
              <a:lnSpc>
                <a:spcPct val="140000"/>
              </a:lnSpc>
              <a:buClr>
                <a:srgbClr val="192954"/>
              </a:buClr>
              <a:buSzPts val="2000"/>
              <a:buFont typeface="Arial"/>
              <a:buChar char="•"/>
            </a:pPr>
            <a:endParaRPr sz="1200" dirty="0"/>
          </a:p>
          <a:p>
            <a:pPr>
              <a:lnSpc>
                <a:spcPct val="140000"/>
              </a:lnSpc>
            </a:pPr>
            <a:endParaRPr sz="1333" b="1" dirty="0">
              <a:solidFill>
                <a:srgbClr val="192954"/>
              </a:solidFill>
              <a:latin typeface="Open Sans"/>
              <a:ea typeface="Open Sans"/>
              <a:cs typeface="Open Sans"/>
              <a:sym typeface="Open Sans"/>
            </a:endParaRPr>
          </a:p>
        </p:txBody>
      </p:sp>
      <p:sp>
        <p:nvSpPr>
          <p:cNvPr id="26" name="Google Shape;489;p14">
            <a:extLst>
              <a:ext uri="{FF2B5EF4-FFF2-40B4-BE49-F238E27FC236}">
                <a16:creationId xmlns:a16="http://schemas.microsoft.com/office/drawing/2014/main" id="{4922D880-0806-F57C-B01F-38DACBD673DB}"/>
              </a:ext>
            </a:extLst>
          </p:cNvPr>
          <p:cNvSpPr txBox="1"/>
          <p:nvPr/>
        </p:nvSpPr>
        <p:spPr>
          <a:xfrm>
            <a:off x="4981895" y="4647304"/>
            <a:ext cx="2758440" cy="574388"/>
          </a:xfrm>
          <a:prstGeom prst="rect">
            <a:avLst/>
          </a:prstGeom>
          <a:noFill/>
          <a:ln>
            <a:noFill/>
          </a:ln>
        </p:spPr>
        <p:txBody>
          <a:bodyPr spcFirstLastPara="1" wrap="square" lIns="0" tIns="0" rIns="0" bIns="0" anchor="t" anchorCtr="0">
            <a:spAutoFit/>
          </a:bodyPr>
          <a:lstStyle/>
          <a:p>
            <a:pPr>
              <a:lnSpc>
                <a:spcPct val="140000"/>
              </a:lnSpc>
            </a:pPr>
            <a:r>
              <a:rPr lang="en-US" sz="1333" b="1" dirty="0">
                <a:solidFill>
                  <a:srgbClr val="192954"/>
                </a:solidFill>
                <a:latin typeface="Open Sans"/>
                <a:ea typeface="Open Sans"/>
                <a:cs typeface="Open Sans"/>
                <a:sym typeface="Open Sans"/>
              </a:rPr>
              <a:t>(will be used to choose the best for higher accuracy)</a:t>
            </a:r>
            <a:endParaRPr sz="1200" dirty="0"/>
          </a:p>
        </p:txBody>
      </p:sp>
      <p:sp>
        <p:nvSpPr>
          <p:cNvPr id="27" name="Google Shape;490;p14">
            <a:extLst>
              <a:ext uri="{FF2B5EF4-FFF2-40B4-BE49-F238E27FC236}">
                <a16:creationId xmlns:a16="http://schemas.microsoft.com/office/drawing/2014/main" id="{D8FDC7D8-F937-773C-07FA-1F39BA1345CF}"/>
              </a:ext>
            </a:extLst>
          </p:cNvPr>
          <p:cNvSpPr/>
          <p:nvPr/>
        </p:nvSpPr>
        <p:spPr>
          <a:xfrm>
            <a:off x="4445443" y="1171752"/>
            <a:ext cx="660329" cy="66032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43524" t="-2801" r="-35072" b="-1677"/>
            </a:stretch>
          </a:blipFill>
          <a:ln>
            <a:noFill/>
          </a:ln>
        </p:spPr>
        <p:txBody>
          <a:bodyPr spcFirstLastPara="1" wrap="square" lIns="60950" tIns="60950" rIns="60950" bIns="60950" anchor="ctr" anchorCtr="0">
            <a:noAutofit/>
          </a:bodyPr>
          <a:lstStyle/>
          <a:p>
            <a:endParaRPr sz="1200"/>
          </a:p>
        </p:txBody>
      </p:sp>
      <p:pic>
        <p:nvPicPr>
          <p:cNvPr id="29" name="Picture 28" descr="A green hexagon with a letter s&#10;&#10;Description automatically generated">
            <a:extLst>
              <a:ext uri="{FF2B5EF4-FFF2-40B4-BE49-F238E27FC236}">
                <a16:creationId xmlns:a16="http://schemas.microsoft.com/office/drawing/2014/main" id="{25AC9EFD-C65F-1BE6-0E96-78412ED574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98525" y="4439232"/>
            <a:ext cx="438143" cy="493574"/>
          </a:xfrm>
          <a:prstGeom prst="rect">
            <a:avLst/>
          </a:prstGeom>
        </p:spPr>
      </p:pic>
      <p:pic>
        <p:nvPicPr>
          <p:cNvPr id="3" name="Google Shape;103;p2">
            <a:extLst>
              <a:ext uri="{FF2B5EF4-FFF2-40B4-BE49-F238E27FC236}">
                <a16:creationId xmlns:a16="http://schemas.microsoft.com/office/drawing/2014/main" id="{3540C68F-ADB6-BA00-C4D1-80963E32AB8F}"/>
              </a:ext>
            </a:extLst>
          </p:cNvPr>
          <p:cNvPicPr preferRelativeResize="0"/>
          <p:nvPr/>
        </p:nvPicPr>
        <p:blipFill rotWithShape="1">
          <a:blip r:embed="rId8">
            <a:alphaModFix amt="80000"/>
          </a:blip>
          <a:srcRect r="52090"/>
          <a:stretch/>
        </p:blipFill>
        <p:spPr>
          <a:xfrm>
            <a:off x="0" y="6227763"/>
            <a:ext cx="2895600" cy="630237"/>
          </a:xfrm>
          <a:prstGeom prst="rect">
            <a:avLst/>
          </a:prstGeom>
          <a:noFill/>
          <a:ln>
            <a:noFill/>
          </a:ln>
        </p:spPr>
      </p:pic>
      <p:sp>
        <p:nvSpPr>
          <p:cNvPr id="4" name="Rectangle 3">
            <a:extLst>
              <a:ext uri="{FF2B5EF4-FFF2-40B4-BE49-F238E27FC236}">
                <a16:creationId xmlns:a16="http://schemas.microsoft.com/office/drawing/2014/main" id="{CA7E6E04-055A-DADE-CAB9-41006D0714CC}"/>
              </a:ext>
            </a:extLst>
          </p:cNvPr>
          <p:cNvSpPr/>
          <p:nvPr/>
        </p:nvSpPr>
        <p:spPr>
          <a:xfrm>
            <a:off x="3008571" y="645297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IT21058028</a:t>
            </a:r>
            <a:r>
              <a:rPr lang="en-US" sz="1800" dirty="0">
                <a:solidFill>
                  <a:schemeClr val="tx1"/>
                </a:solidFill>
              </a:rPr>
              <a:t>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cxnSp>
        <p:nvCxnSpPr>
          <p:cNvPr id="6" name="Straight Connector 5">
            <a:extLst>
              <a:ext uri="{FF2B5EF4-FFF2-40B4-BE49-F238E27FC236}">
                <a16:creationId xmlns:a16="http://schemas.microsoft.com/office/drawing/2014/main" id="{D3BA855A-CFD6-44B6-9D12-20A5DB00EF60}"/>
              </a:ext>
            </a:extLst>
          </p:cNvPr>
          <p:cNvCxnSpPr/>
          <p:nvPr/>
        </p:nvCxnSpPr>
        <p:spPr>
          <a:xfrm>
            <a:off x="2159540" y="806337"/>
            <a:ext cx="5349422"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5" name="Date Placeholder 4">
            <a:extLst>
              <a:ext uri="{FF2B5EF4-FFF2-40B4-BE49-F238E27FC236}">
                <a16:creationId xmlns:a16="http://schemas.microsoft.com/office/drawing/2014/main" id="{464DF02F-C411-0574-AB23-AB58502BD198}"/>
              </a:ext>
            </a:extLst>
          </p:cNvPr>
          <p:cNvSpPr>
            <a:spLocks noGrp="1"/>
          </p:cNvSpPr>
          <p:nvPr>
            <p:ph type="dt" idx="10"/>
          </p:nvPr>
        </p:nvSpPr>
        <p:spPr/>
        <p:txBody>
          <a:bodyPr/>
          <a:lstStyle/>
          <a:p>
            <a:fld id="{6387C558-2C83-47AA-90AA-71417647DD8C}" type="datetime1">
              <a:rPr lang="en-US" smtClean="0"/>
              <a:t>2/21/2024</a:t>
            </a:fld>
            <a:endParaRPr lang="en-US"/>
          </a:p>
        </p:txBody>
      </p:sp>
      <p:sp>
        <p:nvSpPr>
          <p:cNvPr id="7" name="Slide Number Placeholder 6">
            <a:extLst>
              <a:ext uri="{FF2B5EF4-FFF2-40B4-BE49-F238E27FC236}">
                <a16:creationId xmlns:a16="http://schemas.microsoft.com/office/drawing/2014/main" id="{B82A28C2-A6A0-DFF1-0A47-37705F6257B5}"/>
              </a:ext>
            </a:extLst>
          </p:cNvPr>
          <p:cNvSpPr>
            <a:spLocks noGrp="1"/>
          </p:cNvSpPr>
          <p:nvPr>
            <p:ph type="sldNum" idx="12"/>
          </p:nvPr>
        </p:nvSpPr>
        <p:spPr/>
        <p:txBody>
          <a:bodyPr/>
          <a:lstStyle/>
          <a:p>
            <a:fld id="{00000000-1234-1234-1234-123412341234}" type="slidenum">
              <a:rPr lang="en-US" smtClean="0"/>
              <a:pPr/>
              <a:t>30</a:t>
            </a:fld>
            <a:endParaRPr lang="en-US"/>
          </a:p>
        </p:txBody>
      </p:sp>
      <p:sp>
        <p:nvSpPr>
          <p:cNvPr id="9" name="TextBox 8">
            <a:extLst>
              <a:ext uri="{FF2B5EF4-FFF2-40B4-BE49-F238E27FC236}">
                <a16:creationId xmlns:a16="http://schemas.microsoft.com/office/drawing/2014/main" id="{9BC97C62-9D87-D09E-63CD-D67E2D153632}"/>
              </a:ext>
            </a:extLst>
          </p:cNvPr>
          <p:cNvSpPr txBox="1"/>
          <p:nvPr/>
        </p:nvSpPr>
        <p:spPr>
          <a:xfrm>
            <a:off x="10723850" y="6462837"/>
            <a:ext cx="147320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5" name="Google Shape;825;p28"/>
          <p:cNvSpPr/>
          <p:nvPr/>
        </p:nvSpPr>
        <p:spPr>
          <a:xfrm>
            <a:off x="7445245" y="3646555"/>
            <a:ext cx="4060955" cy="2424045"/>
          </a:xfrm>
          <a:custGeom>
            <a:avLst/>
            <a:gdLst/>
            <a:ahLst/>
            <a:cxnLst/>
            <a:rect l="l" t="t" r="r" b="b"/>
            <a:pathLst>
              <a:path w="2329906" h="1390756" extrusionOk="0">
                <a:moveTo>
                  <a:pt x="0" y="0"/>
                </a:moveTo>
                <a:lnTo>
                  <a:pt x="2329906" y="0"/>
                </a:lnTo>
                <a:lnTo>
                  <a:pt x="2329906" y="1390756"/>
                </a:lnTo>
                <a:lnTo>
                  <a:pt x="0" y="1390756"/>
                </a:lnTo>
                <a:close/>
              </a:path>
            </a:pathLst>
          </a:custGeom>
          <a:solidFill>
            <a:schemeClr val="accent5">
              <a:lumMod val="75000"/>
              <a:alpha val="40000"/>
            </a:schemeClr>
          </a:solidFill>
          <a:ln>
            <a:noFill/>
          </a:ln>
        </p:spPr>
        <p:txBody>
          <a:bodyPr/>
          <a:lstStyle/>
          <a:p>
            <a:endParaRPr lang="en-US" sz="1200"/>
          </a:p>
        </p:txBody>
      </p:sp>
      <p:sp>
        <p:nvSpPr>
          <p:cNvPr id="826" name="Google Shape;826;p28"/>
          <p:cNvSpPr/>
          <p:nvPr/>
        </p:nvSpPr>
        <p:spPr>
          <a:xfrm>
            <a:off x="7445245" y="1517364"/>
            <a:ext cx="4060955" cy="2079298"/>
          </a:xfrm>
          <a:custGeom>
            <a:avLst/>
            <a:gdLst/>
            <a:ahLst/>
            <a:cxnLst/>
            <a:rect l="l" t="t" r="r" b="b"/>
            <a:pathLst>
              <a:path w="3331653" h="1500995" extrusionOk="0">
                <a:moveTo>
                  <a:pt x="0" y="0"/>
                </a:moveTo>
                <a:lnTo>
                  <a:pt x="3331653" y="0"/>
                </a:lnTo>
                <a:lnTo>
                  <a:pt x="3331653" y="1500995"/>
                </a:lnTo>
                <a:lnTo>
                  <a:pt x="0" y="1500995"/>
                </a:lnTo>
                <a:close/>
              </a:path>
            </a:pathLst>
          </a:custGeom>
          <a:solidFill>
            <a:schemeClr val="accent2">
              <a:alpha val="29411"/>
            </a:schemeClr>
          </a:solidFill>
          <a:ln>
            <a:noFill/>
          </a:ln>
        </p:spPr>
        <p:txBody>
          <a:bodyPr/>
          <a:lstStyle/>
          <a:p>
            <a:endParaRPr lang="en-US" sz="1200"/>
          </a:p>
        </p:txBody>
      </p:sp>
      <p:sp>
        <p:nvSpPr>
          <p:cNvPr id="827" name="Google Shape;827;p28"/>
          <p:cNvSpPr/>
          <p:nvPr/>
        </p:nvSpPr>
        <p:spPr>
          <a:xfrm>
            <a:off x="311779" y="1352264"/>
            <a:ext cx="3250849" cy="4819936"/>
          </a:xfrm>
          <a:custGeom>
            <a:avLst/>
            <a:gdLst/>
            <a:ahLst/>
            <a:cxnLst/>
            <a:rect l="l" t="t" r="r" b="b"/>
            <a:pathLst>
              <a:path w="1865122" h="2765359" extrusionOk="0">
                <a:moveTo>
                  <a:pt x="0" y="0"/>
                </a:moveTo>
                <a:lnTo>
                  <a:pt x="1865122" y="0"/>
                </a:lnTo>
                <a:lnTo>
                  <a:pt x="1865122" y="2765359"/>
                </a:lnTo>
                <a:lnTo>
                  <a:pt x="0" y="2765359"/>
                </a:lnTo>
                <a:close/>
              </a:path>
            </a:pathLst>
          </a:custGeom>
          <a:solidFill>
            <a:schemeClr val="accent6">
              <a:lumMod val="75000"/>
              <a:alpha val="29411"/>
            </a:schemeClr>
          </a:solidFill>
          <a:ln>
            <a:noFill/>
          </a:ln>
        </p:spPr>
        <p:txBody>
          <a:bodyPr/>
          <a:lstStyle/>
          <a:p>
            <a:endParaRPr lang="en-US" sz="1200"/>
          </a:p>
        </p:txBody>
      </p:sp>
      <p:pic>
        <p:nvPicPr>
          <p:cNvPr id="829" name="Google Shape;829;p28"/>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833" name="Google Shape;833;p28"/>
          <p:cNvSpPr/>
          <p:nvPr/>
        </p:nvSpPr>
        <p:spPr>
          <a:xfrm>
            <a:off x="3766705" y="1352264"/>
            <a:ext cx="3502603" cy="4819936"/>
          </a:xfrm>
          <a:custGeom>
            <a:avLst/>
            <a:gdLst/>
            <a:ahLst/>
            <a:cxnLst/>
            <a:rect l="l" t="t" r="r" b="b"/>
            <a:pathLst>
              <a:path w="2009561" h="2765359" extrusionOk="0">
                <a:moveTo>
                  <a:pt x="0" y="0"/>
                </a:moveTo>
                <a:lnTo>
                  <a:pt x="2009561" y="0"/>
                </a:lnTo>
                <a:lnTo>
                  <a:pt x="2009561" y="2765359"/>
                </a:lnTo>
                <a:lnTo>
                  <a:pt x="0" y="2765359"/>
                </a:lnTo>
                <a:close/>
              </a:path>
            </a:pathLst>
          </a:custGeom>
          <a:solidFill>
            <a:srgbClr val="FFFF00">
              <a:alpha val="40000"/>
            </a:srgbClr>
          </a:solidFill>
          <a:ln>
            <a:noFill/>
          </a:ln>
        </p:spPr>
        <p:txBody>
          <a:bodyPr/>
          <a:lstStyle/>
          <a:p>
            <a:endParaRPr lang="en-US" sz="1200"/>
          </a:p>
        </p:txBody>
      </p:sp>
      <p:sp>
        <p:nvSpPr>
          <p:cNvPr id="834" name="Google Shape;834;p28"/>
          <p:cNvSpPr/>
          <p:nvPr/>
        </p:nvSpPr>
        <p:spPr>
          <a:xfrm>
            <a:off x="3766705" y="2128116"/>
            <a:ext cx="3346739"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835" name="Google Shape;835;p28"/>
          <p:cNvSpPr/>
          <p:nvPr/>
        </p:nvSpPr>
        <p:spPr>
          <a:xfrm>
            <a:off x="7719827" y="4189846"/>
            <a:ext cx="3535963" cy="6397"/>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836" name="Google Shape;836;p28"/>
          <p:cNvSpPr/>
          <p:nvPr/>
        </p:nvSpPr>
        <p:spPr>
          <a:xfrm>
            <a:off x="458953" y="2134466"/>
            <a:ext cx="2801216"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837" name="Google Shape;837;p28"/>
          <p:cNvSpPr txBox="1"/>
          <p:nvPr/>
        </p:nvSpPr>
        <p:spPr>
          <a:xfrm>
            <a:off x="458953" y="1726931"/>
            <a:ext cx="2848289" cy="373244"/>
          </a:xfrm>
          <a:prstGeom prst="rect">
            <a:avLst/>
          </a:prstGeom>
          <a:noFill/>
          <a:ln>
            <a:noFill/>
          </a:ln>
        </p:spPr>
        <p:txBody>
          <a:bodyPr spcFirstLastPara="1" wrap="square" lIns="0" tIns="0" rIns="0" bIns="0" anchor="t" anchorCtr="0">
            <a:spAutoFit/>
          </a:bodyPr>
          <a:lstStyle/>
          <a:p>
            <a:pPr algn="ctr">
              <a:lnSpc>
                <a:spcPct val="130010"/>
              </a:lnSpc>
            </a:pPr>
            <a:r>
              <a:rPr lang="en-US" sz="1866">
                <a:solidFill>
                  <a:srgbClr val="242424"/>
                </a:solidFill>
                <a:latin typeface="Arial"/>
                <a:ea typeface="Arial"/>
                <a:cs typeface="Arial"/>
                <a:sym typeface="Arial"/>
              </a:rPr>
              <a:t>Functional Requirements</a:t>
            </a:r>
            <a:endParaRPr sz="1200"/>
          </a:p>
        </p:txBody>
      </p:sp>
      <p:pic>
        <p:nvPicPr>
          <p:cNvPr id="840" name="Google Shape;840;p28"/>
          <p:cNvPicPr preferRelativeResize="0"/>
          <p:nvPr/>
        </p:nvPicPr>
        <p:blipFill rotWithShape="1">
          <a:blip r:embed="rId4">
            <a:alphaModFix/>
          </a:blip>
          <a:srcRect/>
          <a:stretch/>
        </p:blipFill>
        <p:spPr>
          <a:xfrm>
            <a:off x="175800" y="1063683"/>
            <a:ext cx="566305" cy="566305"/>
          </a:xfrm>
          <a:prstGeom prst="rect">
            <a:avLst/>
          </a:prstGeom>
          <a:noFill/>
          <a:ln>
            <a:noFill/>
          </a:ln>
        </p:spPr>
      </p:pic>
      <p:pic>
        <p:nvPicPr>
          <p:cNvPr id="841" name="Google Shape;841;p28"/>
          <p:cNvPicPr preferRelativeResize="0"/>
          <p:nvPr/>
        </p:nvPicPr>
        <p:blipFill rotWithShape="1">
          <a:blip r:embed="rId5">
            <a:alphaModFix/>
          </a:blip>
          <a:srcRect/>
          <a:stretch/>
        </p:blipFill>
        <p:spPr>
          <a:xfrm>
            <a:off x="3687478" y="1063683"/>
            <a:ext cx="507830" cy="507830"/>
          </a:xfrm>
          <a:prstGeom prst="rect">
            <a:avLst/>
          </a:prstGeom>
          <a:noFill/>
          <a:ln>
            <a:noFill/>
          </a:ln>
        </p:spPr>
      </p:pic>
      <p:pic>
        <p:nvPicPr>
          <p:cNvPr id="842" name="Google Shape;842;p28"/>
          <p:cNvPicPr preferRelativeResize="0"/>
          <p:nvPr/>
        </p:nvPicPr>
        <p:blipFill rotWithShape="1">
          <a:blip r:embed="rId6">
            <a:alphaModFix/>
          </a:blip>
          <a:srcRect/>
          <a:stretch/>
        </p:blipFill>
        <p:spPr>
          <a:xfrm>
            <a:off x="7527994" y="1346835"/>
            <a:ext cx="527431" cy="527431"/>
          </a:xfrm>
          <a:prstGeom prst="rect">
            <a:avLst/>
          </a:prstGeom>
          <a:noFill/>
          <a:ln>
            <a:noFill/>
          </a:ln>
        </p:spPr>
      </p:pic>
      <p:pic>
        <p:nvPicPr>
          <p:cNvPr id="843" name="Google Shape;843;p28"/>
          <p:cNvPicPr preferRelativeResize="0"/>
          <p:nvPr/>
        </p:nvPicPr>
        <p:blipFill rotWithShape="1">
          <a:blip r:embed="rId7">
            <a:alphaModFix/>
          </a:blip>
          <a:srcRect/>
          <a:stretch/>
        </p:blipFill>
        <p:spPr>
          <a:xfrm>
            <a:off x="7502560" y="3346930"/>
            <a:ext cx="578301" cy="578301"/>
          </a:xfrm>
          <a:prstGeom prst="rect">
            <a:avLst/>
          </a:prstGeom>
          <a:noFill/>
          <a:ln>
            <a:noFill/>
          </a:ln>
        </p:spPr>
      </p:pic>
      <p:sp>
        <p:nvSpPr>
          <p:cNvPr id="845" name="Google Shape;845;p28"/>
          <p:cNvSpPr txBox="1"/>
          <p:nvPr/>
        </p:nvSpPr>
        <p:spPr>
          <a:xfrm>
            <a:off x="4944546" y="225491"/>
            <a:ext cx="7078891" cy="1093504"/>
          </a:xfrm>
          <a:prstGeom prst="rect">
            <a:avLst/>
          </a:prstGeom>
          <a:noFill/>
          <a:ln>
            <a:noFill/>
          </a:ln>
        </p:spPr>
        <p:txBody>
          <a:bodyPr spcFirstLastPara="1" wrap="square" lIns="0" tIns="0" rIns="0" bIns="0" anchor="t" anchorCtr="0">
            <a:spAutoFit/>
          </a:bodyPr>
          <a:lstStyle/>
          <a:p>
            <a:pPr algn="r">
              <a:lnSpc>
                <a:spcPct val="129982"/>
              </a:lnSpc>
            </a:pPr>
            <a:r>
              <a:rPr lang="en-US" sz="2733" dirty="0">
                <a:solidFill>
                  <a:srgbClr val="242424"/>
                </a:solidFill>
                <a:latin typeface="Arial"/>
                <a:ea typeface="Arial"/>
                <a:cs typeface="Arial"/>
                <a:sym typeface="Arial"/>
              </a:rPr>
              <a:t>System, Personnel, and </a:t>
            </a:r>
            <a:endParaRPr sz="1200" dirty="0"/>
          </a:p>
          <a:p>
            <a:pPr algn="r">
              <a:lnSpc>
                <a:spcPct val="129982"/>
              </a:lnSpc>
            </a:pPr>
            <a:r>
              <a:rPr lang="en-US" sz="2733" dirty="0">
                <a:solidFill>
                  <a:srgbClr val="242424"/>
                </a:solidFill>
                <a:latin typeface="Arial"/>
                <a:ea typeface="Arial"/>
                <a:cs typeface="Arial"/>
                <a:sym typeface="Arial"/>
              </a:rPr>
              <a:t>Software Specification Requirements</a:t>
            </a:r>
            <a:endParaRPr sz="1200" dirty="0"/>
          </a:p>
        </p:txBody>
      </p:sp>
      <p:sp>
        <p:nvSpPr>
          <p:cNvPr id="846" name="Google Shape;846;p28"/>
          <p:cNvSpPr txBox="1"/>
          <p:nvPr/>
        </p:nvSpPr>
        <p:spPr>
          <a:xfrm>
            <a:off x="3873314" y="1714670"/>
            <a:ext cx="3395993" cy="373244"/>
          </a:xfrm>
          <a:prstGeom prst="rect">
            <a:avLst/>
          </a:prstGeom>
          <a:noFill/>
          <a:ln>
            <a:noFill/>
          </a:ln>
        </p:spPr>
        <p:txBody>
          <a:bodyPr spcFirstLastPara="1" wrap="square" lIns="0" tIns="0" rIns="0" bIns="0" anchor="t" anchorCtr="0">
            <a:spAutoFit/>
          </a:bodyPr>
          <a:lstStyle/>
          <a:p>
            <a:pPr algn="ctr">
              <a:lnSpc>
                <a:spcPct val="130010"/>
              </a:lnSpc>
            </a:pPr>
            <a:r>
              <a:rPr lang="en-US" sz="1866">
                <a:solidFill>
                  <a:srgbClr val="242424"/>
                </a:solidFill>
                <a:latin typeface="Arial"/>
                <a:ea typeface="Arial"/>
                <a:cs typeface="Arial"/>
                <a:sym typeface="Arial"/>
              </a:rPr>
              <a:t>Non-Functional Requirements</a:t>
            </a:r>
            <a:endParaRPr sz="1200"/>
          </a:p>
        </p:txBody>
      </p:sp>
      <p:sp>
        <p:nvSpPr>
          <p:cNvPr id="847" name="Google Shape;847;p28"/>
          <p:cNvSpPr txBox="1"/>
          <p:nvPr/>
        </p:nvSpPr>
        <p:spPr>
          <a:xfrm>
            <a:off x="7623910" y="1714670"/>
            <a:ext cx="3727795" cy="373244"/>
          </a:xfrm>
          <a:prstGeom prst="rect">
            <a:avLst/>
          </a:prstGeom>
          <a:noFill/>
          <a:ln>
            <a:noFill/>
          </a:ln>
        </p:spPr>
        <p:txBody>
          <a:bodyPr spcFirstLastPara="1" wrap="square" lIns="0" tIns="0" rIns="0" bIns="0" anchor="t" anchorCtr="0">
            <a:spAutoFit/>
          </a:bodyPr>
          <a:lstStyle/>
          <a:p>
            <a:pPr algn="ctr">
              <a:lnSpc>
                <a:spcPct val="130010"/>
              </a:lnSpc>
            </a:pPr>
            <a:r>
              <a:rPr lang="en-US" sz="1866">
                <a:solidFill>
                  <a:srgbClr val="242424"/>
                </a:solidFill>
                <a:latin typeface="Arial"/>
                <a:ea typeface="Arial"/>
                <a:cs typeface="Arial"/>
                <a:sym typeface="Arial"/>
              </a:rPr>
              <a:t>Software Requirements</a:t>
            </a:r>
            <a:endParaRPr sz="1200"/>
          </a:p>
        </p:txBody>
      </p:sp>
      <p:sp>
        <p:nvSpPr>
          <p:cNvPr id="848" name="Google Shape;848;p28"/>
          <p:cNvSpPr txBox="1"/>
          <p:nvPr/>
        </p:nvSpPr>
        <p:spPr>
          <a:xfrm>
            <a:off x="7611825" y="3743182"/>
            <a:ext cx="3727795" cy="373244"/>
          </a:xfrm>
          <a:prstGeom prst="rect">
            <a:avLst/>
          </a:prstGeom>
          <a:noFill/>
          <a:ln>
            <a:noFill/>
          </a:ln>
        </p:spPr>
        <p:txBody>
          <a:bodyPr spcFirstLastPara="1" wrap="square" lIns="0" tIns="0" rIns="0" bIns="0" anchor="t" anchorCtr="0">
            <a:spAutoFit/>
          </a:bodyPr>
          <a:lstStyle/>
          <a:p>
            <a:pPr algn="ctr">
              <a:lnSpc>
                <a:spcPct val="130010"/>
              </a:lnSpc>
            </a:pPr>
            <a:r>
              <a:rPr lang="en-US" sz="1866">
                <a:solidFill>
                  <a:srgbClr val="242424"/>
                </a:solidFill>
                <a:latin typeface="Arial"/>
                <a:ea typeface="Arial"/>
                <a:cs typeface="Arial"/>
                <a:sym typeface="Arial"/>
              </a:rPr>
              <a:t>Personnel Requirements</a:t>
            </a:r>
            <a:endParaRPr sz="1200"/>
          </a:p>
        </p:txBody>
      </p:sp>
      <p:sp>
        <p:nvSpPr>
          <p:cNvPr id="849" name="Google Shape;849;p28"/>
          <p:cNvSpPr txBox="1"/>
          <p:nvPr/>
        </p:nvSpPr>
        <p:spPr>
          <a:xfrm>
            <a:off x="3941394" y="2255963"/>
            <a:ext cx="2997361" cy="3806811"/>
          </a:xfrm>
          <a:prstGeom prst="rect">
            <a:avLst/>
          </a:prstGeom>
          <a:noFill/>
          <a:ln>
            <a:noFill/>
          </a:ln>
        </p:spPr>
        <p:txBody>
          <a:bodyPr spcFirstLastPara="1" wrap="square" lIns="0" tIns="0" rIns="0" bIns="0" anchor="t" anchorCtr="0">
            <a:spAutoFit/>
          </a:bodyPr>
          <a:lstStyle/>
          <a:p>
            <a:pPr>
              <a:lnSpc>
                <a:spcPct val="150111"/>
              </a:lnSpc>
            </a:pPr>
            <a:endParaRPr sz="1200" dirty="0">
              <a:solidFill>
                <a:schemeClr val="dk1"/>
              </a:solidFill>
              <a:latin typeface="Calibri"/>
              <a:ea typeface="Calibri"/>
              <a:cs typeface="Calibri"/>
              <a:sym typeface="Calibri"/>
            </a:endParaRPr>
          </a:p>
          <a:p>
            <a:pPr marL="277805" lvl="1" indent="-138903">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Interfaces should be User-friendly</a:t>
            </a:r>
            <a:endParaRPr sz="1200" dirty="0"/>
          </a:p>
          <a:p>
            <a:pPr>
              <a:lnSpc>
                <a:spcPct val="140000"/>
              </a:lnSpc>
            </a:pPr>
            <a:endParaRPr sz="1286" dirty="0">
              <a:solidFill>
                <a:srgbClr val="000000"/>
              </a:solidFill>
              <a:latin typeface="Open Sans"/>
              <a:ea typeface="Open Sans"/>
              <a:cs typeface="Open Sans"/>
              <a:sym typeface="Open Sans"/>
            </a:endParaRPr>
          </a:p>
          <a:p>
            <a:pPr marL="277805" lvl="1" indent="-138903">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Should properly work for android and IOS devices</a:t>
            </a:r>
            <a:endParaRPr sz="1200" dirty="0"/>
          </a:p>
          <a:p>
            <a:pPr>
              <a:lnSpc>
                <a:spcPct val="140000"/>
              </a:lnSpc>
            </a:pPr>
            <a:endParaRPr sz="1286" dirty="0">
              <a:solidFill>
                <a:srgbClr val="000000"/>
              </a:solidFill>
              <a:latin typeface="Open Sans"/>
              <a:ea typeface="Open Sans"/>
              <a:cs typeface="Open Sans"/>
              <a:sym typeface="Open Sans"/>
            </a:endParaRPr>
          </a:p>
          <a:p>
            <a:pPr marL="277805" lvl="1" indent="-138903">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The application should be reliable</a:t>
            </a:r>
            <a:endParaRPr sz="1200" dirty="0"/>
          </a:p>
          <a:p>
            <a:pPr>
              <a:lnSpc>
                <a:spcPct val="140000"/>
              </a:lnSpc>
            </a:pPr>
            <a:endParaRPr sz="1286" dirty="0">
              <a:solidFill>
                <a:srgbClr val="000000"/>
              </a:solidFill>
              <a:latin typeface="Open Sans"/>
              <a:ea typeface="Open Sans"/>
              <a:cs typeface="Open Sans"/>
              <a:sym typeface="Open Sans"/>
            </a:endParaRPr>
          </a:p>
          <a:p>
            <a:pPr marL="277805" lvl="1" indent="-138903">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Higher accuracy of results</a:t>
            </a:r>
            <a:endParaRPr sz="1200" dirty="0"/>
          </a:p>
          <a:p>
            <a:pPr>
              <a:lnSpc>
                <a:spcPct val="140000"/>
              </a:lnSpc>
            </a:pPr>
            <a:endParaRPr sz="1286" dirty="0">
              <a:solidFill>
                <a:srgbClr val="000000"/>
              </a:solidFill>
              <a:latin typeface="Open Sans"/>
              <a:ea typeface="Open Sans"/>
              <a:cs typeface="Open Sans"/>
              <a:sym typeface="Open Sans"/>
            </a:endParaRPr>
          </a:p>
          <a:p>
            <a:pPr marL="277805" lvl="1" indent="-138903">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Results should be more  efficient</a:t>
            </a:r>
            <a:endParaRPr sz="1200" dirty="0"/>
          </a:p>
          <a:p>
            <a:pPr>
              <a:lnSpc>
                <a:spcPct val="192020"/>
              </a:lnSpc>
            </a:pPr>
            <a:endParaRPr sz="1286" dirty="0">
              <a:solidFill>
                <a:srgbClr val="000000"/>
              </a:solidFill>
              <a:latin typeface="Open Sans"/>
              <a:ea typeface="Open Sans"/>
              <a:cs typeface="Open Sans"/>
              <a:sym typeface="Open Sans"/>
            </a:endParaRPr>
          </a:p>
          <a:p>
            <a:pPr>
              <a:lnSpc>
                <a:spcPct val="192020"/>
              </a:lnSpc>
            </a:pPr>
            <a:endParaRPr sz="1286" dirty="0">
              <a:solidFill>
                <a:srgbClr val="000000"/>
              </a:solidFill>
              <a:latin typeface="Open Sans"/>
              <a:ea typeface="Open Sans"/>
              <a:cs typeface="Open Sans"/>
              <a:sym typeface="Open Sans"/>
            </a:endParaRPr>
          </a:p>
        </p:txBody>
      </p:sp>
      <p:sp>
        <p:nvSpPr>
          <p:cNvPr id="850" name="Google Shape;850;p28"/>
          <p:cNvSpPr txBox="1"/>
          <p:nvPr/>
        </p:nvSpPr>
        <p:spPr>
          <a:xfrm>
            <a:off x="7846826" y="2140646"/>
            <a:ext cx="1800932" cy="1643527"/>
          </a:xfrm>
          <a:prstGeom prst="rect">
            <a:avLst/>
          </a:prstGeom>
          <a:noFill/>
          <a:ln>
            <a:noFill/>
          </a:ln>
        </p:spPr>
        <p:txBody>
          <a:bodyPr spcFirstLastPara="1" wrap="square" lIns="0" tIns="0" rIns="0" bIns="0" anchor="t" anchorCtr="0">
            <a:spAutoFit/>
          </a:bodyPr>
          <a:lstStyle/>
          <a:p>
            <a:pPr marL="277805" lvl="1" indent="-138903" algn="just">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Python</a:t>
            </a:r>
            <a:endParaRPr sz="1200" dirty="0"/>
          </a:p>
          <a:p>
            <a:pPr marL="277805" lvl="1" indent="-138903" algn="just">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Node JS</a:t>
            </a:r>
            <a:endParaRPr sz="1200" dirty="0"/>
          </a:p>
          <a:p>
            <a:pPr marL="277805" lvl="1" indent="-138903" algn="just">
              <a:lnSpc>
                <a:spcPct val="140072"/>
              </a:lnSpc>
              <a:buClr>
                <a:srgbClr val="000000"/>
              </a:buClr>
              <a:buSzPts val="1929"/>
              <a:buFont typeface="Arial"/>
              <a:buChar char="•"/>
            </a:pPr>
            <a:r>
              <a:rPr lang="en-US" sz="1286" dirty="0" err="1">
                <a:solidFill>
                  <a:srgbClr val="000000"/>
                </a:solidFill>
                <a:latin typeface="Open Sans"/>
                <a:ea typeface="Open Sans"/>
                <a:cs typeface="Open Sans"/>
                <a:sym typeface="Open Sans"/>
              </a:rPr>
              <a:t>Jupyter</a:t>
            </a:r>
            <a:r>
              <a:rPr lang="en-US" sz="1286" dirty="0">
                <a:solidFill>
                  <a:srgbClr val="000000"/>
                </a:solidFill>
                <a:latin typeface="Open Sans"/>
                <a:ea typeface="Open Sans"/>
                <a:cs typeface="Open Sans"/>
                <a:sym typeface="Open Sans"/>
              </a:rPr>
              <a:t> Notebook</a:t>
            </a:r>
            <a:endParaRPr sz="1200" dirty="0"/>
          </a:p>
          <a:p>
            <a:pPr marL="277805" lvl="1" indent="-138903" algn="just">
              <a:lnSpc>
                <a:spcPct val="140072"/>
              </a:lnSpc>
              <a:buClr>
                <a:srgbClr val="000000"/>
              </a:buClr>
              <a:buSzPts val="1929"/>
              <a:buFont typeface="Arial"/>
              <a:buChar char="•"/>
            </a:pPr>
            <a:r>
              <a:rPr lang="en-US" sz="1286" dirty="0" err="1">
                <a:solidFill>
                  <a:srgbClr val="000000"/>
                </a:solidFill>
                <a:latin typeface="Open Sans"/>
                <a:ea typeface="Open Sans"/>
                <a:cs typeface="Open Sans"/>
                <a:sym typeface="Open Sans"/>
              </a:rPr>
              <a:t>Intellij</a:t>
            </a:r>
            <a:r>
              <a:rPr lang="en-US" sz="1286" dirty="0">
                <a:solidFill>
                  <a:srgbClr val="000000"/>
                </a:solidFill>
                <a:latin typeface="Open Sans"/>
                <a:ea typeface="Open Sans"/>
                <a:cs typeface="Open Sans"/>
                <a:sym typeface="Open Sans"/>
              </a:rPr>
              <a:t> Idea</a:t>
            </a:r>
          </a:p>
          <a:p>
            <a:pPr marL="277805" lvl="1" indent="-138903" algn="just">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Visual Studio Code</a:t>
            </a:r>
          </a:p>
          <a:p>
            <a:pPr marL="277805" lvl="1" indent="-138903" algn="just">
              <a:lnSpc>
                <a:spcPct val="140072"/>
              </a:lnSpc>
              <a:buClr>
                <a:srgbClr val="000000"/>
              </a:buClr>
              <a:buSzPts val="1929"/>
              <a:buFont typeface="Arial"/>
              <a:buChar char="•"/>
            </a:pPr>
            <a:endParaRPr sz="1200" dirty="0"/>
          </a:p>
        </p:txBody>
      </p:sp>
      <p:sp>
        <p:nvSpPr>
          <p:cNvPr id="851" name="Google Shape;851;p28"/>
          <p:cNvSpPr/>
          <p:nvPr/>
        </p:nvSpPr>
        <p:spPr>
          <a:xfrm>
            <a:off x="7846827" y="2096320"/>
            <a:ext cx="3535963" cy="6397"/>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852" name="Google Shape;852;p28"/>
          <p:cNvSpPr txBox="1"/>
          <p:nvPr/>
        </p:nvSpPr>
        <p:spPr>
          <a:xfrm>
            <a:off x="7701989" y="4363646"/>
            <a:ext cx="3804211" cy="553998"/>
          </a:xfrm>
          <a:prstGeom prst="rect">
            <a:avLst/>
          </a:prstGeom>
          <a:noFill/>
          <a:ln>
            <a:noFill/>
          </a:ln>
        </p:spPr>
        <p:txBody>
          <a:bodyPr spcFirstLastPara="1" wrap="square" lIns="0" tIns="0" rIns="0" bIns="0" anchor="t" anchorCtr="0">
            <a:spAutoFit/>
          </a:bodyPr>
          <a:lstStyle/>
          <a:p>
            <a:pPr>
              <a:lnSpc>
                <a:spcPct val="140072"/>
              </a:lnSpc>
            </a:pPr>
            <a:r>
              <a:rPr lang="en-US" sz="1286" b="1" dirty="0">
                <a:solidFill>
                  <a:srgbClr val="000000"/>
                </a:solidFill>
                <a:latin typeface="Open Sans"/>
                <a:ea typeface="Open Sans"/>
                <a:cs typeface="Open Sans"/>
                <a:sym typeface="Open Sans"/>
              </a:rPr>
              <a:t>Resources and Dataset Air pollution level in Colombo</a:t>
            </a:r>
            <a:endParaRPr sz="1200" dirty="0"/>
          </a:p>
        </p:txBody>
      </p:sp>
      <p:sp>
        <p:nvSpPr>
          <p:cNvPr id="853" name="Google Shape;853;p28"/>
          <p:cNvSpPr txBox="1"/>
          <p:nvPr/>
        </p:nvSpPr>
        <p:spPr>
          <a:xfrm>
            <a:off x="7719826" y="4911173"/>
            <a:ext cx="3692325" cy="1021049"/>
          </a:xfrm>
          <a:prstGeom prst="rect">
            <a:avLst/>
          </a:prstGeom>
          <a:noFill/>
          <a:ln>
            <a:noFill/>
          </a:ln>
        </p:spPr>
        <p:txBody>
          <a:bodyPr spcFirstLastPara="1" wrap="square" lIns="0" tIns="0" rIns="0" bIns="0" anchor="t" anchorCtr="0">
            <a:spAutoFit/>
          </a:bodyPr>
          <a:lstStyle/>
          <a:p>
            <a:pPr marL="277805" lvl="1" indent="-138902" algn="just">
              <a:lnSpc>
                <a:spcPct val="172058"/>
              </a:lnSpc>
              <a:buClr>
                <a:srgbClr val="000000"/>
              </a:buClr>
              <a:buSzPts val="1929"/>
              <a:buFont typeface="Arial"/>
              <a:buChar char="•"/>
            </a:pPr>
            <a:r>
              <a:rPr lang="en-US" sz="1286" dirty="0">
                <a:solidFill>
                  <a:srgbClr val="000000"/>
                </a:solidFill>
                <a:latin typeface="Open Sans"/>
                <a:ea typeface="Open Sans"/>
                <a:cs typeface="Open Sans"/>
                <a:sym typeface="Open Sans"/>
              </a:rPr>
              <a:t>Central Environment Authority (CEA)</a:t>
            </a:r>
          </a:p>
          <a:p>
            <a:pPr marL="277805" lvl="1" indent="-138902" algn="just">
              <a:lnSpc>
                <a:spcPct val="172058"/>
              </a:lnSpc>
              <a:buClr>
                <a:srgbClr val="000000"/>
              </a:buClr>
              <a:buSzPts val="1929"/>
              <a:buFont typeface="Arial"/>
              <a:buChar char="•"/>
            </a:pPr>
            <a:r>
              <a:rPr lang="en-US" sz="1286" dirty="0">
                <a:solidFill>
                  <a:srgbClr val="000000"/>
                </a:solidFill>
                <a:latin typeface="Open Sans"/>
                <a:ea typeface="Open Sans"/>
                <a:cs typeface="Open Sans"/>
                <a:sym typeface="Open Sans"/>
              </a:rPr>
              <a:t>The National Building Research Organization (NBRO). </a:t>
            </a:r>
            <a:endParaRPr sz="1200" dirty="0"/>
          </a:p>
        </p:txBody>
      </p:sp>
      <p:sp>
        <p:nvSpPr>
          <p:cNvPr id="2" name="Google Shape;849;p28">
            <a:extLst>
              <a:ext uri="{FF2B5EF4-FFF2-40B4-BE49-F238E27FC236}">
                <a16:creationId xmlns:a16="http://schemas.microsoft.com/office/drawing/2014/main" id="{1E5E7B7A-5381-45DE-DD8F-7B64911FA053}"/>
              </a:ext>
            </a:extLst>
          </p:cNvPr>
          <p:cNvSpPr txBox="1"/>
          <p:nvPr/>
        </p:nvSpPr>
        <p:spPr>
          <a:xfrm>
            <a:off x="421882" y="1600201"/>
            <a:ext cx="2997361" cy="6231065"/>
          </a:xfrm>
          <a:prstGeom prst="rect">
            <a:avLst/>
          </a:prstGeom>
          <a:noFill/>
          <a:ln>
            <a:noFill/>
          </a:ln>
        </p:spPr>
        <p:txBody>
          <a:bodyPr spcFirstLastPara="1" wrap="square" lIns="0" tIns="0" rIns="0" bIns="0" anchor="t" anchorCtr="0">
            <a:spAutoFit/>
          </a:bodyPr>
          <a:lstStyle/>
          <a:p>
            <a:pPr>
              <a:lnSpc>
                <a:spcPct val="150111"/>
              </a:lnSpc>
            </a:pPr>
            <a:endParaRPr lang="en-US" sz="1200" dirty="0">
              <a:solidFill>
                <a:schemeClr val="dk1"/>
              </a:solidFill>
              <a:latin typeface="Calibri"/>
              <a:ea typeface="Calibri"/>
              <a:cs typeface="Calibri"/>
              <a:sym typeface="Calibri"/>
            </a:endParaRPr>
          </a:p>
          <a:p>
            <a:pPr>
              <a:lnSpc>
                <a:spcPct val="140000"/>
              </a:lnSpc>
            </a:pPr>
            <a:endParaRPr lang="en-US" sz="1286" dirty="0">
              <a:solidFill>
                <a:srgbClr val="000000"/>
              </a:solidFill>
              <a:latin typeface="Open Sans"/>
              <a:ea typeface="Open Sans"/>
              <a:cs typeface="Open Sans"/>
              <a:sym typeface="Open Sans"/>
            </a:endParaRPr>
          </a:p>
          <a:p>
            <a:pPr marL="277805" lvl="1" indent="-138903">
              <a:lnSpc>
                <a:spcPct val="140072"/>
              </a:lnSpc>
              <a:buClr>
                <a:srgbClr val="000000"/>
              </a:buClr>
              <a:buSzPts val="1929"/>
              <a:buFont typeface="Arial"/>
              <a:buChar char="•"/>
            </a:pPr>
            <a:r>
              <a:rPr lang="en-US" sz="1267" dirty="0">
                <a:latin typeface="Open Sans" panose="020B0606030504020204" pitchFamily="34" charset="0"/>
                <a:ea typeface="Open Sans" panose="020B0606030504020204" pitchFamily="34" charset="0"/>
                <a:cs typeface="Open Sans" panose="020B0606030504020204" pitchFamily="34" charset="0"/>
              </a:rPr>
              <a:t>Collecting polluted air data from the emission standard publication websites and Preprocessing, Cleaning, Transforming.</a:t>
            </a:r>
          </a:p>
          <a:p>
            <a:pPr marL="277805" lvl="1" indent="-138903">
              <a:lnSpc>
                <a:spcPct val="140072"/>
              </a:lnSpc>
              <a:buClr>
                <a:srgbClr val="000000"/>
              </a:buClr>
              <a:buSzPts val="1929"/>
              <a:buFont typeface="Arial"/>
              <a:buChar char="•"/>
            </a:pPr>
            <a:r>
              <a:rPr lang="en-US" sz="1267" dirty="0">
                <a:latin typeface="Open Sans" panose="020B0606030504020204" pitchFamily="34" charset="0"/>
                <a:ea typeface="Open Sans" panose="020B0606030504020204" pitchFamily="34" charset="0"/>
                <a:cs typeface="Open Sans" panose="020B0606030504020204" pitchFamily="34" charset="0"/>
              </a:rPr>
              <a:t>Feature Selection and Analysis </a:t>
            </a:r>
          </a:p>
          <a:p>
            <a:pPr marL="277805" lvl="1" indent="-138903">
              <a:lnSpc>
                <a:spcPct val="140072"/>
              </a:lnSpc>
              <a:buClr>
                <a:srgbClr val="000000"/>
              </a:buClr>
              <a:buSzPts val="1929"/>
              <a:buFont typeface="Arial"/>
              <a:buChar char="•"/>
            </a:pPr>
            <a:r>
              <a:rPr lang="en-US" sz="1267" dirty="0">
                <a:latin typeface="Open Sans" panose="020B0606030504020204" pitchFamily="34" charset="0"/>
                <a:ea typeface="Open Sans" panose="020B0606030504020204" pitchFamily="34" charset="0"/>
                <a:cs typeface="Open Sans" panose="020B0606030504020204" pitchFamily="34" charset="0"/>
              </a:rPr>
              <a:t>Model Development Implement machine learning algorithms for pollution level prediction. Explore and select the most suitable predictive model based on performance metrics.</a:t>
            </a:r>
          </a:p>
          <a:p>
            <a:pPr marL="277805" lvl="1" indent="-138903">
              <a:lnSpc>
                <a:spcPct val="140072"/>
              </a:lnSpc>
              <a:buClr>
                <a:srgbClr val="000000"/>
              </a:buClr>
              <a:buSzPts val="1929"/>
              <a:buFont typeface="Arial"/>
              <a:buChar char="•"/>
            </a:pPr>
            <a:r>
              <a:rPr lang="en-US" sz="1267" dirty="0">
                <a:latin typeface="Open Sans" panose="020B0606030504020204" pitchFamily="34" charset="0"/>
                <a:ea typeface="Open Sans" panose="020B0606030504020204" pitchFamily="34" charset="0"/>
                <a:cs typeface="Open Sans" panose="020B0606030504020204" pitchFamily="34" charset="0"/>
              </a:rPr>
              <a:t> Dynamic Predictions for Real-time Adjustments.</a:t>
            </a:r>
          </a:p>
          <a:p>
            <a:pPr marL="277805" lvl="1" indent="-138903">
              <a:lnSpc>
                <a:spcPct val="140072"/>
              </a:lnSpc>
              <a:buClr>
                <a:srgbClr val="000000"/>
              </a:buClr>
              <a:buSzPts val="1929"/>
              <a:buFont typeface="Arial"/>
              <a:buChar char="•"/>
            </a:pPr>
            <a:r>
              <a:rPr lang="en-US" sz="1267" dirty="0">
                <a:latin typeface="Open Sans" panose="020B0606030504020204" pitchFamily="34" charset="0"/>
                <a:ea typeface="Open Sans" panose="020B0606030504020204" pitchFamily="34" charset="0"/>
                <a:cs typeface="Open Sans" panose="020B0606030504020204" pitchFamily="34" charset="0"/>
              </a:rPr>
              <a:t>Real-time Pollution Data and Comparison and Visualization</a:t>
            </a:r>
          </a:p>
          <a:p>
            <a:pPr marL="277805" lvl="1" indent="-138903">
              <a:lnSpc>
                <a:spcPct val="140072"/>
              </a:lnSpc>
              <a:buClr>
                <a:srgbClr val="000000"/>
              </a:buClr>
              <a:buSzPts val="1929"/>
              <a:buFont typeface="Arial"/>
              <a:buChar char="•"/>
            </a:pPr>
            <a:endParaRPr lang="en-US" sz="1287" dirty="0"/>
          </a:p>
          <a:p>
            <a:pPr marL="138902" lvl="1">
              <a:lnSpc>
                <a:spcPct val="140072"/>
              </a:lnSpc>
              <a:buClr>
                <a:srgbClr val="000000"/>
              </a:buClr>
              <a:buSzPts val="1929"/>
            </a:pPr>
            <a:endParaRPr lang="en-US" sz="1200" dirty="0"/>
          </a:p>
          <a:p>
            <a:pPr>
              <a:lnSpc>
                <a:spcPct val="140000"/>
              </a:lnSpc>
            </a:pPr>
            <a:endParaRPr lang="en-US" sz="1286" dirty="0">
              <a:solidFill>
                <a:srgbClr val="000000"/>
              </a:solidFill>
              <a:latin typeface="Open Sans"/>
              <a:ea typeface="Open Sans"/>
              <a:cs typeface="Open Sans"/>
              <a:sym typeface="Open Sans"/>
            </a:endParaRPr>
          </a:p>
          <a:p>
            <a:pPr>
              <a:lnSpc>
                <a:spcPct val="56777"/>
              </a:lnSpc>
            </a:pPr>
            <a:r>
              <a:rPr lang="en-US" sz="1287" dirty="0">
                <a:latin typeface="Open Sans" panose="020B0606030504020204" pitchFamily="34" charset="0"/>
                <a:ea typeface="Open Sans" panose="020B0606030504020204" pitchFamily="34" charset="0"/>
                <a:cs typeface="Open Sans" panose="020B0606030504020204" pitchFamily="34" charset="0"/>
              </a:rPr>
              <a:t> </a:t>
            </a:r>
          </a:p>
          <a:p>
            <a:pPr>
              <a:lnSpc>
                <a:spcPct val="140000"/>
              </a:lnSpc>
            </a:pPr>
            <a:endParaRPr lang="en-US" sz="1286" dirty="0">
              <a:solidFill>
                <a:srgbClr val="000000"/>
              </a:solidFill>
              <a:latin typeface="Open Sans"/>
              <a:ea typeface="Open Sans"/>
              <a:cs typeface="Open Sans"/>
              <a:sym typeface="Open Sans"/>
            </a:endParaRPr>
          </a:p>
          <a:p>
            <a:pPr>
              <a:lnSpc>
                <a:spcPct val="192020"/>
              </a:lnSpc>
            </a:pPr>
            <a:endParaRPr lang="en-US" sz="1286" dirty="0">
              <a:solidFill>
                <a:srgbClr val="000000"/>
              </a:solidFill>
              <a:latin typeface="Open Sans"/>
              <a:ea typeface="Open Sans"/>
              <a:cs typeface="Open Sans"/>
              <a:sym typeface="Open Sans"/>
            </a:endParaRPr>
          </a:p>
        </p:txBody>
      </p:sp>
      <p:sp>
        <p:nvSpPr>
          <p:cNvPr id="3" name="Rectangle 2">
            <a:extLst>
              <a:ext uri="{FF2B5EF4-FFF2-40B4-BE49-F238E27FC236}">
                <a16:creationId xmlns:a16="http://schemas.microsoft.com/office/drawing/2014/main" id="{4B38609C-F61D-7719-FCC3-00B604718B15}"/>
              </a:ext>
            </a:extLst>
          </p:cNvPr>
          <p:cNvSpPr/>
          <p:nvPr/>
        </p:nvSpPr>
        <p:spPr>
          <a:xfrm>
            <a:off x="3008571" y="6452978"/>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IT21058028</a:t>
            </a:r>
            <a:r>
              <a:rPr lang="en-US" sz="1800" dirty="0">
                <a:solidFill>
                  <a:schemeClr val="tx1"/>
                </a:solidFill>
              </a:rPr>
              <a:t>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4" name="Date Placeholder 3">
            <a:extLst>
              <a:ext uri="{FF2B5EF4-FFF2-40B4-BE49-F238E27FC236}">
                <a16:creationId xmlns:a16="http://schemas.microsoft.com/office/drawing/2014/main" id="{885AFE77-EDC6-1647-7E7D-514D9C763564}"/>
              </a:ext>
            </a:extLst>
          </p:cNvPr>
          <p:cNvSpPr>
            <a:spLocks noGrp="1"/>
          </p:cNvSpPr>
          <p:nvPr>
            <p:ph type="dt" idx="10"/>
          </p:nvPr>
        </p:nvSpPr>
        <p:spPr/>
        <p:txBody>
          <a:bodyPr/>
          <a:lstStyle/>
          <a:p>
            <a:fld id="{32A86BEE-E537-4BE2-8A98-7410D415C002}" type="datetime1">
              <a:rPr lang="en-US" smtClean="0"/>
              <a:t>2/21/2024</a:t>
            </a:fld>
            <a:endParaRPr lang="en-US"/>
          </a:p>
        </p:txBody>
      </p:sp>
      <p:sp>
        <p:nvSpPr>
          <p:cNvPr id="5" name="Slide Number Placeholder 4">
            <a:extLst>
              <a:ext uri="{FF2B5EF4-FFF2-40B4-BE49-F238E27FC236}">
                <a16:creationId xmlns:a16="http://schemas.microsoft.com/office/drawing/2014/main" id="{672382B5-9B84-5F0F-E8B7-4EBD2735B942}"/>
              </a:ext>
            </a:extLst>
          </p:cNvPr>
          <p:cNvSpPr>
            <a:spLocks noGrp="1"/>
          </p:cNvSpPr>
          <p:nvPr>
            <p:ph type="sldNum" idx="12"/>
          </p:nvPr>
        </p:nvSpPr>
        <p:spPr/>
        <p:txBody>
          <a:bodyPr/>
          <a:lstStyle/>
          <a:p>
            <a:fld id="{00000000-1234-1234-1234-123412341234}" type="slidenum">
              <a:rPr lang="en-US" smtClean="0"/>
              <a:pPr/>
              <a:t>31</a:t>
            </a:fld>
            <a:endParaRPr lang="en-US"/>
          </a:p>
        </p:txBody>
      </p:sp>
      <p:sp>
        <p:nvSpPr>
          <p:cNvPr id="7" name="TextBox 6">
            <a:extLst>
              <a:ext uri="{FF2B5EF4-FFF2-40B4-BE49-F238E27FC236}">
                <a16:creationId xmlns:a16="http://schemas.microsoft.com/office/drawing/2014/main" id="{BB3E063A-4E43-C77D-D058-0204D57672B8}"/>
              </a:ext>
            </a:extLst>
          </p:cNvPr>
          <p:cNvSpPr txBox="1"/>
          <p:nvPr/>
        </p:nvSpPr>
        <p:spPr>
          <a:xfrm>
            <a:off x="10831745" y="6496699"/>
            <a:ext cx="157988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481EF7-52B9-D622-0645-468C15E5CA38}"/>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4049CC34-B17E-095C-9AEE-A5240FAADBC8}"/>
              </a:ext>
            </a:extLst>
          </p:cNvPr>
          <p:cNvSpPr>
            <a:spLocks noGrp="1"/>
          </p:cNvSpPr>
          <p:nvPr>
            <p:ph type="dt" sz="half" idx="2"/>
          </p:nvPr>
        </p:nvSpPr>
        <p:spPr>
          <a:xfrm>
            <a:off x="133350" y="6486982"/>
            <a:ext cx="2743200" cy="365125"/>
          </a:xfrm>
        </p:spPr>
        <p:txBody>
          <a:bodyPr vert="horz" lIns="91440" tIns="45720" rIns="91440" bIns="45720" rtlCol="0" anchor="ctr">
            <a:normAutofit/>
          </a:bodyPr>
          <a:lstStyle/>
          <a:p>
            <a:fld id="{9AADDE52-40B5-4775-BFAC-C1E4D5E0CE7D}" type="datetime1">
              <a:rPr lang="en-US" smtClean="0"/>
              <a:t>2/21/2024</a:t>
            </a:fld>
            <a:endParaRPr lang="en-US" dirty="0"/>
          </a:p>
        </p:txBody>
      </p:sp>
      <p:sp>
        <p:nvSpPr>
          <p:cNvPr id="6" name="Slide Number Placeholder 5">
            <a:extLst>
              <a:ext uri="{FF2B5EF4-FFF2-40B4-BE49-F238E27FC236}">
                <a16:creationId xmlns:a16="http://schemas.microsoft.com/office/drawing/2014/main" id="{3F9B22D8-3BC6-1FE1-AA01-FD33D2240B56}"/>
              </a:ext>
            </a:extLst>
          </p:cNvPr>
          <p:cNvSpPr>
            <a:spLocks noGrp="1"/>
          </p:cNvSpPr>
          <p:nvPr>
            <p:ph type="sldNum" sz="quarter" idx="4"/>
          </p:nvPr>
        </p:nvSpPr>
        <p:spPr>
          <a:xfrm>
            <a:off x="9315450" y="6486982"/>
            <a:ext cx="2743200" cy="365125"/>
          </a:xfrm>
        </p:spPr>
        <p:txBody>
          <a:bodyPr/>
          <a:lstStyle/>
          <a:p>
            <a:fld id="{294A09A9-5501-47C1-A89A-A340965A2BE2}" type="slidenum">
              <a:rPr lang="en-US" smtClean="0"/>
              <a:pPr/>
              <a:t>32</a:t>
            </a:fld>
            <a:endParaRPr lang="en-US" dirty="0"/>
          </a:p>
        </p:txBody>
      </p:sp>
      <p:pic>
        <p:nvPicPr>
          <p:cNvPr id="28" name="Google Shape;103;p2">
            <a:extLst>
              <a:ext uri="{FF2B5EF4-FFF2-40B4-BE49-F238E27FC236}">
                <a16:creationId xmlns:a16="http://schemas.microsoft.com/office/drawing/2014/main" id="{471919F6-2678-5EBC-AFE1-FFAD1693B741}"/>
              </a:ext>
            </a:extLst>
          </p:cNvPr>
          <p:cNvPicPr preferRelativeResize="0"/>
          <p:nvPr/>
        </p:nvPicPr>
        <p:blipFill rotWithShape="1">
          <a:blip r:embed="rId2">
            <a:alphaModFix amt="80000"/>
          </a:blip>
          <a:srcRect r="52090"/>
          <a:stretch/>
        </p:blipFill>
        <p:spPr>
          <a:xfrm>
            <a:off x="0" y="6227763"/>
            <a:ext cx="2895600" cy="630237"/>
          </a:xfrm>
          <a:prstGeom prst="rect">
            <a:avLst/>
          </a:prstGeom>
          <a:noFill/>
          <a:ln>
            <a:noFill/>
          </a:ln>
        </p:spPr>
      </p:pic>
      <p:sp>
        <p:nvSpPr>
          <p:cNvPr id="4" name="TextBox 3">
            <a:extLst>
              <a:ext uri="{FF2B5EF4-FFF2-40B4-BE49-F238E27FC236}">
                <a16:creationId xmlns:a16="http://schemas.microsoft.com/office/drawing/2014/main" id="{1A407B95-E67B-CF25-C707-6E1DCCD410E4}"/>
              </a:ext>
            </a:extLst>
          </p:cNvPr>
          <p:cNvSpPr txBox="1"/>
          <p:nvPr/>
        </p:nvSpPr>
        <p:spPr>
          <a:xfrm>
            <a:off x="3048811" y="131483"/>
            <a:ext cx="6094378" cy="646331"/>
          </a:xfrm>
          <a:prstGeom prst="rect">
            <a:avLst/>
          </a:prstGeom>
          <a:noFill/>
        </p:spPr>
        <p:txBody>
          <a:bodyPr wrap="square">
            <a:spAutoFit/>
          </a:bodyPr>
          <a:lstStyle/>
          <a:p>
            <a:pPr marL="609585" lvl="1"/>
            <a:r>
              <a:rPr lang="en-US" sz="3600" b="1" dirty="0">
                <a:solidFill>
                  <a:schemeClr val="accent3">
                    <a:lumMod val="75000"/>
                  </a:schemeClr>
                </a:solidFill>
                <a:latin typeface="Biome Light (Body)"/>
              </a:rPr>
              <a:t>System Diagram</a:t>
            </a:r>
          </a:p>
        </p:txBody>
      </p:sp>
      <p:sp>
        <p:nvSpPr>
          <p:cNvPr id="5" name="Rectangle 4">
            <a:extLst>
              <a:ext uri="{FF2B5EF4-FFF2-40B4-BE49-F238E27FC236}">
                <a16:creationId xmlns:a16="http://schemas.microsoft.com/office/drawing/2014/main" id="{D59E6EAD-C0BA-2FBF-5BB5-B9E3B4C7469C}"/>
              </a:ext>
            </a:extLst>
          </p:cNvPr>
          <p:cNvSpPr/>
          <p:nvPr/>
        </p:nvSpPr>
        <p:spPr>
          <a:xfrm>
            <a:off x="3171217" y="63613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IT21058028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cxnSp>
        <p:nvCxnSpPr>
          <p:cNvPr id="8" name="Straight Connector 7">
            <a:extLst>
              <a:ext uri="{FF2B5EF4-FFF2-40B4-BE49-F238E27FC236}">
                <a16:creationId xmlns:a16="http://schemas.microsoft.com/office/drawing/2014/main" id="{F53D48FE-7432-2F9A-6160-5F13467D0E25}"/>
              </a:ext>
            </a:extLst>
          </p:cNvPr>
          <p:cNvCxnSpPr/>
          <p:nvPr/>
        </p:nvCxnSpPr>
        <p:spPr>
          <a:xfrm>
            <a:off x="3424136" y="846306"/>
            <a:ext cx="2821021"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2D2DC6F7-A1A1-D5FF-C253-070187276FFF}"/>
              </a:ext>
            </a:extLst>
          </p:cNvPr>
          <p:cNvSpPr txBox="1"/>
          <p:nvPr/>
        </p:nvSpPr>
        <p:spPr>
          <a:xfrm>
            <a:off x="762000" y="1212935"/>
            <a:ext cx="11074400" cy="1272208"/>
          </a:xfrm>
          <a:prstGeom prst="rect">
            <a:avLst/>
          </a:prstGeom>
          <a:noFill/>
        </p:spPr>
        <p:txBody>
          <a:bodyPr wrap="square">
            <a:spAutoFit/>
          </a:bodyPr>
          <a:lstStyle/>
          <a:p>
            <a:pPr marL="304815" indent="-304815">
              <a:buFont typeface="Arial" panose="020B0604020202020204" pitchFamily="34" charset="0"/>
              <a:buChar char="•"/>
            </a:pPr>
            <a:r>
              <a:rPr lang="en-US" dirty="0"/>
              <a:t>The proposed approach consists of a sequence of phases for predicting the AQI.</a:t>
            </a:r>
          </a:p>
          <a:p>
            <a:r>
              <a:rPr lang="en-US" dirty="0"/>
              <a:t> </a:t>
            </a:r>
          </a:p>
          <a:p>
            <a:pPr marL="304815" indent="-304815">
              <a:buFont typeface="Arial" panose="020B0604020202020204" pitchFamily="34" charset="0"/>
              <a:buChar char="•"/>
            </a:pPr>
            <a:r>
              <a:rPr lang="en-US" dirty="0"/>
              <a:t>The sequence of phases includes. </a:t>
            </a:r>
          </a:p>
          <a:p>
            <a:endParaRPr lang="en-US" sz="2267" dirty="0"/>
          </a:p>
        </p:txBody>
      </p:sp>
      <p:sp>
        <p:nvSpPr>
          <p:cNvPr id="11" name="TextBox 10">
            <a:extLst>
              <a:ext uri="{FF2B5EF4-FFF2-40B4-BE49-F238E27FC236}">
                <a16:creationId xmlns:a16="http://schemas.microsoft.com/office/drawing/2014/main" id="{124CA1BB-9625-168C-244F-416722E85D49}"/>
              </a:ext>
            </a:extLst>
          </p:cNvPr>
          <p:cNvSpPr txBox="1"/>
          <p:nvPr/>
        </p:nvSpPr>
        <p:spPr>
          <a:xfrm>
            <a:off x="1026159" y="2146960"/>
            <a:ext cx="8169443" cy="3892027"/>
          </a:xfrm>
          <a:prstGeom prst="rect">
            <a:avLst/>
          </a:prstGeom>
          <a:noFill/>
        </p:spPr>
        <p:txBody>
          <a:bodyPr wrap="square">
            <a:spAutoFit/>
          </a:bodyPr>
          <a:lstStyle/>
          <a:p>
            <a:pPr marL="342917" indent="-342917" algn="just">
              <a:lnSpc>
                <a:spcPct val="200000"/>
              </a:lnSpc>
              <a:buFont typeface="+mj-lt"/>
              <a:buAutoNum type="arabicPeriod"/>
            </a:pPr>
            <a:r>
              <a:rPr lang="en-US" sz="1800" dirty="0"/>
              <a:t>Collecting the dataset from Central Environmental Authority, </a:t>
            </a:r>
          </a:p>
          <a:p>
            <a:pPr marL="342917" indent="-342917" algn="just">
              <a:lnSpc>
                <a:spcPct val="200000"/>
              </a:lnSpc>
              <a:buFont typeface="+mj-lt"/>
              <a:buAutoNum type="arabicPeriod"/>
            </a:pPr>
            <a:r>
              <a:rPr lang="en-US" sz="1800" dirty="0"/>
              <a:t>Pre-processing the collected dataset. </a:t>
            </a:r>
          </a:p>
          <a:p>
            <a:pPr marL="342917" indent="-342917" algn="just">
              <a:lnSpc>
                <a:spcPct val="200000"/>
              </a:lnSpc>
              <a:buFont typeface="+mj-lt"/>
              <a:buAutoNum type="arabicPeriod"/>
            </a:pPr>
            <a:r>
              <a:rPr lang="en-US" sz="1800" dirty="0"/>
              <a:t>Analyzing the collected dataset to identifying the correlations among air pollution factors.</a:t>
            </a:r>
          </a:p>
          <a:p>
            <a:pPr marL="342917" indent="-342917" algn="just">
              <a:lnSpc>
                <a:spcPct val="200000"/>
              </a:lnSpc>
              <a:buFont typeface="+mj-lt"/>
              <a:buAutoNum type="arabicPeriod"/>
            </a:pPr>
            <a:r>
              <a:rPr lang="en-US" sz="1800" dirty="0"/>
              <a:t>Applying appropriate ml algorithms, &amp; ultimately selecting the most suitable machine learning approach &amp; analyzing the prediction results. </a:t>
            </a:r>
          </a:p>
        </p:txBody>
      </p:sp>
      <p:pic>
        <p:nvPicPr>
          <p:cNvPr id="13" name="Picture 12" descr="A diagram of a diagram&#10;&#10;Description automatically generated">
            <a:extLst>
              <a:ext uri="{FF2B5EF4-FFF2-40B4-BE49-F238E27FC236}">
                <a16:creationId xmlns:a16="http://schemas.microsoft.com/office/drawing/2014/main" id="{5C369176-345A-B1DB-A2EE-EA15F33BCC60}"/>
              </a:ext>
            </a:extLst>
          </p:cNvPr>
          <p:cNvPicPr>
            <a:picLocks noChangeAspect="1"/>
          </p:cNvPicPr>
          <p:nvPr/>
        </p:nvPicPr>
        <p:blipFill>
          <a:blip r:embed="rId3"/>
          <a:stretch>
            <a:fillRect/>
          </a:stretch>
        </p:blipFill>
        <p:spPr>
          <a:xfrm>
            <a:off x="10119360" y="74509"/>
            <a:ext cx="1717040" cy="6714043"/>
          </a:xfrm>
          <a:prstGeom prst="rect">
            <a:avLst/>
          </a:prstGeom>
        </p:spPr>
      </p:pic>
    </p:spTree>
    <p:extLst>
      <p:ext uri="{BB962C8B-B14F-4D97-AF65-F5344CB8AC3E}">
        <p14:creationId xmlns:p14="http://schemas.microsoft.com/office/powerpoint/2010/main" val="4292440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23298" y="143096"/>
            <a:ext cx="5580253" cy="549381"/>
          </a:xfrm>
          <a:prstGeom prst="rect">
            <a:avLst/>
          </a:prstGeom>
        </p:spPr>
        <p:txBody>
          <a:bodyPr lIns="0" tIns="0" rIns="0" bIns="0" rtlCol="0" anchor="t">
            <a:spAutoFit/>
          </a:bodyPr>
          <a:lstStyle/>
          <a:p>
            <a:pPr algn="ctr">
              <a:lnSpc>
                <a:spcPts val="4667"/>
              </a:lnSpc>
              <a:spcBef>
                <a:spcPct val="0"/>
              </a:spcBef>
            </a:pPr>
            <a:r>
              <a:rPr lang="en-US" sz="3200" dirty="0">
                <a:solidFill>
                  <a:srgbClr val="000000"/>
                </a:solidFill>
                <a:latin typeface="Canva Sans Bold"/>
              </a:rPr>
              <a:t>Work Breakdown Structure</a:t>
            </a:r>
          </a:p>
        </p:txBody>
      </p:sp>
      <p:pic>
        <p:nvPicPr>
          <p:cNvPr id="4" name="Picture 3" descr="A diagram of a company&#10;&#10;Description automatically generated">
            <a:extLst>
              <a:ext uri="{FF2B5EF4-FFF2-40B4-BE49-F238E27FC236}">
                <a16:creationId xmlns:a16="http://schemas.microsoft.com/office/drawing/2014/main" id="{8B0B0AC3-464B-B678-E28F-6FED6076D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24" y="1048051"/>
            <a:ext cx="9804400" cy="5198774"/>
          </a:xfrm>
          <a:prstGeom prst="rect">
            <a:avLst/>
          </a:prstGeom>
        </p:spPr>
      </p:pic>
      <p:sp>
        <p:nvSpPr>
          <p:cNvPr id="3" name="Rectangle 2">
            <a:extLst>
              <a:ext uri="{FF2B5EF4-FFF2-40B4-BE49-F238E27FC236}">
                <a16:creationId xmlns:a16="http://schemas.microsoft.com/office/drawing/2014/main" id="{C160C4A0-C8F5-ADCB-53F3-547A257AC062}"/>
              </a:ext>
            </a:extLst>
          </p:cNvPr>
          <p:cNvSpPr/>
          <p:nvPr/>
        </p:nvSpPr>
        <p:spPr>
          <a:xfrm>
            <a:off x="3592230" y="64103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IT21058028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pic>
        <p:nvPicPr>
          <p:cNvPr id="5" name="Google Shape;829;p28">
            <a:extLst>
              <a:ext uri="{FF2B5EF4-FFF2-40B4-BE49-F238E27FC236}">
                <a16:creationId xmlns:a16="http://schemas.microsoft.com/office/drawing/2014/main" id="{A3DF361C-DF11-FF14-0CA2-7324ABB96A1C}"/>
              </a:ext>
            </a:extLst>
          </p:cNvPr>
          <p:cNvPicPr preferRelativeResize="0"/>
          <p:nvPr/>
        </p:nvPicPr>
        <p:blipFill rotWithShape="1">
          <a:blip r:embed="rId3">
            <a:alphaModFix amt="80000"/>
          </a:blip>
          <a:srcRect r="36908"/>
          <a:stretch/>
        </p:blipFill>
        <p:spPr>
          <a:xfrm>
            <a:off x="0" y="6246825"/>
            <a:ext cx="3432743" cy="587407"/>
          </a:xfrm>
          <a:prstGeom prst="rect">
            <a:avLst/>
          </a:prstGeom>
          <a:noFill/>
          <a:ln>
            <a:noFill/>
          </a:ln>
        </p:spPr>
      </p:pic>
      <p:cxnSp>
        <p:nvCxnSpPr>
          <p:cNvPr id="7" name="Straight Connector 6">
            <a:extLst>
              <a:ext uri="{FF2B5EF4-FFF2-40B4-BE49-F238E27FC236}">
                <a16:creationId xmlns:a16="http://schemas.microsoft.com/office/drawing/2014/main" id="{5982B40C-55BD-596D-D72A-8471CD77EE6E}"/>
              </a:ext>
            </a:extLst>
          </p:cNvPr>
          <p:cNvCxnSpPr/>
          <p:nvPr/>
        </p:nvCxnSpPr>
        <p:spPr>
          <a:xfrm>
            <a:off x="3432743" y="692477"/>
            <a:ext cx="3464168"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6" name="Date Placeholder 5">
            <a:extLst>
              <a:ext uri="{FF2B5EF4-FFF2-40B4-BE49-F238E27FC236}">
                <a16:creationId xmlns:a16="http://schemas.microsoft.com/office/drawing/2014/main" id="{56CA3BCB-CED9-B54B-BA52-5D34538579F0}"/>
              </a:ext>
            </a:extLst>
          </p:cNvPr>
          <p:cNvSpPr>
            <a:spLocks noGrp="1"/>
          </p:cNvSpPr>
          <p:nvPr>
            <p:ph type="dt" idx="10"/>
          </p:nvPr>
        </p:nvSpPr>
        <p:spPr/>
        <p:txBody>
          <a:bodyPr/>
          <a:lstStyle/>
          <a:p>
            <a:fld id="{215AC07F-E3A4-4254-927E-5B7A3818CF8A}" type="datetime1">
              <a:rPr lang="en-US" smtClean="0"/>
              <a:t>2/21/2024</a:t>
            </a:fld>
            <a:endParaRPr lang="en-US"/>
          </a:p>
        </p:txBody>
      </p:sp>
      <p:sp>
        <p:nvSpPr>
          <p:cNvPr id="8" name="Slide Number Placeholder 7">
            <a:extLst>
              <a:ext uri="{FF2B5EF4-FFF2-40B4-BE49-F238E27FC236}">
                <a16:creationId xmlns:a16="http://schemas.microsoft.com/office/drawing/2014/main" id="{4E0F1561-3C9D-C59D-5450-F62CD864925E}"/>
              </a:ext>
            </a:extLst>
          </p:cNvPr>
          <p:cNvSpPr>
            <a:spLocks noGrp="1"/>
          </p:cNvSpPr>
          <p:nvPr>
            <p:ph type="sldNum" idx="12"/>
          </p:nvPr>
        </p:nvSpPr>
        <p:spPr/>
        <p:txBody>
          <a:bodyPr/>
          <a:lstStyle/>
          <a:p>
            <a:fld id="{00000000-1234-1234-1234-123412341234}" type="slidenum">
              <a:rPr lang="en-US" smtClean="0"/>
              <a:pPr/>
              <a:t>33</a:t>
            </a:fld>
            <a:endParaRPr lang="en-US"/>
          </a:p>
        </p:txBody>
      </p:sp>
      <p:sp>
        <p:nvSpPr>
          <p:cNvPr id="10" name="TextBox 9">
            <a:extLst>
              <a:ext uri="{FF2B5EF4-FFF2-40B4-BE49-F238E27FC236}">
                <a16:creationId xmlns:a16="http://schemas.microsoft.com/office/drawing/2014/main" id="{BEDAF178-FF44-E4A3-38EF-5C4AC59D4017}"/>
              </a:ext>
            </a:extLst>
          </p:cNvPr>
          <p:cNvSpPr txBox="1"/>
          <p:nvPr/>
        </p:nvSpPr>
        <p:spPr>
          <a:xfrm>
            <a:off x="10678160" y="6406133"/>
            <a:ext cx="136144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1FDFEE-23BE-022F-56E2-F95BD9AB5715}"/>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EDE6165-34A9-67F8-5AD7-1578F4CE7C0C}"/>
              </a:ext>
            </a:extLst>
          </p:cNvPr>
          <p:cNvSpPr>
            <a:spLocks noGrp="1"/>
          </p:cNvSpPr>
          <p:nvPr>
            <p:ph type="dt" sz="half" idx="2"/>
          </p:nvPr>
        </p:nvSpPr>
        <p:spPr>
          <a:xfrm>
            <a:off x="133350" y="6486982"/>
            <a:ext cx="2743200" cy="365125"/>
          </a:xfrm>
        </p:spPr>
        <p:txBody>
          <a:bodyPr vert="horz" lIns="91440" tIns="45720" rIns="91440" bIns="45720" rtlCol="0" anchor="ctr">
            <a:normAutofit/>
          </a:bodyPr>
          <a:lstStyle/>
          <a:p>
            <a:fld id="{A1B737E7-AEEE-4046-9293-3F0E2E8C5D14}" type="datetime1">
              <a:rPr lang="en-US" smtClean="0"/>
              <a:t>2/21/2024</a:t>
            </a:fld>
            <a:endParaRPr lang="en-US" dirty="0"/>
          </a:p>
        </p:txBody>
      </p:sp>
      <p:sp>
        <p:nvSpPr>
          <p:cNvPr id="6" name="Slide Number Placeholder 5">
            <a:extLst>
              <a:ext uri="{FF2B5EF4-FFF2-40B4-BE49-F238E27FC236}">
                <a16:creationId xmlns:a16="http://schemas.microsoft.com/office/drawing/2014/main" id="{8ED73304-73BA-9873-339D-C0D94C627FB4}"/>
              </a:ext>
            </a:extLst>
          </p:cNvPr>
          <p:cNvSpPr>
            <a:spLocks noGrp="1"/>
          </p:cNvSpPr>
          <p:nvPr>
            <p:ph type="sldNum" sz="quarter" idx="4"/>
          </p:nvPr>
        </p:nvSpPr>
        <p:spPr>
          <a:xfrm>
            <a:off x="9315450" y="6486982"/>
            <a:ext cx="2743200" cy="365125"/>
          </a:xfrm>
        </p:spPr>
        <p:txBody>
          <a:bodyPr/>
          <a:lstStyle/>
          <a:p>
            <a:fld id="{294A09A9-5501-47C1-A89A-A340965A2BE2}" type="slidenum">
              <a:rPr lang="en-US" smtClean="0"/>
              <a:pPr/>
              <a:t>34</a:t>
            </a:fld>
            <a:endParaRPr lang="en-US" dirty="0"/>
          </a:p>
        </p:txBody>
      </p:sp>
      <p:pic>
        <p:nvPicPr>
          <p:cNvPr id="28" name="Google Shape;103;p2">
            <a:extLst>
              <a:ext uri="{FF2B5EF4-FFF2-40B4-BE49-F238E27FC236}">
                <a16:creationId xmlns:a16="http://schemas.microsoft.com/office/drawing/2014/main" id="{5E83E547-E56B-6199-19BA-B01CE886483A}"/>
              </a:ext>
            </a:extLst>
          </p:cNvPr>
          <p:cNvPicPr preferRelativeResize="0"/>
          <p:nvPr/>
        </p:nvPicPr>
        <p:blipFill rotWithShape="1">
          <a:blip r:embed="rId2">
            <a:alphaModFix amt="80000"/>
          </a:blip>
          <a:srcRect r="52090"/>
          <a:stretch/>
        </p:blipFill>
        <p:spPr>
          <a:xfrm>
            <a:off x="0" y="6227763"/>
            <a:ext cx="2895600" cy="630237"/>
          </a:xfrm>
          <a:prstGeom prst="rect">
            <a:avLst/>
          </a:prstGeom>
          <a:noFill/>
          <a:ln>
            <a:noFill/>
          </a:ln>
        </p:spPr>
      </p:pic>
      <p:sp>
        <p:nvSpPr>
          <p:cNvPr id="3" name="Rectangle 2">
            <a:extLst>
              <a:ext uri="{FF2B5EF4-FFF2-40B4-BE49-F238E27FC236}">
                <a16:creationId xmlns:a16="http://schemas.microsoft.com/office/drawing/2014/main" id="{19BF19E2-15D2-6337-809F-7AB099055712}"/>
              </a:ext>
            </a:extLst>
          </p:cNvPr>
          <p:cNvSpPr/>
          <p:nvPr/>
        </p:nvSpPr>
        <p:spPr>
          <a:xfrm>
            <a:off x="3592230" y="641034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IT21058028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5" name="TextBox 4">
            <a:extLst>
              <a:ext uri="{FF2B5EF4-FFF2-40B4-BE49-F238E27FC236}">
                <a16:creationId xmlns:a16="http://schemas.microsoft.com/office/drawing/2014/main" id="{EB6811F5-FD75-D861-AFAB-83484BD6D494}"/>
              </a:ext>
            </a:extLst>
          </p:cNvPr>
          <p:cNvSpPr txBox="1"/>
          <p:nvPr/>
        </p:nvSpPr>
        <p:spPr>
          <a:xfrm>
            <a:off x="3805947" y="82535"/>
            <a:ext cx="3888632" cy="646331"/>
          </a:xfrm>
          <a:prstGeom prst="rect">
            <a:avLst/>
          </a:prstGeom>
          <a:noFill/>
        </p:spPr>
        <p:txBody>
          <a:bodyPr wrap="square">
            <a:spAutoFit/>
          </a:bodyPr>
          <a:lstStyle/>
          <a:p>
            <a:r>
              <a:rPr lang="en-US" sz="3600" b="1" dirty="0">
                <a:solidFill>
                  <a:schemeClr val="tx1">
                    <a:lumMod val="95000"/>
                    <a:lumOff val="5000"/>
                  </a:schemeClr>
                </a:solidFill>
                <a:latin typeface="Biome Light (Body)"/>
              </a:rPr>
              <a:t>Gannt Chart</a:t>
            </a:r>
            <a:endParaRPr lang="en-US" sz="3600" dirty="0"/>
          </a:p>
        </p:txBody>
      </p:sp>
      <p:cxnSp>
        <p:nvCxnSpPr>
          <p:cNvPr id="7" name="Straight Connector 6">
            <a:extLst>
              <a:ext uri="{FF2B5EF4-FFF2-40B4-BE49-F238E27FC236}">
                <a16:creationId xmlns:a16="http://schemas.microsoft.com/office/drawing/2014/main" id="{3BAB5493-97DF-4FD6-AB11-C2E1D0ACD3F0}"/>
              </a:ext>
            </a:extLst>
          </p:cNvPr>
          <p:cNvCxnSpPr/>
          <p:nvPr/>
        </p:nvCxnSpPr>
        <p:spPr>
          <a:xfrm>
            <a:off x="2895600" y="865762"/>
            <a:ext cx="3349557" cy="0"/>
          </a:xfrm>
          <a:prstGeom prst="line">
            <a:avLst/>
          </a:prstGeom>
          <a:ln w="28575"/>
        </p:spPr>
        <p:style>
          <a:lnRef idx="3">
            <a:schemeClr val="accent4"/>
          </a:lnRef>
          <a:fillRef idx="0">
            <a:schemeClr val="accent4"/>
          </a:fillRef>
          <a:effectRef idx="2">
            <a:schemeClr val="accent4"/>
          </a:effectRef>
          <a:fontRef idx="minor">
            <a:schemeClr val="tx1"/>
          </a:fontRef>
        </p:style>
      </p:cxnSp>
      <p:pic>
        <p:nvPicPr>
          <p:cNvPr id="8" name="Picture 7" descr="A graph with different colored lines&#10;&#10;Description automatically generated with medium confidence">
            <a:extLst>
              <a:ext uri="{FF2B5EF4-FFF2-40B4-BE49-F238E27FC236}">
                <a16:creationId xmlns:a16="http://schemas.microsoft.com/office/drawing/2014/main" id="{E48E3E5E-AD5A-C6CF-0467-C87F2F40ACC2}"/>
              </a:ext>
            </a:extLst>
          </p:cNvPr>
          <p:cNvPicPr>
            <a:picLocks noChangeAspect="1"/>
          </p:cNvPicPr>
          <p:nvPr/>
        </p:nvPicPr>
        <p:blipFill>
          <a:blip r:embed="rId3"/>
          <a:stretch>
            <a:fillRect/>
          </a:stretch>
        </p:blipFill>
        <p:spPr>
          <a:xfrm>
            <a:off x="293643" y="1277273"/>
            <a:ext cx="11604713" cy="4219506"/>
          </a:xfrm>
          <a:prstGeom prst="rect">
            <a:avLst/>
          </a:prstGeom>
        </p:spPr>
      </p:pic>
      <p:sp>
        <p:nvSpPr>
          <p:cNvPr id="10" name="TextBox 9">
            <a:extLst>
              <a:ext uri="{FF2B5EF4-FFF2-40B4-BE49-F238E27FC236}">
                <a16:creationId xmlns:a16="http://schemas.microsoft.com/office/drawing/2014/main" id="{692F1836-9991-093D-0B8D-F363B444945A}"/>
              </a:ext>
            </a:extLst>
          </p:cNvPr>
          <p:cNvSpPr txBox="1"/>
          <p:nvPr/>
        </p:nvSpPr>
        <p:spPr>
          <a:xfrm>
            <a:off x="10348305" y="6410340"/>
            <a:ext cx="151384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extLst>
      <p:ext uri="{BB962C8B-B14F-4D97-AF65-F5344CB8AC3E}">
        <p14:creationId xmlns:p14="http://schemas.microsoft.com/office/powerpoint/2010/main" val="2645068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F38B2B-0805-213E-2B27-1DF3D4EB6878}"/>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B3519F51-9EE3-89E4-1969-AD3EEF89EF71}"/>
              </a:ext>
            </a:extLst>
          </p:cNvPr>
          <p:cNvSpPr>
            <a:spLocks noGrp="1"/>
          </p:cNvSpPr>
          <p:nvPr>
            <p:ph type="dt" sz="half" idx="2"/>
          </p:nvPr>
        </p:nvSpPr>
        <p:spPr>
          <a:xfrm>
            <a:off x="133350" y="6486982"/>
            <a:ext cx="2743200" cy="365125"/>
          </a:xfrm>
        </p:spPr>
        <p:txBody>
          <a:bodyPr vert="horz" lIns="91440" tIns="45720" rIns="91440" bIns="45720" rtlCol="0" anchor="ctr">
            <a:normAutofit/>
          </a:bodyPr>
          <a:lstStyle/>
          <a:p>
            <a:fld id="{3A20BE79-6A45-472E-8C5B-1EC23D1DBA78}" type="datetime1">
              <a:rPr lang="en-US" smtClean="0"/>
              <a:t>2/21/2024</a:t>
            </a:fld>
            <a:endParaRPr lang="en-US" dirty="0"/>
          </a:p>
        </p:txBody>
      </p:sp>
      <p:sp>
        <p:nvSpPr>
          <p:cNvPr id="6" name="Slide Number Placeholder 5">
            <a:extLst>
              <a:ext uri="{FF2B5EF4-FFF2-40B4-BE49-F238E27FC236}">
                <a16:creationId xmlns:a16="http://schemas.microsoft.com/office/drawing/2014/main" id="{D3C70FCE-0ECD-593D-9B68-D1FA1A4958E5}"/>
              </a:ext>
            </a:extLst>
          </p:cNvPr>
          <p:cNvSpPr>
            <a:spLocks noGrp="1"/>
          </p:cNvSpPr>
          <p:nvPr>
            <p:ph type="sldNum" sz="quarter" idx="4"/>
          </p:nvPr>
        </p:nvSpPr>
        <p:spPr>
          <a:xfrm>
            <a:off x="9315450" y="6486982"/>
            <a:ext cx="2743200" cy="365125"/>
          </a:xfrm>
        </p:spPr>
        <p:txBody>
          <a:bodyPr/>
          <a:lstStyle/>
          <a:p>
            <a:fld id="{294A09A9-5501-47C1-A89A-A340965A2BE2}" type="slidenum">
              <a:rPr lang="en-US" smtClean="0"/>
              <a:pPr/>
              <a:t>35</a:t>
            </a:fld>
            <a:endParaRPr lang="en-US" dirty="0"/>
          </a:p>
        </p:txBody>
      </p:sp>
      <p:pic>
        <p:nvPicPr>
          <p:cNvPr id="28" name="Google Shape;103;p2">
            <a:extLst>
              <a:ext uri="{FF2B5EF4-FFF2-40B4-BE49-F238E27FC236}">
                <a16:creationId xmlns:a16="http://schemas.microsoft.com/office/drawing/2014/main" id="{6DEFF929-E7B0-E999-19E9-23104B035C48}"/>
              </a:ext>
            </a:extLst>
          </p:cNvPr>
          <p:cNvPicPr preferRelativeResize="0"/>
          <p:nvPr/>
        </p:nvPicPr>
        <p:blipFill rotWithShape="1">
          <a:blip r:embed="rId2">
            <a:alphaModFix amt="80000"/>
          </a:blip>
          <a:srcRect r="52090"/>
          <a:stretch/>
        </p:blipFill>
        <p:spPr>
          <a:xfrm>
            <a:off x="0" y="6227763"/>
            <a:ext cx="2895600" cy="630237"/>
          </a:xfrm>
          <a:prstGeom prst="rect">
            <a:avLst/>
          </a:prstGeom>
          <a:noFill/>
          <a:ln>
            <a:noFill/>
          </a:ln>
        </p:spPr>
      </p:pic>
      <p:sp>
        <p:nvSpPr>
          <p:cNvPr id="4" name="TextBox 3">
            <a:extLst>
              <a:ext uri="{FF2B5EF4-FFF2-40B4-BE49-F238E27FC236}">
                <a16:creationId xmlns:a16="http://schemas.microsoft.com/office/drawing/2014/main" id="{196A12D5-62A2-40BC-2275-87EDC3864D88}"/>
              </a:ext>
            </a:extLst>
          </p:cNvPr>
          <p:cNvSpPr txBox="1"/>
          <p:nvPr/>
        </p:nvSpPr>
        <p:spPr>
          <a:xfrm>
            <a:off x="586091" y="1120514"/>
            <a:ext cx="9968420" cy="4616971"/>
          </a:xfrm>
          <a:prstGeom prst="rect">
            <a:avLst/>
          </a:prstGeom>
          <a:noFill/>
        </p:spPr>
        <p:txBody>
          <a:bodyPr wrap="square">
            <a:spAutoFit/>
          </a:bodyPr>
          <a:lstStyle/>
          <a:p>
            <a:pPr algn="just"/>
            <a:r>
              <a:rPr lang="en-US" sz="1400" dirty="0"/>
              <a:t>[1] S. Mahanta, T. </a:t>
            </a:r>
            <a:r>
              <a:rPr lang="en-US" sz="1400" dirty="0" err="1"/>
              <a:t>Ramakrishnudu</a:t>
            </a:r>
            <a:r>
              <a:rPr lang="en-US" sz="1400" dirty="0"/>
              <a:t>, R. R. Jha, and </a:t>
            </a:r>
            <a:r>
              <a:rPr lang="en-US" sz="1400" dirty="0" err="1"/>
              <a:t>N.Tailor</a:t>
            </a:r>
            <a:r>
              <a:rPr lang="en-US" sz="1400" dirty="0"/>
              <a:t>, “Urban Air Quality Prediction Using </a:t>
            </a:r>
            <a:r>
              <a:rPr lang="en-US" sz="1400" dirty="0" err="1"/>
              <a:t>RegressionAnalysis</a:t>
            </a:r>
            <a:r>
              <a:rPr lang="en-US" sz="1400" dirty="0"/>
              <a:t>,” in TENCON 2019 - 2019 </a:t>
            </a:r>
            <a:r>
              <a:rPr lang="en-US" sz="1400" dirty="0" err="1"/>
              <a:t>IEEERegion</a:t>
            </a:r>
            <a:r>
              <a:rPr lang="en-US" sz="1400" dirty="0"/>
              <a:t> 10 Conference (TENCON), Kochi, </a:t>
            </a:r>
            <a:r>
              <a:rPr lang="en-US" sz="1400" dirty="0" err="1"/>
              <a:t>India,Oct</a:t>
            </a:r>
            <a:r>
              <a:rPr lang="en-US" sz="1400" dirty="0"/>
              <a:t>. 2019, pp. 1118–1123. </a:t>
            </a:r>
            <a:r>
              <a:rPr lang="en-US" sz="1400" dirty="0" err="1"/>
              <a:t>doi</a:t>
            </a:r>
            <a:r>
              <a:rPr lang="en-US" sz="1400" dirty="0"/>
              <a:t>: 10.1109/TENCON.2019.8929517.</a:t>
            </a:r>
          </a:p>
          <a:p>
            <a:pPr algn="just"/>
            <a:endParaRPr lang="en-US" sz="1400" dirty="0"/>
          </a:p>
          <a:p>
            <a:pPr algn="just"/>
            <a:r>
              <a:rPr lang="en-US" sz="1400" dirty="0"/>
              <a:t>[2] M. Castelli, F. M. Clemente, A. </a:t>
            </a:r>
            <a:r>
              <a:rPr lang="en-US" sz="1400" dirty="0" err="1"/>
              <a:t>Popoviˇc</a:t>
            </a:r>
            <a:r>
              <a:rPr lang="en-US" sz="1400" dirty="0"/>
              <a:t>, S. </a:t>
            </a:r>
            <a:r>
              <a:rPr lang="en-US" sz="1400" dirty="0" err="1"/>
              <a:t>Silva,and</a:t>
            </a:r>
            <a:r>
              <a:rPr lang="en-US" sz="1400" dirty="0"/>
              <a:t> L. </a:t>
            </a:r>
            <a:r>
              <a:rPr lang="en-US" sz="1400" dirty="0" err="1"/>
              <a:t>Vanneschi</a:t>
            </a:r>
            <a:r>
              <a:rPr lang="en-US" sz="1400" dirty="0"/>
              <a:t>, “A Machine Learning </a:t>
            </a:r>
            <a:r>
              <a:rPr lang="en-US" sz="1400" dirty="0" err="1"/>
              <a:t>Approachto</a:t>
            </a:r>
            <a:r>
              <a:rPr lang="en-US" sz="1400" dirty="0"/>
              <a:t> Predict Air Quality in California,” </a:t>
            </a:r>
            <a:r>
              <a:rPr lang="en-US" sz="1400" dirty="0" err="1"/>
              <a:t>Complexity,vol</a:t>
            </a:r>
            <a:r>
              <a:rPr lang="en-US" sz="1400" dirty="0"/>
              <a:t>. 2020, pp. 1–23, Aug. 2020, doi:10.1155/2020/8049504</a:t>
            </a:r>
            <a:r>
              <a:rPr lang="en-US" dirty="0"/>
              <a:t>.</a:t>
            </a:r>
          </a:p>
          <a:p>
            <a:pPr algn="just"/>
            <a:endParaRPr lang="en-US" sz="1400" dirty="0"/>
          </a:p>
          <a:p>
            <a:pPr algn="just"/>
            <a:r>
              <a:rPr lang="en-US" sz="1400" dirty="0"/>
              <a:t>[3] S. Zhong, Z. Yu, and W. Zhu, “Study of the </a:t>
            </a:r>
            <a:r>
              <a:rPr lang="en-US" sz="1400" dirty="0" err="1"/>
              <a:t>Effectsof</a:t>
            </a:r>
            <a:r>
              <a:rPr lang="en-US" sz="1400" dirty="0"/>
              <a:t> Air Pollutants on Human Health Based </a:t>
            </a:r>
            <a:r>
              <a:rPr lang="en-US" sz="1400" dirty="0" err="1"/>
              <a:t>onBaidu</a:t>
            </a:r>
            <a:r>
              <a:rPr lang="en-US" sz="1400" dirty="0"/>
              <a:t> Indices of Disease Symptoms and Air </a:t>
            </a:r>
            <a:r>
              <a:rPr lang="en-US" sz="1400" dirty="0" err="1"/>
              <a:t>QualityMonitoring</a:t>
            </a:r>
            <a:r>
              <a:rPr lang="en-US" sz="1400" dirty="0"/>
              <a:t> Data in Beijing, China,” </a:t>
            </a:r>
            <a:r>
              <a:rPr lang="en-US" sz="1400" dirty="0" err="1"/>
              <a:t>IJERPH,vol</a:t>
            </a:r>
            <a:r>
              <a:rPr lang="en-US" sz="1400" dirty="0"/>
              <a:t>. 16, no. 6, p. 1014, Mar. 2019, doi:10.3390/ijerph16061014.</a:t>
            </a:r>
          </a:p>
          <a:p>
            <a:pPr algn="just"/>
            <a:endParaRPr lang="en-US" sz="1400" dirty="0"/>
          </a:p>
          <a:p>
            <a:pPr algn="just"/>
            <a:r>
              <a:rPr lang="en-US" sz="1400" dirty="0"/>
              <a:t>[4] Y. L. S. </a:t>
            </a:r>
            <a:r>
              <a:rPr lang="en-US" sz="1400" dirty="0" err="1"/>
              <a:t>Nandasena</a:t>
            </a:r>
            <a:r>
              <a:rPr lang="en-US" sz="1400" dirty="0"/>
              <a:t>, A. R. Wickremasinghe, </a:t>
            </a:r>
            <a:r>
              <a:rPr lang="en-US" sz="1400" dirty="0" err="1"/>
              <a:t>andN</a:t>
            </a:r>
            <a:r>
              <a:rPr lang="en-US" sz="1400" dirty="0"/>
              <a:t>. </a:t>
            </a:r>
            <a:r>
              <a:rPr lang="en-US" sz="1400" dirty="0" err="1"/>
              <a:t>Sathiakumar</a:t>
            </a:r>
            <a:r>
              <a:rPr lang="en-US" sz="1400" dirty="0"/>
              <a:t>, “</a:t>
            </a:r>
            <a:r>
              <a:rPr lang="en-US" sz="1400" dirty="0" err="1"/>
              <a:t>RAesierarpchoarltilculetion</a:t>
            </a:r>
            <a:r>
              <a:rPr lang="en-US" sz="1400" dirty="0"/>
              <a:t> </a:t>
            </a:r>
            <a:r>
              <a:rPr lang="en-US" sz="1400" dirty="0" err="1"/>
              <a:t>andhealth</a:t>
            </a:r>
            <a:r>
              <a:rPr lang="en-US" sz="1400" dirty="0"/>
              <a:t> in Sri Lanka: a review of epidemiologic </a:t>
            </a:r>
            <a:r>
              <a:rPr lang="en-US" sz="1400" dirty="0" err="1"/>
              <a:t>studies,”p</a:t>
            </a:r>
            <a:r>
              <a:rPr lang="en-US" sz="1400" dirty="0"/>
              <a:t>. 14, 2010.</a:t>
            </a:r>
          </a:p>
          <a:p>
            <a:pPr algn="just"/>
            <a:endParaRPr lang="en-US" sz="1400" dirty="0"/>
          </a:p>
          <a:p>
            <a:pPr algn="just"/>
            <a:r>
              <a:rPr lang="en-US" sz="1400" dirty="0"/>
              <a:t>[5] T. </a:t>
            </a:r>
            <a:r>
              <a:rPr lang="en-US" sz="1400" dirty="0" err="1"/>
              <a:t>Xayasouk</a:t>
            </a:r>
            <a:r>
              <a:rPr lang="en-US" sz="1400" dirty="0"/>
              <a:t> and H. Lee, “AIR POLLUTION PREDICTIONSYSTEM USING DEEP </a:t>
            </a:r>
            <a:r>
              <a:rPr lang="en-US" sz="1400" dirty="0" err="1"/>
              <a:t>LEARNING,”Naples</a:t>
            </a:r>
            <a:r>
              <a:rPr lang="en-US" sz="1400" dirty="0"/>
              <a:t>, Italy, Jun. 2018, pp. 71–79. doi:10.2495/AIR180071.</a:t>
            </a:r>
          </a:p>
          <a:p>
            <a:pPr algn="just"/>
            <a:endParaRPr lang="en-US" sz="1400" dirty="0"/>
          </a:p>
          <a:p>
            <a:pPr algn="just"/>
            <a:r>
              <a:rPr lang="en-US" sz="1400" dirty="0"/>
              <a:t>[6] D. </a:t>
            </a:r>
            <a:r>
              <a:rPr lang="en-US" sz="1400" dirty="0" err="1"/>
              <a:t>Iskandaryan</a:t>
            </a:r>
            <a:r>
              <a:rPr lang="en-US" sz="1400" dirty="0"/>
              <a:t>, F. Ramos, and S. </a:t>
            </a:r>
            <a:r>
              <a:rPr lang="en-US" sz="1400" dirty="0" err="1"/>
              <a:t>Trilles</a:t>
            </a:r>
            <a:r>
              <a:rPr lang="en-US" sz="1400" dirty="0"/>
              <a:t>, “</a:t>
            </a:r>
            <a:r>
              <a:rPr lang="en-US" sz="1400" dirty="0" err="1"/>
              <a:t>AirQuality</a:t>
            </a:r>
            <a:r>
              <a:rPr lang="en-US" sz="1400" dirty="0"/>
              <a:t> Prediction in Smart Cities Using </a:t>
            </a:r>
            <a:r>
              <a:rPr lang="en-US" sz="1400" dirty="0" err="1"/>
              <a:t>MachineLearning</a:t>
            </a:r>
            <a:r>
              <a:rPr lang="en-US" sz="1400" dirty="0"/>
              <a:t> Technologies based on Sensor Data: </a:t>
            </a:r>
            <a:r>
              <a:rPr lang="en-US" sz="1400" dirty="0" err="1"/>
              <a:t>AReview</a:t>
            </a:r>
            <a:r>
              <a:rPr lang="en-US" sz="1400" dirty="0"/>
              <a:t>,” Applied Sciences, vol. 10, no. 7, p. 2401,Apr. 2020, </a:t>
            </a:r>
            <a:r>
              <a:rPr lang="en-US" sz="1400" dirty="0" err="1"/>
              <a:t>doi</a:t>
            </a:r>
            <a:r>
              <a:rPr lang="en-US" sz="1400" dirty="0"/>
              <a:t>: 10.3390/app10072401.</a:t>
            </a:r>
          </a:p>
        </p:txBody>
      </p:sp>
      <p:sp>
        <p:nvSpPr>
          <p:cNvPr id="7" name="TextBox 6">
            <a:extLst>
              <a:ext uri="{FF2B5EF4-FFF2-40B4-BE49-F238E27FC236}">
                <a16:creationId xmlns:a16="http://schemas.microsoft.com/office/drawing/2014/main" id="{5BAE5DFF-2A57-8B57-342A-D636D6FFB506}"/>
              </a:ext>
            </a:extLst>
          </p:cNvPr>
          <p:cNvSpPr txBox="1"/>
          <p:nvPr/>
        </p:nvSpPr>
        <p:spPr>
          <a:xfrm>
            <a:off x="1363090" y="131483"/>
            <a:ext cx="8146914" cy="584775"/>
          </a:xfrm>
          <a:prstGeom prst="rect">
            <a:avLst/>
          </a:prstGeom>
          <a:noFill/>
        </p:spPr>
        <p:txBody>
          <a:bodyPr wrap="square">
            <a:spAutoFit/>
          </a:bodyPr>
          <a:lstStyle/>
          <a:p>
            <a:pPr algn="ctr"/>
            <a:r>
              <a:rPr lang="en-US" sz="3200" b="1" dirty="0">
                <a:latin typeface="Biome Light (Body)"/>
              </a:rPr>
              <a:t>References</a:t>
            </a:r>
            <a:endParaRPr lang="en-US" sz="3200" dirty="0"/>
          </a:p>
        </p:txBody>
      </p:sp>
      <p:cxnSp>
        <p:nvCxnSpPr>
          <p:cNvPr id="9" name="Straight Connector 8">
            <a:extLst>
              <a:ext uri="{FF2B5EF4-FFF2-40B4-BE49-F238E27FC236}">
                <a16:creationId xmlns:a16="http://schemas.microsoft.com/office/drawing/2014/main" id="{1C2E41C4-8990-A809-B59D-11985036D8F0}"/>
              </a:ext>
            </a:extLst>
          </p:cNvPr>
          <p:cNvCxnSpPr/>
          <p:nvPr/>
        </p:nvCxnSpPr>
        <p:spPr>
          <a:xfrm>
            <a:off x="3404681" y="716258"/>
            <a:ext cx="2169268"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10" name="Rectangle 9">
            <a:extLst>
              <a:ext uri="{FF2B5EF4-FFF2-40B4-BE49-F238E27FC236}">
                <a16:creationId xmlns:a16="http://schemas.microsoft.com/office/drawing/2014/main" id="{0DAD5406-DA75-071E-88DF-0FD7239B177D}"/>
              </a:ext>
            </a:extLst>
          </p:cNvPr>
          <p:cNvSpPr/>
          <p:nvPr/>
        </p:nvSpPr>
        <p:spPr>
          <a:xfrm>
            <a:off x="3404681" y="636139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solidFill>
              </a:rPr>
              <a:t>IT21058028   |   Inthikhaff. M.I.M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12" name="TextBox 11">
            <a:extLst>
              <a:ext uri="{FF2B5EF4-FFF2-40B4-BE49-F238E27FC236}">
                <a16:creationId xmlns:a16="http://schemas.microsoft.com/office/drawing/2014/main" id="{F1C3340B-A6B9-5ED0-876F-8CD79CACC001}"/>
              </a:ext>
            </a:extLst>
          </p:cNvPr>
          <p:cNvSpPr txBox="1"/>
          <p:nvPr/>
        </p:nvSpPr>
        <p:spPr>
          <a:xfrm>
            <a:off x="10312400" y="6482775"/>
            <a:ext cx="150368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extLst>
      <p:ext uri="{BB962C8B-B14F-4D97-AF65-F5344CB8AC3E}">
        <p14:creationId xmlns:p14="http://schemas.microsoft.com/office/powerpoint/2010/main" val="718781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2192001" cy="6874027"/>
          </a:xfrm>
          <a:custGeom>
            <a:avLst/>
            <a:gdLst/>
            <a:ahLst/>
            <a:cxnLst/>
            <a:rect l="l" t="t" r="r" b="b"/>
            <a:pathLst>
              <a:path w="22809386" h="10311040">
                <a:moveTo>
                  <a:pt x="0" y="0"/>
                </a:moveTo>
                <a:lnTo>
                  <a:pt x="22809386" y="0"/>
                </a:lnTo>
                <a:lnTo>
                  <a:pt x="22809386" y="10311040"/>
                </a:lnTo>
                <a:lnTo>
                  <a:pt x="0" y="10311040"/>
                </a:lnTo>
                <a:lnTo>
                  <a:pt x="0" y="0"/>
                </a:lnTo>
                <a:close/>
              </a:path>
            </a:pathLst>
          </a:custGeom>
          <a:blipFill>
            <a:blip r:embed="rId2">
              <a:alphaModFix amt="81000"/>
            </a:blip>
            <a:stretch>
              <a:fillRect t="-44799" b="-44799"/>
            </a:stretch>
          </a:blipFill>
        </p:spPr>
        <p:txBody>
          <a:bodyPr/>
          <a:lstStyle/>
          <a:p>
            <a:endParaRPr lang="en-US" sz="1200"/>
          </a:p>
        </p:txBody>
      </p:sp>
      <p:sp>
        <p:nvSpPr>
          <p:cNvPr id="3" name="TextBox 3"/>
          <p:cNvSpPr txBox="1"/>
          <p:nvPr/>
        </p:nvSpPr>
        <p:spPr>
          <a:xfrm>
            <a:off x="194310" y="6504762"/>
            <a:ext cx="2621280" cy="136256"/>
          </a:xfrm>
          <a:prstGeom prst="rect">
            <a:avLst/>
          </a:prstGeom>
        </p:spPr>
        <p:txBody>
          <a:bodyPr lIns="0" tIns="0" rIns="0" bIns="0" rtlCol="0" anchor="t">
            <a:spAutoFit/>
          </a:bodyPr>
          <a:lstStyle/>
          <a:p>
            <a:pPr>
              <a:lnSpc>
                <a:spcPts val="1080"/>
              </a:lnSpc>
            </a:pPr>
            <a:r>
              <a:rPr lang="en-US" sz="900">
                <a:solidFill>
                  <a:srgbClr val="898989"/>
                </a:solidFill>
                <a:latin typeface="Arimo Light"/>
              </a:rPr>
              <a:t>2/18/2024</a:t>
            </a:r>
          </a:p>
        </p:txBody>
      </p:sp>
      <p:sp>
        <p:nvSpPr>
          <p:cNvPr id="4" name="Freeform 4"/>
          <p:cNvSpPr/>
          <p:nvPr/>
        </p:nvSpPr>
        <p:spPr>
          <a:xfrm>
            <a:off x="0" y="6243790"/>
            <a:ext cx="2895600" cy="630237"/>
          </a:xfrm>
          <a:custGeom>
            <a:avLst/>
            <a:gdLst/>
            <a:ahLst/>
            <a:cxnLst/>
            <a:rect l="l" t="t" r="r" b="b"/>
            <a:pathLst>
              <a:path w="4343400" h="945356">
                <a:moveTo>
                  <a:pt x="0" y="0"/>
                </a:moveTo>
                <a:lnTo>
                  <a:pt x="4343400" y="0"/>
                </a:lnTo>
                <a:lnTo>
                  <a:pt x="4343400" y="945355"/>
                </a:lnTo>
                <a:lnTo>
                  <a:pt x="0" y="945355"/>
                </a:lnTo>
                <a:lnTo>
                  <a:pt x="0" y="0"/>
                </a:lnTo>
                <a:close/>
              </a:path>
            </a:pathLst>
          </a:custGeom>
          <a:blipFill>
            <a:blip r:embed="rId3"/>
            <a:stretch>
              <a:fillRect r="-108724" b="-3533"/>
            </a:stretch>
          </a:blipFill>
        </p:spPr>
        <p:txBody>
          <a:bodyPr/>
          <a:lstStyle/>
          <a:p>
            <a:endParaRPr lang="en-US" sz="1200"/>
          </a:p>
        </p:txBody>
      </p:sp>
      <p:sp>
        <p:nvSpPr>
          <p:cNvPr id="5" name="TextBox 5"/>
          <p:cNvSpPr txBox="1"/>
          <p:nvPr/>
        </p:nvSpPr>
        <p:spPr>
          <a:xfrm>
            <a:off x="3227226" y="3610082"/>
            <a:ext cx="6147947" cy="573683"/>
          </a:xfrm>
          <a:prstGeom prst="rect">
            <a:avLst/>
          </a:prstGeom>
        </p:spPr>
        <p:txBody>
          <a:bodyPr lIns="0" tIns="0" rIns="0" bIns="0" rtlCol="0" anchor="t">
            <a:spAutoFit/>
          </a:bodyPr>
          <a:lstStyle/>
          <a:p>
            <a:pPr algn="ctr">
              <a:lnSpc>
                <a:spcPts val="4912"/>
              </a:lnSpc>
            </a:pPr>
            <a:r>
              <a:rPr lang="en-US" sz="3509" dirty="0">
                <a:solidFill>
                  <a:srgbClr val="242424"/>
                </a:solidFill>
                <a:latin typeface="Canva Sans Bold"/>
              </a:rPr>
              <a:t>IT21152832  | KUMARI J.M.D</a:t>
            </a:r>
          </a:p>
        </p:txBody>
      </p:sp>
      <p:sp>
        <p:nvSpPr>
          <p:cNvPr id="6" name="TextBox 6"/>
          <p:cNvSpPr txBox="1"/>
          <p:nvPr/>
        </p:nvSpPr>
        <p:spPr>
          <a:xfrm>
            <a:off x="451038" y="4342449"/>
            <a:ext cx="11781601" cy="613566"/>
          </a:xfrm>
          <a:prstGeom prst="rect">
            <a:avLst/>
          </a:prstGeom>
        </p:spPr>
        <p:txBody>
          <a:bodyPr lIns="0" tIns="0" rIns="0" bIns="0" rtlCol="0" anchor="t">
            <a:spAutoFit/>
          </a:bodyPr>
          <a:lstStyle/>
          <a:p>
            <a:pPr algn="ctr">
              <a:lnSpc>
                <a:spcPts val="2519"/>
              </a:lnSpc>
            </a:pPr>
            <a:r>
              <a:rPr lang="en-US" sz="1799" dirty="0">
                <a:solidFill>
                  <a:srgbClr val="242424"/>
                </a:solidFill>
                <a:latin typeface="Canva Sans Bold"/>
              </a:rPr>
              <a:t>BSC (HONS) DEGREE IN INFORMATION TECHNOLOGY </a:t>
            </a:r>
          </a:p>
          <a:p>
            <a:pPr algn="ctr">
              <a:lnSpc>
                <a:spcPts val="2519"/>
              </a:lnSpc>
            </a:pPr>
            <a:r>
              <a:rPr lang="en-US" sz="1799" dirty="0">
                <a:solidFill>
                  <a:srgbClr val="242424"/>
                </a:solidFill>
                <a:latin typeface="Canva Sans Bold"/>
              </a:rPr>
              <a:t>(SPECIALIZATION IN  INFORMAITON TECHNOLOGY)</a:t>
            </a:r>
          </a:p>
        </p:txBody>
      </p:sp>
      <p:sp>
        <p:nvSpPr>
          <p:cNvPr id="7" name="TextBox 7"/>
          <p:cNvSpPr txBox="1"/>
          <p:nvPr/>
        </p:nvSpPr>
        <p:spPr>
          <a:xfrm>
            <a:off x="3877107" y="6509449"/>
            <a:ext cx="6694445" cy="270715"/>
          </a:xfrm>
          <a:prstGeom prst="rect">
            <a:avLst/>
          </a:prstGeom>
        </p:spPr>
        <p:txBody>
          <a:bodyPr lIns="0" tIns="0" rIns="0" bIns="0" rtlCol="0" anchor="t">
            <a:spAutoFit/>
          </a:bodyPr>
          <a:lstStyle/>
          <a:p>
            <a:pPr>
              <a:lnSpc>
                <a:spcPts val="2160"/>
              </a:lnSpc>
            </a:pPr>
            <a:r>
              <a:rPr lang="en-US">
                <a:solidFill>
                  <a:srgbClr val="242424"/>
                </a:solidFill>
                <a:latin typeface="Arimo Bold"/>
              </a:rPr>
              <a:t>IT21152832</a:t>
            </a:r>
            <a:r>
              <a:rPr lang="en-US">
                <a:solidFill>
                  <a:srgbClr val="242424"/>
                </a:solidFill>
                <a:latin typeface="Arimo Light"/>
              </a:rPr>
              <a:t>   |   KUMARI J.M.D</a:t>
            </a:r>
            <a:r>
              <a:rPr lang="en-US">
                <a:solidFill>
                  <a:srgbClr val="242424"/>
                </a:solidFill>
                <a:latin typeface="Arimo Bold"/>
              </a:rPr>
              <a:t>   </a:t>
            </a:r>
            <a:r>
              <a:rPr lang="en-US">
                <a:solidFill>
                  <a:srgbClr val="242424"/>
                </a:solidFill>
                <a:latin typeface="Arimo Light"/>
              </a:rPr>
              <a:t>|   RP24-78</a:t>
            </a:r>
          </a:p>
        </p:txBody>
      </p:sp>
      <p:sp>
        <p:nvSpPr>
          <p:cNvPr id="8" name="TextBox 8"/>
          <p:cNvSpPr txBox="1"/>
          <p:nvPr/>
        </p:nvSpPr>
        <p:spPr>
          <a:xfrm>
            <a:off x="1563395" y="2781745"/>
            <a:ext cx="9123752" cy="619721"/>
          </a:xfrm>
          <a:prstGeom prst="rect">
            <a:avLst/>
          </a:prstGeom>
        </p:spPr>
        <p:txBody>
          <a:bodyPr lIns="0" tIns="0" rIns="0" bIns="0" rtlCol="0" anchor="t">
            <a:spAutoFit/>
          </a:bodyPr>
          <a:lstStyle/>
          <a:p>
            <a:pPr algn="ctr">
              <a:lnSpc>
                <a:spcPts val="5274"/>
              </a:lnSpc>
            </a:pPr>
            <a:r>
              <a:rPr lang="en-US" sz="3768" dirty="0">
                <a:solidFill>
                  <a:srgbClr val="242424"/>
                </a:solidFill>
                <a:latin typeface="Canva Sans Bold Italics"/>
              </a:rPr>
              <a:t>Component: Real-Time Pollution Map</a:t>
            </a:r>
          </a:p>
        </p:txBody>
      </p:sp>
      <p:pic>
        <p:nvPicPr>
          <p:cNvPr id="10" name="Picture 9" descr="A person with dark hair wearing a black jacket&#10;&#10;Description automatically generated">
            <a:extLst>
              <a:ext uri="{FF2B5EF4-FFF2-40B4-BE49-F238E27FC236}">
                <a16:creationId xmlns:a16="http://schemas.microsoft.com/office/drawing/2014/main" id="{9F5C0672-AF92-BC12-9718-285D661BA3C5}"/>
              </a:ext>
            </a:extLst>
          </p:cNvPr>
          <p:cNvPicPr>
            <a:picLocks noChangeAspect="1"/>
          </p:cNvPicPr>
          <p:nvPr/>
        </p:nvPicPr>
        <p:blipFill>
          <a:blip r:embed="rId4"/>
          <a:stretch>
            <a:fillRect/>
          </a:stretch>
        </p:blipFill>
        <p:spPr>
          <a:xfrm>
            <a:off x="10055323" y="-22415"/>
            <a:ext cx="2136678" cy="2747157"/>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2192000" cy="6858000"/>
            <a:chOff x="0" y="0"/>
            <a:chExt cx="24384000" cy="13716000"/>
          </a:xfrm>
        </p:grpSpPr>
        <p:sp>
          <p:nvSpPr>
            <p:cNvPr id="3" name="AutoShape 3"/>
            <p:cNvSpPr/>
            <p:nvPr/>
          </p:nvSpPr>
          <p:spPr>
            <a:xfrm>
              <a:off x="0" y="0"/>
              <a:ext cx="16171333" cy="13716000"/>
            </a:xfrm>
            <a:prstGeom prst="rect">
              <a:avLst/>
            </a:prstGeom>
            <a:solidFill>
              <a:srgbClr val="FFFFFF"/>
            </a:solidFill>
          </p:spPr>
          <p:txBody>
            <a:bodyPr/>
            <a:lstStyle/>
            <a:p>
              <a:endParaRPr lang="en-US" sz="1200"/>
            </a:p>
          </p:txBody>
        </p:sp>
        <p:pic>
          <p:nvPicPr>
            <p:cNvPr id="4" name="Picture 4"/>
            <p:cNvPicPr>
              <a:picLocks noChangeAspect="1"/>
            </p:cNvPicPr>
            <p:nvPr/>
          </p:nvPicPr>
          <p:blipFill>
            <a:blip r:embed="rId2"/>
            <a:srcRect l="24737" r="24737"/>
            <a:stretch>
              <a:fillRect/>
            </a:stretch>
          </p:blipFill>
          <p:spPr>
            <a:xfrm>
              <a:off x="16298333" y="0"/>
              <a:ext cx="8085667" cy="13716000"/>
            </a:xfrm>
            <a:prstGeom prst="rect">
              <a:avLst/>
            </a:prstGeom>
          </p:spPr>
        </p:pic>
      </p:grpSp>
      <p:sp>
        <p:nvSpPr>
          <p:cNvPr id="5" name="Freeform 5"/>
          <p:cNvSpPr/>
          <p:nvPr/>
        </p:nvSpPr>
        <p:spPr>
          <a:xfrm>
            <a:off x="0" y="6227763"/>
            <a:ext cx="2895600" cy="630237"/>
          </a:xfrm>
          <a:custGeom>
            <a:avLst/>
            <a:gdLst/>
            <a:ahLst/>
            <a:cxnLst/>
            <a:rect l="l" t="t" r="r" b="b"/>
            <a:pathLst>
              <a:path w="4343400" h="945356">
                <a:moveTo>
                  <a:pt x="0" y="0"/>
                </a:moveTo>
                <a:lnTo>
                  <a:pt x="4343400" y="0"/>
                </a:lnTo>
                <a:lnTo>
                  <a:pt x="4343400" y="945356"/>
                </a:lnTo>
                <a:lnTo>
                  <a:pt x="0" y="945356"/>
                </a:lnTo>
                <a:lnTo>
                  <a:pt x="0" y="0"/>
                </a:lnTo>
                <a:close/>
              </a:path>
            </a:pathLst>
          </a:custGeom>
          <a:blipFill>
            <a:blip r:embed="rId3"/>
            <a:stretch>
              <a:fillRect r="-108724" b="-3533"/>
            </a:stretch>
          </a:blipFill>
        </p:spPr>
        <p:txBody>
          <a:bodyPr/>
          <a:lstStyle/>
          <a:p>
            <a:endParaRPr lang="en-US" sz="1200"/>
          </a:p>
        </p:txBody>
      </p:sp>
      <p:sp>
        <p:nvSpPr>
          <p:cNvPr id="6" name="TextBox 6"/>
          <p:cNvSpPr txBox="1"/>
          <p:nvPr/>
        </p:nvSpPr>
        <p:spPr>
          <a:xfrm>
            <a:off x="275032" y="1590731"/>
            <a:ext cx="7616169" cy="3550524"/>
          </a:xfrm>
          <a:prstGeom prst="rect">
            <a:avLst/>
          </a:prstGeom>
        </p:spPr>
        <p:txBody>
          <a:bodyPr lIns="0" tIns="0" rIns="0" bIns="0" rtlCol="0" anchor="t">
            <a:spAutoFit/>
          </a:bodyPr>
          <a:lstStyle/>
          <a:p>
            <a:pPr marL="532585" lvl="1" indent="-266293" algn="just">
              <a:lnSpc>
                <a:spcPts val="3454"/>
              </a:lnSpc>
              <a:buFont typeface="Arial"/>
              <a:buChar char="•"/>
            </a:pPr>
            <a:r>
              <a:rPr lang="en-US" sz="2400" dirty="0">
                <a:solidFill>
                  <a:srgbClr val="242424"/>
                </a:solidFill>
                <a:latin typeface="Canva Sans Bold"/>
              </a:rPr>
              <a:t>Heatmap visualize numerical data with color-coded points, which capturing different levels of pollution.</a:t>
            </a:r>
          </a:p>
          <a:p>
            <a:pPr algn="just">
              <a:lnSpc>
                <a:spcPts val="3454"/>
              </a:lnSpc>
            </a:pPr>
            <a:endParaRPr lang="en-US" sz="2400" dirty="0">
              <a:solidFill>
                <a:srgbClr val="242424"/>
              </a:solidFill>
              <a:latin typeface="Canva Sans Bold"/>
            </a:endParaRPr>
          </a:p>
          <a:p>
            <a:pPr marL="532585" lvl="1" indent="-266293" algn="just">
              <a:lnSpc>
                <a:spcPts val="3454"/>
              </a:lnSpc>
              <a:buFont typeface="Arial"/>
              <a:buChar char="•"/>
            </a:pPr>
            <a:r>
              <a:rPr lang="en-US" sz="2400" dirty="0">
                <a:solidFill>
                  <a:srgbClr val="242424"/>
                </a:solidFill>
                <a:latin typeface="Canva Sans Bold"/>
              </a:rPr>
              <a:t>introduces a cellular GPS dynamic heatmapping device for real-time pollution mapping, emphasizing simplicity, cost-effectiveness, and data collection efficiency.</a:t>
            </a:r>
          </a:p>
          <a:p>
            <a:pPr algn="ctr">
              <a:lnSpc>
                <a:spcPts val="3454"/>
              </a:lnSpc>
            </a:pPr>
            <a:endParaRPr lang="en-US" sz="2467" dirty="0">
              <a:solidFill>
                <a:srgbClr val="242424"/>
              </a:solidFill>
              <a:latin typeface="Canva Sans Bold"/>
            </a:endParaRPr>
          </a:p>
        </p:txBody>
      </p:sp>
      <p:sp>
        <p:nvSpPr>
          <p:cNvPr id="7" name="Freeform 7"/>
          <p:cNvSpPr/>
          <p:nvPr/>
        </p:nvSpPr>
        <p:spPr>
          <a:xfrm>
            <a:off x="10127066" y="3039672"/>
            <a:ext cx="671921" cy="535857"/>
          </a:xfrm>
          <a:custGeom>
            <a:avLst/>
            <a:gdLst/>
            <a:ahLst/>
            <a:cxnLst/>
            <a:rect l="l" t="t" r="r" b="b"/>
            <a:pathLst>
              <a:path w="1007882" h="803786">
                <a:moveTo>
                  <a:pt x="0" y="0"/>
                </a:moveTo>
                <a:lnTo>
                  <a:pt x="1007882" y="0"/>
                </a:lnTo>
                <a:lnTo>
                  <a:pt x="1007882" y="803786"/>
                </a:lnTo>
                <a:lnTo>
                  <a:pt x="0" y="8037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8" name="TextBox 8"/>
          <p:cNvSpPr txBox="1"/>
          <p:nvPr/>
        </p:nvSpPr>
        <p:spPr>
          <a:xfrm>
            <a:off x="3254026" y="6530182"/>
            <a:ext cx="6694445" cy="270715"/>
          </a:xfrm>
          <a:prstGeom prst="rect">
            <a:avLst/>
          </a:prstGeom>
        </p:spPr>
        <p:txBody>
          <a:bodyPr lIns="0" tIns="0" rIns="0" bIns="0" rtlCol="0" anchor="t">
            <a:spAutoFit/>
          </a:bodyPr>
          <a:lstStyle/>
          <a:p>
            <a:pPr>
              <a:lnSpc>
                <a:spcPts val="2160"/>
              </a:lnSpc>
            </a:pPr>
            <a:r>
              <a:rPr lang="en-US">
                <a:solidFill>
                  <a:srgbClr val="242424"/>
                </a:solidFill>
                <a:latin typeface="Arimo Bold"/>
              </a:rPr>
              <a:t>IT21152832</a:t>
            </a:r>
            <a:r>
              <a:rPr lang="en-US">
                <a:solidFill>
                  <a:srgbClr val="242424"/>
                </a:solidFill>
                <a:latin typeface="Arimo Light"/>
              </a:rPr>
              <a:t>   |   KUMARI J.M.D</a:t>
            </a:r>
            <a:r>
              <a:rPr lang="en-US">
                <a:solidFill>
                  <a:srgbClr val="242424"/>
                </a:solidFill>
                <a:latin typeface="Arimo Bold"/>
              </a:rPr>
              <a:t>   </a:t>
            </a:r>
            <a:r>
              <a:rPr lang="en-US">
                <a:solidFill>
                  <a:srgbClr val="242424"/>
                </a:solidFill>
                <a:latin typeface="Arimo Light"/>
              </a:rPr>
              <a:t>|   RP24-78</a:t>
            </a:r>
          </a:p>
        </p:txBody>
      </p:sp>
      <p:sp>
        <p:nvSpPr>
          <p:cNvPr id="9" name="TextBox 9"/>
          <p:cNvSpPr txBox="1"/>
          <p:nvPr/>
        </p:nvSpPr>
        <p:spPr>
          <a:xfrm>
            <a:off x="2376911" y="141819"/>
            <a:ext cx="4887489" cy="925253"/>
          </a:xfrm>
          <a:prstGeom prst="rect">
            <a:avLst/>
          </a:prstGeom>
        </p:spPr>
        <p:txBody>
          <a:bodyPr wrap="square" lIns="0" tIns="0" rIns="0" bIns="0" rtlCol="0" anchor="t">
            <a:spAutoFit/>
          </a:bodyPr>
          <a:lstStyle/>
          <a:p>
            <a:pPr algn="ctr">
              <a:lnSpc>
                <a:spcPts val="7934"/>
              </a:lnSpc>
            </a:pPr>
            <a:r>
              <a:rPr lang="en-US" sz="5667" dirty="0">
                <a:solidFill>
                  <a:srgbClr val="242424"/>
                </a:solidFill>
                <a:latin typeface="Canva Sans Bold"/>
              </a:rPr>
              <a:t>Background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243790"/>
            <a:ext cx="2895600" cy="630237"/>
          </a:xfrm>
          <a:custGeom>
            <a:avLst/>
            <a:gdLst/>
            <a:ahLst/>
            <a:cxnLst/>
            <a:rect l="l" t="t" r="r" b="b"/>
            <a:pathLst>
              <a:path w="4343400" h="945356">
                <a:moveTo>
                  <a:pt x="0" y="0"/>
                </a:moveTo>
                <a:lnTo>
                  <a:pt x="4343400" y="0"/>
                </a:lnTo>
                <a:lnTo>
                  <a:pt x="4343400" y="945355"/>
                </a:lnTo>
                <a:lnTo>
                  <a:pt x="0" y="945355"/>
                </a:lnTo>
                <a:lnTo>
                  <a:pt x="0" y="0"/>
                </a:lnTo>
                <a:close/>
              </a:path>
            </a:pathLst>
          </a:custGeom>
          <a:blipFill>
            <a:blip r:embed="rId2"/>
            <a:stretch>
              <a:fillRect r="-108724" b="-3533"/>
            </a:stretch>
          </a:blipFill>
        </p:spPr>
        <p:txBody>
          <a:bodyPr/>
          <a:lstStyle/>
          <a:p>
            <a:endParaRPr lang="en-US" sz="1200"/>
          </a:p>
        </p:txBody>
      </p:sp>
      <p:sp>
        <p:nvSpPr>
          <p:cNvPr id="3" name="Freeform 3"/>
          <p:cNvSpPr/>
          <p:nvPr/>
        </p:nvSpPr>
        <p:spPr>
          <a:xfrm>
            <a:off x="1" y="0"/>
            <a:ext cx="12192000" cy="6874028"/>
          </a:xfrm>
          <a:custGeom>
            <a:avLst/>
            <a:gdLst/>
            <a:ahLst/>
            <a:cxnLst/>
            <a:rect l="l" t="t" r="r" b="b"/>
            <a:pathLst>
              <a:path w="18855281" h="16160547">
                <a:moveTo>
                  <a:pt x="0" y="0"/>
                </a:moveTo>
                <a:lnTo>
                  <a:pt x="18855281" y="0"/>
                </a:lnTo>
                <a:lnTo>
                  <a:pt x="18855281" y="16160547"/>
                </a:lnTo>
                <a:lnTo>
                  <a:pt x="0" y="16160547"/>
                </a:lnTo>
                <a:lnTo>
                  <a:pt x="0" y="0"/>
                </a:lnTo>
                <a:close/>
              </a:path>
            </a:pathLst>
          </a:custGeom>
          <a:blipFill>
            <a:blip r:embed="rId3">
              <a:alphaModFix amt="43999"/>
            </a:blip>
            <a:stretch>
              <a:fillRect/>
            </a:stretch>
          </a:blipFill>
        </p:spPr>
        <p:txBody>
          <a:bodyPr/>
          <a:lstStyle/>
          <a:p>
            <a:endParaRPr lang="en-US" sz="1200"/>
          </a:p>
        </p:txBody>
      </p:sp>
      <p:sp>
        <p:nvSpPr>
          <p:cNvPr id="4" name="TextBox 4"/>
          <p:cNvSpPr txBox="1"/>
          <p:nvPr/>
        </p:nvSpPr>
        <p:spPr>
          <a:xfrm>
            <a:off x="3877107" y="6509449"/>
            <a:ext cx="6694445" cy="270715"/>
          </a:xfrm>
          <a:prstGeom prst="rect">
            <a:avLst/>
          </a:prstGeom>
        </p:spPr>
        <p:txBody>
          <a:bodyPr lIns="0" tIns="0" rIns="0" bIns="0" rtlCol="0" anchor="t">
            <a:spAutoFit/>
          </a:bodyPr>
          <a:lstStyle/>
          <a:p>
            <a:pPr>
              <a:lnSpc>
                <a:spcPts val="2160"/>
              </a:lnSpc>
            </a:pPr>
            <a:r>
              <a:rPr lang="en-US">
                <a:solidFill>
                  <a:srgbClr val="000000"/>
                </a:solidFill>
                <a:latin typeface="Arimo Bold"/>
              </a:rPr>
              <a:t>IT21152832</a:t>
            </a:r>
            <a:r>
              <a:rPr lang="en-US">
                <a:solidFill>
                  <a:srgbClr val="000000"/>
                </a:solidFill>
                <a:latin typeface="Arimo Light"/>
              </a:rPr>
              <a:t>   |   KUMARI J.M.D</a:t>
            </a:r>
            <a:r>
              <a:rPr lang="en-US">
                <a:solidFill>
                  <a:srgbClr val="000000"/>
                </a:solidFill>
                <a:latin typeface="Arimo Bold"/>
              </a:rPr>
              <a:t>   </a:t>
            </a:r>
            <a:r>
              <a:rPr lang="en-US">
                <a:solidFill>
                  <a:srgbClr val="000000"/>
                </a:solidFill>
                <a:latin typeface="Arimo Light"/>
              </a:rPr>
              <a:t>|   RP24-78</a:t>
            </a:r>
          </a:p>
        </p:txBody>
      </p:sp>
      <p:sp>
        <p:nvSpPr>
          <p:cNvPr id="5" name="TextBox 5"/>
          <p:cNvSpPr txBox="1"/>
          <p:nvPr/>
        </p:nvSpPr>
        <p:spPr>
          <a:xfrm>
            <a:off x="2363667" y="126155"/>
            <a:ext cx="7745533" cy="926729"/>
          </a:xfrm>
          <a:prstGeom prst="rect">
            <a:avLst/>
          </a:prstGeom>
        </p:spPr>
        <p:txBody>
          <a:bodyPr wrap="square" lIns="0" tIns="0" rIns="0" bIns="0" rtlCol="0" anchor="t">
            <a:spAutoFit/>
          </a:bodyPr>
          <a:lstStyle/>
          <a:p>
            <a:pPr algn="ctr">
              <a:lnSpc>
                <a:spcPts val="8307"/>
              </a:lnSpc>
            </a:pPr>
            <a:r>
              <a:rPr lang="en-US" sz="4400" dirty="0">
                <a:solidFill>
                  <a:srgbClr val="000000"/>
                </a:solidFill>
                <a:latin typeface="Canva Sans Bold"/>
              </a:rPr>
              <a:t>Research Question</a:t>
            </a:r>
          </a:p>
        </p:txBody>
      </p:sp>
      <p:sp>
        <p:nvSpPr>
          <p:cNvPr id="6" name="TextBox 6"/>
          <p:cNvSpPr txBox="1"/>
          <p:nvPr/>
        </p:nvSpPr>
        <p:spPr>
          <a:xfrm>
            <a:off x="1071569" y="1659537"/>
            <a:ext cx="10434631" cy="4067204"/>
          </a:xfrm>
          <a:prstGeom prst="rect">
            <a:avLst/>
          </a:prstGeom>
        </p:spPr>
        <p:txBody>
          <a:bodyPr lIns="0" tIns="0" rIns="0" bIns="0" rtlCol="0" anchor="t">
            <a:spAutoFit/>
          </a:bodyPr>
          <a:lstStyle/>
          <a:p>
            <a:pPr marL="489397" lvl="1" indent="-244699">
              <a:lnSpc>
                <a:spcPts val="3173"/>
              </a:lnSpc>
              <a:buFont typeface="Arial"/>
              <a:buChar char="•"/>
            </a:pPr>
            <a:r>
              <a:rPr lang="en-US" sz="2266" dirty="0">
                <a:solidFill>
                  <a:srgbClr val="000000"/>
                </a:solidFill>
                <a:latin typeface="Canva Sans Bold"/>
              </a:rPr>
              <a:t>How can the spatial resolution of real-time pollution maps be optimized to provide accuracy?</a:t>
            </a:r>
          </a:p>
          <a:p>
            <a:pPr>
              <a:lnSpc>
                <a:spcPts val="3173"/>
              </a:lnSpc>
            </a:pPr>
            <a:endParaRPr lang="en-US" sz="2266" dirty="0">
              <a:solidFill>
                <a:srgbClr val="000000"/>
              </a:solidFill>
              <a:latin typeface="Canva Sans Bold"/>
            </a:endParaRPr>
          </a:p>
          <a:p>
            <a:pPr marL="489397" lvl="1" indent="-244699">
              <a:lnSpc>
                <a:spcPts val="3173"/>
              </a:lnSpc>
              <a:buFont typeface="Arial"/>
              <a:buChar char="•"/>
            </a:pPr>
            <a:r>
              <a:rPr lang="en-US" sz="2266" dirty="0">
                <a:solidFill>
                  <a:srgbClr val="000000"/>
                </a:solidFill>
                <a:latin typeface="Canva Sans Bold"/>
              </a:rPr>
              <a:t>How can user engagement be enhanced in real-time pollution heatmap throughout the different times of the day?</a:t>
            </a:r>
          </a:p>
          <a:p>
            <a:pPr>
              <a:lnSpc>
                <a:spcPts val="3173"/>
              </a:lnSpc>
            </a:pPr>
            <a:endParaRPr lang="en-US" sz="2266" dirty="0">
              <a:solidFill>
                <a:srgbClr val="000000"/>
              </a:solidFill>
              <a:latin typeface="Canva Sans Bold"/>
            </a:endParaRPr>
          </a:p>
          <a:p>
            <a:pPr marL="489397" lvl="1" indent="-244699">
              <a:lnSpc>
                <a:spcPts val="3173"/>
              </a:lnSpc>
              <a:buFont typeface="Arial"/>
              <a:buChar char="•"/>
            </a:pPr>
            <a:r>
              <a:rPr lang="en-US" sz="2266" dirty="0">
                <a:solidFill>
                  <a:srgbClr val="000000"/>
                </a:solidFill>
                <a:latin typeface="Canva Sans Bold"/>
              </a:rPr>
              <a:t>What algorithms can be developed to enable real-time pollution maps to dynamically respond to sudden environmental events and provide timely and accurate information to relevant users?</a:t>
            </a:r>
          </a:p>
          <a:p>
            <a:pPr>
              <a:lnSpc>
                <a:spcPts val="3173"/>
              </a:lnSpc>
            </a:pPr>
            <a:endParaRPr lang="en-US" sz="2266" dirty="0">
              <a:solidFill>
                <a:srgbClr val="000000"/>
              </a:solidFill>
              <a:latin typeface="Canva Sans Bo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
            <a:ext cx="4103687" cy="6874027"/>
            <a:chOff x="0" y="0"/>
            <a:chExt cx="1007867" cy="1637060"/>
          </a:xfrm>
        </p:grpSpPr>
        <p:sp>
          <p:nvSpPr>
            <p:cNvPr id="3" name="Freeform 3"/>
            <p:cNvSpPr/>
            <p:nvPr/>
          </p:nvSpPr>
          <p:spPr>
            <a:xfrm>
              <a:off x="0" y="0"/>
              <a:ext cx="1007867" cy="1637060"/>
            </a:xfrm>
            <a:custGeom>
              <a:avLst/>
              <a:gdLst/>
              <a:ahLst/>
              <a:cxnLst/>
              <a:rect l="l" t="t" r="r" b="b"/>
              <a:pathLst>
                <a:path w="1007867" h="1637060">
                  <a:moveTo>
                    <a:pt x="0" y="0"/>
                  </a:moveTo>
                  <a:lnTo>
                    <a:pt x="1007867" y="0"/>
                  </a:lnTo>
                  <a:lnTo>
                    <a:pt x="1007867" y="1637060"/>
                  </a:lnTo>
                  <a:lnTo>
                    <a:pt x="0" y="1637060"/>
                  </a:lnTo>
                  <a:close/>
                </a:path>
              </a:pathLst>
            </a:custGeom>
            <a:blipFill>
              <a:blip r:embed="rId2">
                <a:alphaModFix amt="44999"/>
              </a:blip>
              <a:stretch>
                <a:fillRect l="-44756" r="-44756"/>
              </a:stretch>
            </a:blipFill>
          </p:spPr>
          <p:txBody>
            <a:bodyPr/>
            <a:lstStyle/>
            <a:p>
              <a:endParaRPr lang="en-US" sz="1200"/>
            </a:p>
          </p:txBody>
        </p:sp>
      </p:grpSp>
      <p:sp>
        <p:nvSpPr>
          <p:cNvPr id="4" name="Freeform 4"/>
          <p:cNvSpPr/>
          <p:nvPr/>
        </p:nvSpPr>
        <p:spPr>
          <a:xfrm>
            <a:off x="0" y="6243790"/>
            <a:ext cx="2895600" cy="630237"/>
          </a:xfrm>
          <a:custGeom>
            <a:avLst/>
            <a:gdLst/>
            <a:ahLst/>
            <a:cxnLst/>
            <a:rect l="l" t="t" r="r" b="b"/>
            <a:pathLst>
              <a:path w="4343400" h="945356">
                <a:moveTo>
                  <a:pt x="0" y="0"/>
                </a:moveTo>
                <a:lnTo>
                  <a:pt x="4343400" y="0"/>
                </a:lnTo>
                <a:lnTo>
                  <a:pt x="4343400" y="945355"/>
                </a:lnTo>
                <a:lnTo>
                  <a:pt x="0" y="945355"/>
                </a:lnTo>
                <a:lnTo>
                  <a:pt x="0" y="0"/>
                </a:lnTo>
                <a:close/>
              </a:path>
            </a:pathLst>
          </a:custGeom>
          <a:blipFill>
            <a:blip r:embed="rId3"/>
            <a:stretch>
              <a:fillRect r="-108724" b="-3533"/>
            </a:stretch>
          </a:blipFill>
        </p:spPr>
        <p:txBody>
          <a:bodyPr/>
          <a:lstStyle/>
          <a:p>
            <a:endParaRPr lang="en-US" sz="1200"/>
          </a:p>
        </p:txBody>
      </p:sp>
      <p:sp>
        <p:nvSpPr>
          <p:cNvPr id="5" name="Freeform 5"/>
          <p:cNvSpPr/>
          <p:nvPr/>
        </p:nvSpPr>
        <p:spPr>
          <a:xfrm>
            <a:off x="4399838" y="1148614"/>
            <a:ext cx="7535725" cy="4560773"/>
          </a:xfrm>
          <a:custGeom>
            <a:avLst/>
            <a:gdLst/>
            <a:ahLst/>
            <a:cxnLst/>
            <a:rect l="l" t="t" r="r" b="b"/>
            <a:pathLst>
              <a:path w="11303588" h="6841160">
                <a:moveTo>
                  <a:pt x="0" y="0"/>
                </a:moveTo>
                <a:lnTo>
                  <a:pt x="11303588" y="0"/>
                </a:lnTo>
                <a:lnTo>
                  <a:pt x="11303588" y="6841160"/>
                </a:lnTo>
                <a:lnTo>
                  <a:pt x="0" y="6841160"/>
                </a:lnTo>
                <a:lnTo>
                  <a:pt x="0" y="0"/>
                </a:lnTo>
                <a:close/>
              </a:path>
            </a:pathLst>
          </a:custGeom>
          <a:blipFill>
            <a:blip r:embed="rId4"/>
            <a:stretch>
              <a:fillRect/>
            </a:stretch>
          </a:blipFill>
        </p:spPr>
        <p:txBody>
          <a:bodyPr/>
          <a:lstStyle/>
          <a:p>
            <a:endParaRPr lang="en-US" sz="1200"/>
          </a:p>
        </p:txBody>
      </p:sp>
      <p:sp>
        <p:nvSpPr>
          <p:cNvPr id="6" name="TextBox 6"/>
          <p:cNvSpPr txBox="1"/>
          <p:nvPr/>
        </p:nvSpPr>
        <p:spPr>
          <a:xfrm>
            <a:off x="5057304" y="6409684"/>
            <a:ext cx="6694445" cy="270715"/>
          </a:xfrm>
          <a:prstGeom prst="rect">
            <a:avLst/>
          </a:prstGeom>
        </p:spPr>
        <p:txBody>
          <a:bodyPr lIns="0" tIns="0" rIns="0" bIns="0" rtlCol="0" anchor="t">
            <a:spAutoFit/>
          </a:bodyPr>
          <a:lstStyle/>
          <a:p>
            <a:pPr>
              <a:lnSpc>
                <a:spcPts val="2160"/>
              </a:lnSpc>
            </a:pPr>
            <a:r>
              <a:rPr lang="en-US">
                <a:solidFill>
                  <a:srgbClr val="000000"/>
                </a:solidFill>
                <a:latin typeface="Arimo Bold"/>
              </a:rPr>
              <a:t>IT21152832</a:t>
            </a:r>
            <a:r>
              <a:rPr lang="en-US">
                <a:solidFill>
                  <a:srgbClr val="000000"/>
                </a:solidFill>
                <a:latin typeface="Arimo Light"/>
              </a:rPr>
              <a:t>   |   KUMARI J.M.D</a:t>
            </a:r>
            <a:r>
              <a:rPr lang="en-US">
                <a:solidFill>
                  <a:srgbClr val="000000"/>
                </a:solidFill>
                <a:latin typeface="Arimo Bold"/>
              </a:rPr>
              <a:t>   </a:t>
            </a:r>
            <a:r>
              <a:rPr lang="en-US">
                <a:solidFill>
                  <a:srgbClr val="000000"/>
                </a:solidFill>
                <a:latin typeface="Arimo Light"/>
              </a:rPr>
              <a:t>|   RP24-78</a:t>
            </a:r>
          </a:p>
        </p:txBody>
      </p:sp>
      <p:sp>
        <p:nvSpPr>
          <p:cNvPr id="7" name="TextBox 7"/>
          <p:cNvSpPr txBox="1"/>
          <p:nvPr/>
        </p:nvSpPr>
        <p:spPr>
          <a:xfrm>
            <a:off x="312141" y="461818"/>
            <a:ext cx="3684388" cy="474489"/>
          </a:xfrm>
          <a:prstGeom prst="rect">
            <a:avLst/>
          </a:prstGeom>
        </p:spPr>
        <p:txBody>
          <a:bodyPr lIns="0" tIns="0" rIns="0" bIns="0" rtlCol="0" anchor="t">
            <a:spAutoFit/>
          </a:bodyPr>
          <a:lstStyle/>
          <a:p>
            <a:pPr>
              <a:lnSpc>
                <a:spcPts val="3662"/>
              </a:lnSpc>
            </a:pPr>
            <a:r>
              <a:rPr lang="en-US" sz="3937">
                <a:solidFill>
                  <a:srgbClr val="000000"/>
                </a:solidFill>
                <a:latin typeface="Canva Sans Bold"/>
              </a:rPr>
              <a:t>Research Gap</a:t>
            </a:r>
          </a:p>
        </p:txBody>
      </p:sp>
      <p:sp>
        <p:nvSpPr>
          <p:cNvPr id="8" name="TextBox 8"/>
          <p:cNvSpPr txBox="1"/>
          <p:nvPr/>
        </p:nvSpPr>
        <p:spPr>
          <a:xfrm>
            <a:off x="312141" y="1308697"/>
            <a:ext cx="3684388" cy="1404936"/>
          </a:xfrm>
          <a:prstGeom prst="rect">
            <a:avLst/>
          </a:prstGeom>
        </p:spPr>
        <p:txBody>
          <a:bodyPr lIns="0" tIns="0" rIns="0" bIns="0" rtlCol="0" anchor="t">
            <a:spAutoFit/>
          </a:bodyPr>
          <a:lstStyle/>
          <a:p>
            <a:pPr>
              <a:lnSpc>
                <a:spcPts val="2800"/>
              </a:lnSpc>
            </a:pPr>
            <a:r>
              <a:rPr lang="en-US" sz="2000">
                <a:solidFill>
                  <a:srgbClr val="000000"/>
                </a:solidFill>
                <a:latin typeface="Canva Sans Bold"/>
              </a:rPr>
              <a:t>First-ever Mobile-based dynamic realtime time dependent pollution heatmap creation</a:t>
            </a:r>
          </a:p>
          <a:p>
            <a:pPr>
              <a:lnSpc>
                <a:spcPts val="2800"/>
              </a:lnSpc>
            </a:pPr>
            <a:r>
              <a:rPr lang="en-US" sz="2000">
                <a:solidFill>
                  <a:srgbClr val="000000"/>
                </a:solidFill>
                <a:latin typeface="Canva Sans Bold"/>
              </a:rPr>
              <a:t>application in Sri Lanka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A51EA7-2378-BAFD-28A1-0ACD10892F24}"/>
            </a:ext>
          </a:extLst>
        </p:cNvPr>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9B9F33B-F0CC-4410-85D0-1B957DF435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38;p3">
            <a:extLst>
              <a:ext uri="{FF2B5EF4-FFF2-40B4-BE49-F238E27FC236}">
                <a16:creationId xmlns:a16="http://schemas.microsoft.com/office/drawing/2014/main" id="{E694FE23-FB0C-4B3D-4E25-BD2E01A7C7E7}"/>
              </a:ext>
            </a:extLst>
          </p:cNvPr>
          <p:cNvSpPr txBox="1">
            <a:spLocks noGrp="1"/>
          </p:cNvSpPr>
          <p:nvPr>
            <p:ph type="title"/>
          </p:nvPr>
        </p:nvSpPr>
        <p:spPr>
          <a:xfrm>
            <a:off x="331214" y="18256"/>
            <a:ext cx="5393360" cy="1008516"/>
          </a:xfrm>
        </p:spPr>
        <p:txBody>
          <a:bodyPr spcFirstLastPara="1" vert="horz" lIns="91440" tIns="45720" rIns="91440" bIns="45720" rtlCol="0" anchor="ctr" anchorCtr="0">
            <a:normAutofit/>
          </a:bodyPr>
          <a:lstStyle/>
          <a:p>
            <a:pPr lvl="0" algn="l"/>
            <a:r>
              <a:rPr lang="en-US" kern="1200" dirty="0">
                <a:solidFill>
                  <a:schemeClr val="tx1"/>
                </a:solidFill>
                <a:latin typeface="+mj-lt"/>
                <a:ea typeface="+mj-ea"/>
                <a:cs typeface="+mj-cs"/>
                <a:sym typeface="Arial"/>
              </a:rPr>
              <a:t>INTRODUCTION</a:t>
            </a:r>
            <a:endParaRPr lang="en-US" kern="1200" dirty="0">
              <a:solidFill>
                <a:schemeClr val="tx1"/>
              </a:solidFill>
              <a:latin typeface="+mj-lt"/>
              <a:ea typeface="+mj-ea"/>
              <a:cs typeface="+mj-cs"/>
            </a:endParaRPr>
          </a:p>
        </p:txBody>
      </p:sp>
      <p:sp>
        <p:nvSpPr>
          <p:cNvPr id="28" name="Freeform: Shape 27">
            <a:extLst>
              <a:ext uri="{FF2B5EF4-FFF2-40B4-BE49-F238E27FC236}">
                <a16:creationId xmlns:a16="http://schemas.microsoft.com/office/drawing/2014/main" id="{55CB1B7E-4B0B-4E99-9560-9667270DA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F3BDB8F6-FA2B-E12D-10A2-7D8E026D7549}"/>
              </a:ext>
            </a:extLst>
          </p:cNvPr>
          <p:cNvSpPr>
            <a:spLocks noGrp="1"/>
          </p:cNvSpPr>
          <p:nvPr>
            <p:ph sz="quarter" idx="11"/>
          </p:nvPr>
        </p:nvSpPr>
        <p:spPr>
          <a:xfrm>
            <a:off x="-2723" y="1103194"/>
            <a:ext cx="6726603" cy="5206339"/>
          </a:xfrm>
        </p:spPr>
        <p:txBody>
          <a:bodyPr vert="horz" lIns="91440" tIns="45720" rIns="91440" bIns="45720" rtlCol="0">
            <a:normAutofit/>
          </a:bodyPr>
          <a:lstStyle/>
          <a:p>
            <a:pPr algn="just"/>
            <a:r>
              <a:rPr lang="en-US" sz="1400" b="0" i="0" dirty="0">
                <a:effectLst/>
              </a:rPr>
              <a:t>Air Quality or in other words quality of the breathing air around us is a highly valuable luxury that people should have but unfortunately, more than two-thirds of the people who live on our planet do not have it. </a:t>
            </a:r>
            <a:endParaRPr lang="en-US" sz="1400" dirty="0"/>
          </a:p>
          <a:p>
            <a:pPr algn="just"/>
            <a:r>
              <a:rPr lang="en-US" sz="1400" b="0" i="0" dirty="0">
                <a:effectLst/>
              </a:rPr>
              <a:t>Sri Lanka is facing a serious air pollution problem that severely impacts the daily life of every Sri Lankan. The main source of ambient air pollution in Sri Lanka is vehicular emissions. </a:t>
            </a:r>
            <a:endParaRPr lang="en-US" sz="1400" dirty="0"/>
          </a:p>
          <a:p>
            <a:pPr algn="just"/>
            <a:r>
              <a:rPr lang="en-US" sz="1400" b="0" i="0" dirty="0">
                <a:effectLst/>
              </a:rPr>
              <a:t>Both indoor and outdoor air pollution has grown into an alarming state all over the world.</a:t>
            </a:r>
            <a:endParaRPr lang="en-US" sz="1400" dirty="0"/>
          </a:p>
          <a:p>
            <a:pPr algn="just"/>
            <a:r>
              <a:rPr lang="en-US" sz="1400" b="0" i="0" dirty="0">
                <a:effectLst/>
              </a:rPr>
              <a:t>Although air pollutants are many, the most important are Particulate Matter (PM), Carbon Dioxide (CO2), Carbon Monoxide (CO), Ground level Ozone (O3), Nitrogen Oxides, (NOx), Sulfur Oxides (</a:t>
            </a:r>
            <a:r>
              <a:rPr lang="en-US" sz="1400" b="0" i="0" dirty="0" err="1">
                <a:effectLst/>
              </a:rPr>
              <a:t>SOx</a:t>
            </a:r>
            <a:r>
              <a:rPr lang="en-US" sz="1400" b="0" i="0" dirty="0">
                <a:effectLst/>
              </a:rPr>
              <a:t>), and Lead (Pb) which is found in the ambient air. </a:t>
            </a:r>
            <a:endParaRPr lang="en-US" sz="1400" dirty="0"/>
          </a:p>
          <a:p>
            <a:pPr algn="just"/>
            <a:r>
              <a:rPr lang="en-US" sz="1400" b="0" i="0" dirty="0">
                <a:effectLst/>
              </a:rPr>
              <a:t>Now it has begun a major environmental health problem that affects people in both developed And developing countries. </a:t>
            </a:r>
            <a:endParaRPr lang="en-US" sz="1400" dirty="0"/>
          </a:p>
          <a:p>
            <a:pPr>
              <a:lnSpc>
                <a:spcPct val="90000"/>
              </a:lnSpc>
            </a:pPr>
            <a:endParaRPr lang="en-US" sz="1300" dirty="0"/>
          </a:p>
        </p:txBody>
      </p:sp>
      <p:sp>
        <p:nvSpPr>
          <p:cNvPr id="30" name="Oval 29">
            <a:extLst>
              <a:ext uri="{FF2B5EF4-FFF2-40B4-BE49-F238E27FC236}">
                <a16:creationId xmlns:a16="http://schemas.microsoft.com/office/drawing/2014/main" id="{C924DBCE-E731-4B22-8181-A39C1D862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631" y="2700688"/>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artoon of kids playing with soap bubbles&#10;&#10;Description automatically generated">
            <a:extLst>
              <a:ext uri="{FF2B5EF4-FFF2-40B4-BE49-F238E27FC236}">
                <a16:creationId xmlns:a16="http://schemas.microsoft.com/office/drawing/2014/main" id="{31A8693F-EF79-4B60-F319-2F6ECDA776D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p:blipFill>
        <p:spPr>
          <a:xfrm>
            <a:off x="6688372" y="913320"/>
            <a:ext cx="5031359" cy="5031359"/>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p:spPr>
      </p:pic>
      <p:sp>
        <p:nvSpPr>
          <p:cNvPr id="32" name="Freeform: Shape 31">
            <a:extLst>
              <a:ext uri="{FF2B5EF4-FFF2-40B4-BE49-F238E27FC236}">
                <a16:creationId xmlns:a16="http://schemas.microsoft.com/office/drawing/2014/main" id="{196DE3D2-178D-4017-842D-87C88CE92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3881"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34" name="Straight Connector 33">
            <a:extLst>
              <a:ext uri="{FF2B5EF4-FFF2-40B4-BE49-F238E27FC236}">
                <a16:creationId xmlns:a16="http://schemas.microsoft.com/office/drawing/2014/main" id="{43621FD4-D14D-45D5-9A57-9A2DE5EA59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55865" y="1026771"/>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6" name="Arc 35">
            <a:extLst>
              <a:ext uri="{FF2B5EF4-FFF2-40B4-BE49-F238E27FC236}">
                <a16:creationId xmlns:a16="http://schemas.microsoft.com/office/drawing/2014/main" id="{034ACCCC-54D4-4F78-9B85-4A34FEBAA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54998">
            <a:off x="6055857" y="4209253"/>
            <a:ext cx="3868217" cy="3868217"/>
          </a:xfrm>
          <a:prstGeom prst="arc">
            <a:avLst>
              <a:gd name="adj1" fmla="val 16200000"/>
              <a:gd name="adj2" fmla="val 20479261"/>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72413CFE-8B8A-45C9-B7BA-CF49986D4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4" name="Date Placeholder 13">
            <a:extLst>
              <a:ext uri="{FF2B5EF4-FFF2-40B4-BE49-F238E27FC236}">
                <a16:creationId xmlns:a16="http://schemas.microsoft.com/office/drawing/2014/main" id="{1B5B1AB5-2863-0248-2EA5-41D9173A68EE}"/>
              </a:ext>
            </a:extLst>
          </p:cNvPr>
          <p:cNvSpPr>
            <a:spLocks noGrp="1"/>
          </p:cNvSpPr>
          <p:nvPr>
            <p:ph type="dt" sz="half" idx="2"/>
          </p:nvPr>
        </p:nvSpPr>
        <p:spPr>
          <a:xfrm>
            <a:off x="10655965" y="6505070"/>
            <a:ext cx="2127531" cy="365125"/>
          </a:xfrm>
        </p:spPr>
        <p:txBody>
          <a:bodyPr vert="horz" lIns="91440" tIns="45720" rIns="91440" bIns="45720" rtlCol="0" anchor="ctr">
            <a:normAutofit/>
          </a:bodyPr>
          <a:lstStyle/>
          <a:p>
            <a:pPr>
              <a:spcAft>
                <a:spcPts val="600"/>
              </a:spcAft>
            </a:pPr>
            <a:fld id="{0D3E9700-D71D-4D7C-8DEF-6EEA50C46C8E}" type="datetime1">
              <a:rPr lang="en-US" sz="1200" smtClean="0"/>
              <a:t>2/21/2024</a:t>
            </a:fld>
            <a:endParaRPr lang="en-US" sz="1200" dirty="0"/>
          </a:p>
        </p:txBody>
      </p:sp>
      <p:pic>
        <p:nvPicPr>
          <p:cNvPr id="15" name="Google Shape;103;p2">
            <a:extLst>
              <a:ext uri="{FF2B5EF4-FFF2-40B4-BE49-F238E27FC236}">
                <a16:creationId xmlns:a16="http://schemas.microsoft.com/office/drawing/2014/main" id="{B769F40F-4DC4-B305-34F2-6F418CC5C6F3}"/>
              </a:ext>
            </a:extLst>
          </p:cNvPr>
          <p:cNvPicPr preferRelativeResize="0"/>
          <p:nvPr/>
        </p:nvPicPr>
        <p:blipFill rotWithShape="1">
          <a:blip r:embed="rId4">
            <a:alphaModFix amt="80000"/>
          </a:blip>
          <a:srcRect r="52090"/>
          <a:stretch/>
        </p:blipFill>
        <p:spPr>
          <a:xfrm>
            <a:off x="0" y="6234013"/>
            <a:ext cx="2895600" cy="630237"/>
          </a:xfrm>
          <a:prstGeom prst="rect">
            <a:avLst/>
          </a:prstGeom>
          <a:noFill/>
          <a:ln>
            <a:noFill/>
          </a:ln>
        </p:spPr>
      </p:pic>
      <p:cxnSp>
        <p:nvCxnSpPr>
          <p:cNvPr id="17" name="Straight Connector 16">
            <a:extLst>
              <a:ext uri="{FF2B5EF4-FFF2-40B4-BE49-F238E27FC236}">
                <a16:creationId xmlns:a16="http://schemas.microsoft.com/office/drawing/2014/main" id="{5B81AAE7-CE79-6936-2B9D-803AB7C42DDD}"/>
              </a:ext>
            </a:extLst>
          </p:cNvPr>
          <p:cNvCxnSpPr/>
          <p:nvPr/>
        </p:nvCxnSpPr>
        <p:spPr>
          <a:xfrm>
            <a:off x="1060315" y="836579"/>
            <a:ext cx="3657600"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20" name="Slide Number Placeholder 19">
            <a:extLst>
              <a:ext uri="{FF2B5EF4-FFF2-40B4-BE49-F238E27FC236}">
                <a16:creationId xmlns:a16="http://schemas.microsoft.com/office/drawing/2014/main" id="{CD43CA69-27CA-3237-2C5C-5D9690BD4011}"/>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020581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2192000" cy="6858000"/>
          </a:xfrm>
          <a:custGeom>
            <a:avLst/>
            <a:gdLst/>
            <a:ahLst/>
            <a:cxnLst/>
            <a:rect l="l" t="t" r="r" b="b"/>
            <a:pathLst>
              <a:path w="18855281" h="16160547">
                <a:moveTo>
                  <a:pt x="0" y="0"/>
                </a:moveTo>
                <a:lnTo>
                  <a:pt x="18855281" y="0"/>
                </a:lnTo>
                <a:lnTo>
                  <a:pt x="18855281" y="16160547"/>
                </a:lnTo>
                <a:lnTo>
                  <a:pt x="0" y="16160547"/>
                </a:lnTo>
                <a:lnTo>
                  <a:pt x="0" y="0"/>
                </a:lnTo>
                <a:close/>
              </a:path>
            </a:pathLst>
          </a:custGeom>
          <a:blipFill>
            <a:blip r:embed="rId2">
              <a:alphaModFix amt="31000"/>
            </a:blip>
            <a:stretch>
              <a:fillRect/>
            </a:stretch>
          </a:blipFill>
        </p:spPr>
        <p:txBody>
          <a:bodyPr/>
          <a:lstStyle/>
          <a:p>
            <a:endParaRPr lang="en-US" sz="1200"/>
          </a:p>
        </p:txBody>
      </p:sp>
      <p:sp>
        <p:nvSpPr>
          <p:cNvPr id="3" name="Freeform 3"/>
          <p:cNvSpPr/>
          <p:nvPr/>
        </p:nvSpPr>
        <p:spPr>
          <a:xfrm>
            <a:off x="0" y="6243790"/>
            <a:ext cx="2895600" cy="630237"/>
          </a:xfrm>
          <a:custGeom>
            <a:avLst/>
            <a:gdLst/>
            <a:ahLst/>
            <a:cxnLst/>
            <a:rect l="l" t="t" r="r" b="b"/>
            <a:pathLst>
              <a:path w="4343400" h="945356">
                <a:moveTo>
                  <a:pt x="0" y="0"/>
                </a:moveTo>
                <a:lnTo>
                  <a:pt x="4343400" y="0"/>
                </a:lnTo>
                <a:lnTo>
                  <a:pt x="4343400" y="945355"/>
                </a:lnTo>
                <a:lnTo>
                  <a:pt x="0" y="945355"/>
                </a:lnTo>
                <a:lnTo>
                  <a:pt x="0" y="0"/>
                </a:lnTo>
                <a:close/>
              </a:path>
            </a:pathLst>
          </a:custGeom>
          <a:blipFill>
            <a:blip r:embed="rId3"/>
            <a:stretch>
              <a:fillRect r="-108724" b="-3533"/>
            </a:stretch>
          </a:blipFill>
        </p:spPr>
        <p:txBody>
          <a:bodyPr/>
          <a:lstStyle/>
          <a:p>
            <a:endParaRPr lang="en-US" sz="1200"/>
          </a:p>
        </p:txBody>
      </p:sp>
      <p:sp>
        <p:nvSpPr>
          <p:cNvPr id="4" name="Freeform 4"/>
          <p:cNvSpPr/>
          <p:nvPr/>
        </p:nvSpPr>
        <p:spPr>
          <a:xfrm>
            <a:off x="863600" y="2362200"/>
            <a:ext cx="10221331" cy="3649867"/>
          </a:xfrm>
          <a:custGeom>
            <a:avLst/>
            <a:gdLst/>
            <a:ahLst/>
            <a:cxnLst/>
            <a:rect l="l" t="t" r="r" b="b"/>
            <a:pathLst>
              <a:path w="15331996" h="5474800">
                <a:moveTo>
                  <a:pt x="0" y="0"/>
                </a:moveTo>
                <a:lnTo>
                  <a:pt x="15331996" y="0"/>
                </a:lnTo>
                <a:lnTo>
                  <a:pt x="15331996" y="5474800"/>
                </a:lnTo>
                <a:lnTo>
                  <a:pt x="0" y="5474800"/>
                </a:lnTo>
                <a:lnTo>
                  <a:pt x="0" y="0"/>
                </a:lnTo>
                <a:close/>
              </a:path>
            </a:pathLst>
          </a:custGeom>
          <a:blipFill>
            <a:blip r:embed="rId4"/>
            <a:stretch>
              <a:fillRect/>
            </a:stretch>
          </a:blipFill>
        </p:spPr>
        <p:txBody>
          <a:bodyPr/>
          <a:lstStyle/>
          <a:p>
            <a:endParaRPr lang="en-US" sz="1200"/>
          </a:p>
        </p:txBody>
      </p:sp>
      <p:sp>
        <p:nvSpPr>
          <p:cNvPr id="5" name="TextBox 5"/>
          <p:cNvSpPr txBox="1"/>
          <p:nvPr/>
        </p:nvSpPr>
        <p:spPr>
          <a:xfrm>
            <a:off x="3877107" y="6509449"/>
            <a:ext cx="6694445" cy="270715"/>
          </a:xfrm>
          <a:prstGeom prst="rect">
            <a:avLst/>
          </a:prstGeom>
        </p:spPr>
        <p:txBody>
          <a:bodyPr lIns="0" tIns="0" rIns="0" bIns="0" rtlCol="0" anchor="t">
            <a:spAutoFit/>
          </a:bodyPr>
          <a:lstStyle/>
          <a:p>
            <a:pPr>
              <a:lnSpc>
                <a:spcPts val="2160"/>
              </a:lnSpc>
            </a:pPr>
            <a:r>
              <a:rPr lang="en-US">
                <a:solidFill>
                  <a:srgbClr val="000000"/>
                </a:solidFill>
                <a:latin typeface="Arimo Bold"/>
              </a:rPr>
              <a:t>IT21152832</a:t>
            </a:r>
            <a:r>
              <a:rPr lang="en-US">
                <a:solidFill>
                  <a:srgbClr val="000000"/>
                </a:solidFill>
                <a:latin typeface="Arimo Light"/>
              </a:rPr>
              <a:t>   |   KUMARI J.M.D</a:t>
            </a:r>
            <a:r>
              <a:rPr lang="en-US">
                <a:solidFill>
                  <a:srgbClr val="000000"/>
                </a:solidFill>
                <a:latin typeface="Arimo Bold"/>
              </a:rPr>
              <a:t>   </a:t>
            </a:r>
            <a:r>
              <a:rPr lang="en-US">
                <a:solidFill>
                  <a:srgbClr val="000000"/>
                </a:solidFill>
                <a:latin typeface="Arimo Light"/>
              </a:rPr>
              <a:t>|   RP24-78</a:t>
            </a:r>
          </a:p>
        </p:txBody>
      </p:sp>
      <p:sp>
        <p:nvSpPr>
          <p:cNvPr id="6" name="TextBox 6"/>
          <p:cNvSpPr txBox="1"/>
          <p:nvPr/>
        </p:nvSpPr>
        <p:spPr>
          <a:xfrm>
            <a:off x="1669415" y="279093"/>
            <a:ext cx="8853171" cy="842346"/>
          </a:xfrm>
          <a:prstGeom prst="rect">
            <a:avLst/>
          </a:prstGeom>
        </p:spPr>
        <p:txBody>
          <a:bodyPr lIns="0" tIns="0" rIns="0" bIns="0" rtlCol="0" anchor="t">
            <a:spAutoFit/>
          </a:bodyPr>
          <a:lstStyle/>
          <a:p>
            <a:pPr algn="ctr">
              <a:lnSpc>
                <a:spcPts val="7187"/>
              </a:lnSpc>
            </a:pPr>
            <a:r>
              <a:rPr lang="en-US" sz="5134">
                <a:solidFill>
                  <a:srgbClr val="000000"/>
                </a:solidFill>
                <a:latin typeface="Canva Sans Bold"/>
              </a:rPr>
              <a:t>Specific and Sub Objectives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2192000" cy="6874028"/>
          </a:xfrm>
          <a:custGeom>
            <a:avLst/>
            <a:gdLst/>
            <a:ahLst/>
            <a:cxnLst/>
            <a:rect l="l" t="t" r="r" b="b"/>
            <a:pathLst>
              <a:path w="18855281" h="16160547">
                <a:moveTo>
                  <a:pt x="0" y="0"/>
                </a:moveTo>
                <a:lnTo>
                  <a:pt x="18855281" y="0"/>
                </a:lnTo>
                <a:lnTo>
                  <a:pt x="18855281" y="16160547"/>
                </a:lnTo>
                <a:lnTo>
                  <a:pt x="0" y="16160547"/>
                </a:lnTo>
                <a:lnTo>
                  <a:pt x="0" y="0"/>
                </a:lnTo>
                <a:close/>
              </a:path>
            </a:pathLst>
          </a:custGeom>
          <a:blipFill>
            <a:blip r:embed="rId2">
              <a:alphaModFix amt="31000"/>
            </a:blip>
            <a:stretch>
              <a:fillRect/>
            </a:stretch>
          </a:blipFill>
        </p:spPr>
        <p:txBody>
          <a:bodyPr/>
          <a:lstStyle/>
          <a:p>
            <a:endParaRPr lang="en-US" sz="1200"/>
          </a:p>
        </p:txBody>
      </p:sp>
      <p:sp>
        <p:nvSpPr>
          <p:cNvPr id="3" name="Freeform 3"/>
          <p:cNvSpPr/>
          <p:nvPr/>
        </p:nvSpPr>
        <p:spPr>
          <a:xfrm>
            <a:off x="0" y="6243790"/>
            <a:ext cx="2895600" cy="630237"/>
          </a:xfrm>
          <a:custGeom>
            <a:avLst/>
            <a:gdLst/>
            <a:ahLst/>
            <a:cxnLst/>
            <a:rect l="l" t="t" r="r" b="b"/>
            <a:pathLst>
              <a:path w="4343400" h="945356">
                <a:moveTo>
                  <a:pt x="0" y="0"/>
                </a:moveTo>
                <a:lnTo>
                  <a:pt x="4343400" y="0"/>
                </a:lnTo>
                <a:lnTo>
                  <a:pt x="4343400" y="945355"/>
                </a:lnTo>
                <a:lnTo>
                  <a:pt x="0" y="945355"/>
                </a:lnTo>
                <a:lnTo>
                  <a:pt x="0" y="0"/>
                </a:lnTo>
                <a:close/>
              </a:path>
            </a:pathLst>
          </a:custGeom>
          <a:blipFill>
            <a:blip r:embed="rId3"/>
            <a:stretch>
              <a:fillRect r="-108724" b="-3533"/>
            </a:stretch>
          </a:blipFill>
        </p:spPr>
        <p:txBody>
          <a:bodyPr/>
          <a:lstStyle/>
          <a:p>
            <a:endParaRPr lang="en-US" sz="1200"/>
          </a:p>
        </p:txBody>
      </p:sp>
      <p:sp>
        <p:nvSpPr>
          <p:cNvPr id="4" name="Freeform 4"/>
          <p:cNvSpPr/>
          <p:nvPr/>
        </p:nvSpPr>
        <p:spPr>
          <a:xfrm>
            <a:off x="5867377" y="466618"/>
            <a:ext cx="4704175" cy="5602384"/>
          </a:xfrm>
          <a:custGeom>
            <a:avLst/>
            <a:gdLst/>
            <a:ahLst/>
            <a:cxnLst/>
            <a:rect l="l" t="t" r="r" b="b"/>
            <a:pathLst>
              <a:path w="7056263" h="8403576">
                <a:moveTo>
                  <a:pt x="0" y="0"/>
                </a:moveTo>
                <a:lnTo>
                  <a:pt x="7056263" y="0"/>
                </a:lnTo>
                <a:lnTo>
                  <a:pt x="7056263" y="8403576"/>
                </a:lnTo>
                <a:lnTo>
                  <a:pt x="0" y="8403576"/>
                </a:lnTo>
                <a:lnTo>
                  <a:pt x="0" y="0"/>
                </a:lnTo>
                <a:close/>
              </a:path>
            </a:pathLst>
          </a:custGeom>
          <a:blipFill>
            <a:blip r:embed="rId4"/>
            <a:stretch>
              <a:fillRect/>
            </a:stretch>
          </a:blipFill>
        </p:spPr>
        <p:txBody>
          <a:bodyPr/>
          <a:lstStyle/>
          <a:p>
            <a:endParaRPr lang="en-US" sz="1200"/>
          </a:p>
        </p:txBody>
      </p:sp>
      <p:sp>
        <p:nvSpPr>
          <p:cNvPr id="5" name="TextBox 5"/>
          <p:cNvSpPr txBox="1"/>
          <p:nvPr/>
        </p:nvSpPr>
        <p:spPr>
          <a:xfrm>
            <a:off x="3877107" y="6509449"/>
            <a:ext cx="6694445" cy="270715"/>
          </a:xfrm>
          <a:prstGeom prst="rect">
            <a:avLst/>
          </a:prstGeom>
        </p:spPr>
        <p:txBody>
          <a:bodyPr lIns="0" tIns="0" rIns="0" bIns="0" rtlCol="0" anchor="t">
            <a:spAutoFit/>
          </a:bodyPr>
          <a:lstStyle/>
          <a:p>
            <a:pPr>
              <a:lnSpc>
                <a:spcPts val="2160"/>
              </a:lnSpc>
            </a:pPr>
            <a:r>
              <a:rPr lang="en-US">
                <a:solidFill>
                  <a:srgbClr val="000000"/>
                </a:solidFill>
                <a:latin typeface="Arimo Bold"/>
              </a:rPr>
              <a:t>IT21152832</a:t>
            </a:r>
            <a:r>
              <a:rPr lang="en-US">
                <a:solidFill>
                  <a:srgbClr val="000000"/>
                </a:solidFill>
                <a:latin typeface="Arimo Light"/>
              </a:rPr>
              <a:t>   |   KUMARI J.M.D</a:t>
            </a:r>
            <a:r>
              <a:rPr lang="en-US">
                <a:solidFill>
                  <a:srgbClr val="000000"/>
                </a:solidFill>
                <a:latin typeface="Arimo Bold"/>
              </a:rPr>
              <a:t>   </a:t>
            </a:r>
            <a:r>
              <a:rPr lang="en-US">
                <a:solidFill>
                  <a:srgbClr val="000000"/>
                </a:solidFill>
                <a:latin typeface="Arimo Light"/>
              </a:rPr>
              <a:t>|   RP24-78</a:t>
            </a:r>
          </a:p>
        </p:txBody>
      </p:sp>
      <p:sp>
        <p:nvSpPr>
          <p:cNvPr id="6" name="TextBox 6"/>
          <p:cNvSpPr txBox="1"/>
          <p:nvPr/>
        </p:nvSpPr>
        <p:spPr>
          <a:xfrm>
            <a:off x="1204672" y="1913831"/>
            <a:ext cx="3683937" cy="1718419"/>
          </a:xfrm>
          <a:prstGeom prst="rect">
            <a:avLst/>
          </a:prstGeom>
        </p:spPr>
        <p:txBody>
          <a:bodyPr lIns="0" tIns="0" rIns="0" bIns="0" rtlCol="0" anchor="t">
            <a:spAutoFit/>
          </a:bodyPr>
          <a:lstStyle/>
          <a:p>
            <a:pPr>
              <a:lnSpc>
                <a:spcPts val="6674"/>
              </a:lnSpc>
            </a:pPr>
            <a:r>
              <a:rPr lang="en-US" sz="6067" dirty="0">
                <a:solidFill>
                  <a:srgbClr val="000000"/>
                </a:solidFill>
                <a:latin typeface="Canva Sans Bold"/>
              </a:rPr>
              <a:t>System Diagram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2192000" cy="6858000"/>
          </a:xfrm>
          <a:custGeom>
            <a:avLst/>
            <a:gdLst/>
            <a:ahLst/>
            <a:cxnLst/>
            <a:rect l="l" t="t" r="r" b="b"/>
            <a:pathLst>
              <a:path w="18855281" h="16160547">
                <a:moveTo>
                  <a:pt x="0" y="0"/>
                </a:moveTo>
                <a:lnTo>
                  <a:pt x="18855281" y="0"/>
                </a:lnTo>
                <a:lnTo>
                  <a:pt x="18855281" y="16160547"/>
                </a:lnTo>
                <a:lnTo>
                  <a:pt x="0" y="16160547"/>
                </a:lnTo>
                <a:lnTo>
                  <a:pt x="0" y="0"/>
                </a:lnTo>
                <a:close/>
              </a:path>
            </a:pathLst>
          </a:custGeom>
          <a:blipFill>
            <a:blip r:embed="rId2">
              <a:alphaModFix amt="36000"/>
            </a:blip>
            <a:stretch>
              <a:fillRect/>
            </a:stretch>
          </a:blipFill>
        </p:spPr>
        <p:txBody>
          <a:bodyPr/>
          <a:lstStyle/>
          <a:p>
            <a:endParaRPr lang="en-US" sz="1200"/>
          </a:p>
        </p:txBody>
      </p:sp>
      <p:sp>
        <p:nvSpPr>
          <p:cNvPr id="3" name="Freeform 3"/>
          <p:cNvSpPr/>
          <p:nvPr/>
        </p:nvSpPr>
        <p:spPr>
          <a:xfrm>
            <a:off x="0" y="6243790"/>
            <a:ext cx="2895600" cy="630237"/>
          </a:xfrm>
          <a:custGeom>
            <a:avLst/>
            <a:gdLst/>
            <a:ahLst/>
            <a:cxnLst/>
            <a:rect l="l" t="t" r="r" b="b"/>
            <a:pathLst>
              <a:path w="4343400" h="945356">
                <a:moveTo>
                  <a:pt x="0" y="0"/>
                </a:moveTo>
                <a:lnTo>
                  <a:pt x="4343400" y="0"/>
                </a:lnTo>
                <a:lnTo>
                  <a:pt x="4343400" y="945355"/>
                </a:lnTo>
                <a:lnTo>
                  <a:pt x="0" y="945355"/>
                </a:lnTo>
                <a:lnTo>
                  <a:pt x="0" y="0"/>
                </a:lnTo>
                <a:close/>
              </a:path>
            </a:pathLst>
          </a:custGeom>
          <a:blipFill>
            <a:blip r:embed="rId3"/>
            <a:stretch>
              <a:fillRect r="-108724" b="-3533"/>
            </a:stretch>
          </a:blipFill>
        </p:spPr>
        <p:txBody>
          <a:bodyPr/>
          <a:lstStyle/>
          <a:p>
            <a:endParaRPr lang="en-US" sz="1200"/>
          </a:p>
        </p:txBody>
      </p:sp>
      <p:sp>
        <p:nvSpPr>
          <p:cNvPr id="4" name="Freeform 4"/>
          <p:cNvSpPr/>
          <p:nvPr/>
        </p:nvSpPr>
        <p:spPr>
          <a:xfrm>
            <a:off x="1526541" y="1077633"/>
            <a:ext cx="9900374" cy="5094567"/>
          </a:xfrm>
          <a:custGeom>
            <a:avLst/>
            <a:gdLst/>
            <a:ahLst/>
            <a:cxnLst/>
            <a:rect l="l" t="t" r="r" b="b"/>
            <a:pathLst>
              <a:path w="14850561" h="7641851">
                <a:moveTo>
                  <a:pt x="0" y="0"/>
                </a:moveTo>
                <a:lnTo>
                  <a:pt x="14850561" y="0"/>
                </a:lnTo>
                <a:lnTo>
                  <a:pt x="14850561" y="7641851"/>
                </a:lnTo>
                <a:lnTo>
                  <a:pt x="0" y="7641851"/>
                </a:lnTo>
                <a:lnTo>
                  <a:pt x="0" y="0"/>
                </a:lnTo>
                <a:close/>
              </a:path>
            </a:pathLst>
          </a:custGeom>
          <a:blipFill>
            <a:blip r:embed="rId4"/>
            <a:stretch>
              <a:fillRect/>
            </a:stretch>
          </a:blipFill>
        </p:spPr>
        <p:txBody>
          <a:bodyPr/>
          <a:lstStyle/>
          <a:p>
            <a:endParaRPr lang="en-US" sz="1200"/>
          </a:p>
        </p:txBody>
      </p:sp>
      <p:sp>
        <p:nvSpPr>
          <p:cNvPr id="5" name="TextBox 5"/>
          <p:cNvSpPr txBox="1"/>
          <p:nvPr/>
        </p:nvSpPr>
        <p:spPr>
          <a:xfrm>
            <a:off x="3877107" y="6509449"/>
            <a:ext cx="6694445" cy="270715"/>
          </a:xfrm>
          <a:prstGeom prst="rect">
            <a:avLst/>
          </a:prstGeom>
        </p:spPr>
        <p:txBody>
          <a:bodyPr lIns="0" tIns="0" rIns="0" bIns="0" rtlCol="0" anchor="t">
            <a:spAutoFit/>
          </a:bodyPr>
          <a:lstStyle/>
          <a:p>
            <a:pPr>
              <a:lnSpc>
                <a:spcPts val="2160"/>
              </a:lnSpc>
            </a:pPr>
            <a:r>
              <a:rPr lang="en-US">
                <a:solidFill>
                  <a:srgbClr val="000000"/>
                </a:solidFill>
                <a:latin typeface="Arimo Bold"/>
              </a:rPr>
              <a:t>IT21152832</a:t>
            </a:r>
            <a:r>
              <a:rPr lang="en-US">
                <a:solidFill>
                  <a:srgbClr val="000000"/>
                </a:solidFill>
                <a:latin typeface="Arimo Light"/>
              </a:rPr>
              <a:t>   |   KUMARI J.M.D</a:t>
            </a:r>
            <a:r>
              <a:rPr lang="en-US">
                <a:solidFill>
                  <a:srgbClr val="000000"/>
                </a:solidFill>
                <a:latin typeface="Arimo Bold"/>
              </a:rPr>
              <a:t>   </a:t>
            </a:r>
            <a:r>
              <a:rPr lang="en-US">
                <a:solidFill>
                  <a:srgbClr val="000000"/>
                </a:solidFill>
                <a:latin typeface="Arimo Light"/>
              </a:rPr>
              <a:t>|   RP24-78</a:t>
            </a:r>
          </a:p>
        </p:txBody>
      </p:sp>
      <p:sp>
        <p:nvSpPr>
          <p:cNvPr id="6" name="TextBox 6"/>
          <p:cNvSpPr txBox="1"/>
          <p:nvPr/>
        </p:nvSpPr>
        <p:spPr>
          <a:xfrm>
            <a:off x="1537199" y="279420"/>
            <a:ext cx="9495790" cy="701218"/>
          </a:xfrm>
          <a:prstGeom prst="rect">
            <a:avLst/>
          </a:prstGeom>
        </p:spPr>
        <p:txBody>
          <a:bodyPr lIns="0" tIns="0" rIns="0" bIns="0" rtlCol="0" anchor="t">
            <a:spAutoFit/>
          </a:bodyPr>
          <a:lstStyle/>
          <a:p>
            <a:pPr algn="ctr">
              <a:lnSpc>
                <a:spcPts val="5952"/>
              </a:lnSpc>
            </a:pPr>
            <a:r>
              <a:rPr lang="en-US" sz="4252">
                <a:solidFill>
                  <a:srgbClr val="000000"/>
                </a:solidFill>
                <a:latin typeface="Canva Sans Bold"/>
              </a:rPr>
              <a:t>Technologies, algorithms to be used</a:t>
            </a:r>
          </a:p>
        </p:txBody>
      </p:sp>
      <p:sp>
        <p:nvSpPr>
          <p:cNvPr id="7" name="TextBox 7"/>
          <p:cNvSpPr txBox="1"/>
          <p:nvPr/>
        </p:nvSpPr>
        <p:spPr>
          <a:xfrm>
            <a:off x="2217058" y="2445933"/>
            <a:ext cx="1660049" cy="1449628"/>
          </a:xfrm>
          <a:prstGeom prst="rect">
            <a:avLst/>
          </a:prstGeom>
        </p:spPr>
        <p:txBody>
          <a:bodyPr lIns="0" tIns="0" rIns="0" bIns="0" rtlCol="0" anchor="t">
            <a:spAutoFit/>
          </a:bodyPr>
          <a:lstStyle/>
          <a:p>
            <a:pPr marL="359851" lvl="1" indent="-179926" algn="ctr">
              <a:lnSpc>
                <a:spcPts val="2333"/>
              </a:lnSpc>
              <a:buFont typeface="Arial"/>
              <a:buChar char="•"/>
            </a:pPr>
            <a:r>
              <a:rPr lang="en-US" sz="1666">
                <a:solidFill>
                  <a:srgbClr val="000000"/>
                </a:solidFill>
                <a:latin typeface="Canva Sans"/>
              </a:rPr>
              <a:t>React Native</a:t>
            </a:r>
          </a:p>
          <a:p>
            <a:pPr algn="ctr">
              <a:lnSpc>
                <a:spcPts val="2333"/>
              </a:lnSpc>
            </a:pPr>
            <a:endParaRPr lang="en-US" sz="1666">
              <a:solidFill>
                <a:srgbClr val="000000"/>
              </a:solidFill>
              <a:latin typeface="Canva Sans"/>
            </a:endParaRPr>
          </a:p>
          <a:p>
            <a:pPr marL="359851" lvl="1" indent="-179926">
              <a:lnSpc>
                <a:spcPts val="2333"/>
              </a:lnSpc>
              <a:buFont typeface="Arial"/>
              <a:buChar char="•"/>
            </a:pPr>
            <a:r>
              <a:rPr lang="en-US" sz="1666">
                <a:solidFill>
                  <a:srgbClr val="000000"/>
                </a:solidFill>
                <a:latin typeface="Canva Sans"/>
              </a:rPr>
              <a:t>Python</a:t>
            </a:r>
          </a:p>
          <a:p>
            <a:pPr>
              <a:lnSpc>
                <a:spcPts val="2333"/>
              </a:lnSpc>
            </a:pPr>
            <a:endParaRPr lang="en-US" sz="1666">
              <a:solidFill>
                <a:srgbClr val="000000"/>
              </a:solidFill>
              <a:latin typeface="Canva Sans"/>
            </a:endParaRPr>
          </a:p>
          <a:p>
            <a:pPr marL="359851" lvl="1" indent="-179926">
              <a:lnSpc>
                <a:spcPts val="2333"/>
              </a:lnSpc>
              <a:buFont typeface="Arial"/>
              <a:buChar char="•"/>
            </a:pPr>
            <a:r>
              <a:rPr lang="en-US" sz="1666">
                <a:solidFill>
                  <a:srgbClr val="000000"/>
                </a:solidFill>
                <a:latin typeface="Canva Sans"/>
              </a:rPr>
              <a:t>MongoDB</a:t>
            </a:r>
          </a:p>
        </p:txBody>
      </p:sp>
      <p:sp>
        <p:nvSpPr>
          <p:cNvPr id="8" name="TextBox 8"/>
          <p:cNvSpPr txBox="1"/>
          <p:nvPr/>
        </p:nvSpPr>
        <p:spPr>
          <a:xfrm>
            <a:off x="8686871" y="2445933"/>
            <a:ext cx="2509763" cy="2039533"/>
          </a:xfrm>
          <a:prstGeom prst="rect">
            <a:avLst/>
          </a:prstGeom>
        </p:spPr>
        <p:txBody>
          <a:bodyPr lIns="0" tIns="0" rIns="0" bIns="0" rtlCol="0" anchor="t">
            <a:spAutoFit/>
          </a:bodyPr>
          <a:lstStyle/>
          <a:p>
            <a:pPr marL="359851" lvl="1" indent="-179926" algn="just">
              <a:lnSpc>
                <a:spcPts val="2333"/>
              </a:lnSpc>
              <a:buFont typeface="Arial"/>
              <a:buChar char="•"/>
            </a:pPr>
            <a:r>
              <a:rPr lang="en-US" sz="1666">
                <a:solidFill>
                  <a:srgbClr val="000000"/>
                </a:solidFill>
                <a:latin typeface="Canva Sans"/>
              </a:rPr>
              <a:t>React Native Python MongoDB</a:t>
            </a:r>
          </a:p>
          <a:p>
            <a:pPr algn="just">
              <a:lnSpc>
                <a:spcPts val="2333"/>
              </a:lnSpc>
            </a:pPr>
            <a:endParaRPr lang="en-US" sz="1666">
              <a:solidFill>
                <a:srgbClr val="000000"/>
              </a:solidFill>
              <a:latin typeface="Canva Sans"/>
            </a:endParaRPr>
          </a:p>
          <a:p>
            <a:pPr marL="359851" lvl="1" indent="-179926" algn="just">
              <a:lnSpc>
                <a:spcPts val="2333"/>
              </a:lnSpc>
              <a:buFont typeface="Arial"/>
              <a:buChar char="•"/>
            </a:pPr>
            <a:r>
              <a:rPr lang="en-US" sz="1666">
                <a:solidFill>
                  <a:srgbClr val="000000"/>
                </a:solidFill>
                <a:latin typeface="Canva Sans"/>
              </a:rPr>
              <a:t>Temporal Aggregation</a:t>
            </a:r>
          </a:p>
          <a:p>
            <a:pPr algn="just">
              <a:lnSpc>
                <a:spcPts val="2333"/>
              </a:lnSpc>
            </a:pPr>
            <a:endParaRPr lang="en-US" sz="1666">
              <a:solidFill>
                <a:srgbClr val="000000"/>
              </a:solidFill>
              <a:latin typeface="Canva Sans"/>
            </a:endParaRPr>
          </a:p>
          <a:p>
            <a:pPr marL="359851" lvl="1" indent="-179926" algn="just">
              <a:lnSpc>
                <a:spcPts val="2333"/>
              </a:lnSpc>
              <a:buFont typeface="Arial"/>
              <a:buChar char="•"/>
            </a:pPr>
            <a:r>
              <a:rPr lang="en-US" sz="1666">
                <a:solidFill>
                  <a:srgbClr val="000000"/>
                </a:solidFill>
                <a:latin typeface="Canva Sans"/>
              </a:rPr>
              <a:t>Spatial Clustering</a:t>
            </a:r>
          </a:p>
          <a:p>
            <a:pPr algn="just">
              <a:lnSpc>
                <a:spcPts val="2333"/>
              </a:lnSpc>
            </a:pPr>
            <a:endParaRPr lang="en-US" sz="1666">
              <a:solidFill>
                <a:srgbClr val="000000"/>
              </a:solidFill>
              <a:latin typeface="Canva Sans"/>
            </a:endParaRPr>
          </a:p>
        </p:txBody>
      </p:sp>
      <p:sp>
        <p:nvSpPr>
          <p:cNvPr id="9" name="TextBox 9"/>
          <p:cNvSpPr txBox="1"/>
          <p:nvPr/>
        </p:nvSpPr>
        <p:spPr>
          <a:xfrm>
            <a:off x="5107430" y="2623359"/>
            <a:ext cx="3007937" cy="1449628"/>
          </a:xfrm>
          <a:prstGeom prst="rect">
            <a:avLst/>
          </a:prstGeom>
        </p:spPr>
        <p:txBody>
          <a:bodyPr lIns="0" tIns="0" rIns="0" bIns="0" rtlCol="0" anchor="t">
            <a:spAutoFit/>
          </a:bodyPr>
          <a:lstStyle/>
          <a:p>
            <a:pPr marL="359851" lvl="1" indent="-179926" algn="just">
              <a:lnSpc>
                <a:spcPts val="2333"/>
              </a:lnSpc>
              <a:buFont typeface="Arial"/>
              <a:buChar char="•"/>
            </a:pPr>
            <a:r>
              <a:rPr lang="en-US" sz="1666">
                <a:solidFill>
                  <a:srgbClr val="000000"/>
                </a:solidFill>
                <a:latin typeface="Canva Sans"/>
              </a:rPr>
              <a:t>Gaussian kernel algorithm</a:t>
            </a:r>
          </a:p>
          <a:p>
            <a:pPr algn="just">
              <a:lnSpc>
                <a:spcPts val="2333"/>
              </a:lnSpc>
            </a:pPr>
            <a:endParaRPr lang="en-US" sz="1666">
              <a:solidFill>
                <a:srgbClr val="000000"/>
              </a:solidFill>
              <a:latin typeface="Canva Sans"/>
            </a:endParaRPr>
          </a:p>
          <a:p>
            <a:pPr marL="359851" lvl="1" indent="-179926" algn="just">
              <a:lnSpc>
                <a:spcPts val="2333"/>
              </a:lnSpc>
              <a:buFont typeface="Arial"/>
              <a:buChar char="•"/>
            </a:pPr>
            <a:r>
              <a:rPr lang="en-US" sz="1666">
                <a:solidFill>
                  <a:srgbClr val="000000"/>
                </a:solidFill>
                <a:latin typeface="Canva Sans"/>
              </a:rPr>
              <a:t>K-nearest algorithm</a:t>
            </a:r>
          </a:p>
          <a:p>
            <a:pPr algn="just">
              <a:lnSpc>
                <a:spcPts val="2333"/>
              </a:lnSpc>
            </a:pPr>
            <a:endParaRPr lang="en-US" sz="1666">
              <a:solidFill>
                <a:srgbClr val="000000"/>
              </a:solidFill>
              <a:latin typeface="Canva Sans"/>
            </a:endParaRPr>
          </a:p>
          <a:p>
            <a:pPr marL="359851" lvl="1" indent="-179926" algn="just">
              <a:lnSpc>
                <a:spcPts val="2333"/>
              </a:lnSpc>
              <a:buFont typeface="Arial"/>
              <a:buChar char="•"/>
            </a:pPr>
            <a:r>
              <a:rPr lang="en-US" sz="1666">
                <a:solidFill>
                  <a:srgbClr val="000000"/>
                </a:solidFill>
                <a:latin typeface="Canva Sans"/>
              </a:rPr>
              <a:t>Hierachical clustering</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2192000" cy="6858000"/>
          </a:xfrm>
          <a:custGeom>
            <a:avLst/>
            <a:gdLst/>
            <a:ahLst/>
            <a:cxnLst/>
            <a:rect l="l" t="t" r="r" b="b"/>
            <a:pathLst>
              <a:path w="18855281" h="16160547">
                <a:moveTo>
                  <a:pt x="0" y="0"/>
                </a:moveTo>
                <a:lnTo>
                  <a:pt x="18855281" y="0"/>
                </a:lnTo>
                <a:lnTo>
                  <a:pt x="18855281" y="16160547"/>
                </a:lnTo>
                <a:lnTo>
                  <a:pt x="0" y="16160547"/>
                </a:lnTo>
                <a:lnTo>
                  <a:pt x="0" y="0"/>
                </a:lnTo>
                <a:close/>
              </a:path>
            </a:pathLst>
          </a:custGeom>
          <a:blipFill>
            <a:blip r:embed="rId2">
              <a:alphaModFix amt="36000"/>
            </a:blip>
            <a:stretch>
              <a:fillRect/>
            </a:stretch>
          </a:blipFill>
        </p:spPr>
        <p:txBody>
          <a:bodyPr/>
          <a:lstStyle/>
          <a:p>
            <a:endParaRPr lang="en-US" sz="1200"/>
          </a:p>
        </p:txBody>
      </p:sp>
      <p:sp>
        <p:nvSpPr>
          <p:cNvPr id="3" name="Freeform 3"/>
          <p:cNvSpPr/>
          <p:nvPr/>
        </p:nvSpPr>
        <p:spPr>
          <a:xfrm>
            <a:off x="0" y="6243790"/>
            <a:ext cx="2895600" cy="630237"/>
          </a:xfrm>
          <a:custGeom>
            <a:avLst/>
            <a:gdLst/>
            <a:ahLst/>
            <a:cxnLst/>
            <a:rect l="l" t="t" r="r" b="b"/>
            <a:pathLst>
              <a:path w="4343400" h="945356">
                <a:moveTo>
                  <a:pt x="0" y="0"/>
                </a:moveTo>
                <a:lnTo>
                  <a:pt x="4343400" y="0"/>
                </a:lnTo>
                <a:lnTo>
                  <a:pt x="4343400" y="945355"/>
                </a:lnTo>
                <a:lnTo>
                  <a:pt x="0" y="945355"/>
                </a:lnTo>
                <a:lnTo>
                  <a:pt x="0" y="0"/>
                </a:lnTo>
                <a:close/>
              </a:path>
            </a:pathLst>
          </a:custGeom>
          <a:blipFill>
            <a:blip r:embed="rId3"/>
            <a:stretch>
              <a:fillRect r="-108724" b="-3533"/>
            </a:stretch>
          </a:blipFill>
        </p:spPr>
        <p:txBody>
          <a:bodyPr/>
          <a:lstStyle/>
          <a:p>
            <a:endParaRPr lang="en-US" sz="1200"/>
          </a:p>
        </p:txBody>
      </p:sp>
      <p:sp>
        <p:nvSpPr>
          <p:cNvPr id="4" name="Freeform 4"/>
          <p:cNvSpPr/>
          <p:nvPr/>
        </p:nvSpPr>
        <p:spPr>
          <a:xfrm>
            <a:off x="1526541" y="1500914"/>
            <a:ext cx="9468823" cy="4671286"/>
          </a:xfrm>
          <a:custGeom>
            <a:avLst/>
            <a:gdLst/>
            <a:ahLst/>
            <a:cxnLst/>
            <a:rect l="l" t="t" r="r" b="b"/>
            <a:pathLst>
              <a:path w="14203234" h="7006929">
                <a:moveTo>
                  <a:pt x="0" y="0"/>
                </a:moveTo>
                <a:lnTo>
                  <a:pt x="14203234" y="0"/>
                </a:lnTo>
                <a:lnTo>
                  <a:pt x="14203234" y="7006929"/>
                </a:lnTo>
                <a:lnTo>
                  <a:pt x="0" y="7006929"/>
                </a:lnTo>
                <a:lnTo>
                  <a:pt x="0" y="0"/>
                </a:lnTo>
                <a:close/>
              </a:path>
            </a:pathLst>
          </a:custGeom>
          <a:blipFill>
            <a:blip r:embed="rId4"/>
            <a:stretch>
              <a:fillRect/>
            </a:stretch>
          </a:blipFill>
        </p:spPr>
        <p:txBody>
          <a:bodyPr/>
          <a:lstStyle/>
          <a:p>
            <a:endParaRPr lang="en-US" sz="1200" dirty="0"/>
          </a:p>
        </p:txBody>
      </p:sp>
      <p:sp>
        <p:nvSpPr>
          <p:cNvPr id="5" name="TextBox 5"/>
          <p:cNvSpPr txBox="1"/>
          <p:nvPr/>
        </p:nvSpPr>
        <p:spPr>
          <a:xfrm>
            <a:off x="3877107" y="6509449"/>
            <a:ext cx="6694445" cy="270715"/>
          </a:xfrm>
          <a:prstGeom prst="rect">
            <a:avLst/>
          </a:prstGeom>
        </p:spPr>
        <p:txBody>
          <a:bodyPr lIns="0" tIns="0" rIns="0" bIns="0" rtlCol="0" anchor="t">
            <a:spAutoFit/>
          </a:bodyPr>
          <a:lstStyle/>
          <a:p>
            <a:pPr>
              <a:lnSpc>
                <a:spcPts val="2160"/>
              </a:lnSpc>
            </a:pPr>
            <a:r>
              <a:rPr lang="en-US">
                <a:solidFill>
                  <a:srgbClr val="000000"/>
                </a:solidFill>
                <a:latin typeface="Arimo Bold"/>
              </a:rPr>
              <a:t>IT21152832</a:t>
            </a:r>
            <a:r>
              <a:rPr lang="en-US">
                <a:solidFill>
                  <a:srgbClr val="000000"/>
                </a:solidFill>
                <a:latin typeface="Arimo Light"/>
              </a:rPr>
              <a:t>   |   KUMARI J.M.D</a:t>
            </a:r>
            <a:r>
              <a:rPr lang="en-US">
                <a:solidFill>
                  <a:srgbClr val="000000"/>
                </a:solidFill>
                <a:latin typeface="Arimo Bold"/>
              </a:rPr>
              <a:t>   </a:t>
            </a:r>
            <a:r>
              <a:rPr lang="en-US">
                <a:solidFill>
                  <a:srgbClr val="000000"/>
                </a:solidFill>
                <a:latin typeface="Arimo Light"/>
              </a:rPr>
              <a:t>|   RP24-78</a:t>
            </a:r>
          </a:p>
        </p:txBody>
      </p:sp>
      <p:sp>
        <p:nvSpPr>
          <p:cNvPr id="6" name="TextBox 6"/>
          <p:cNvSpPr txBox="1"/>
          <p:nvPr/>
        </p:nvSpPr>
        <p:spPr>
          <a:xfrm>
            <a:off x="-105749" y="241241"/>
            <a:ext cx="12192000" cy="550985"/>
          </a:xfrm>
          <a:prstGeom prst="rect">
            <a:avLst/>
          </a:prstGeom>
        </p:spPr>
        <p:txBody>
          <a:bodyPr lIns="0" tIns="0" rIns="0" bIns="0" rtlCol="0" anchor="t">
            <a:spAutoFit/>
          </a:bodyPr>
          <a:lstStyle/>
          <a:p>
            <a:pPr algn="ctr">
              <a:lnSpc>
                <a:spcPts val="4748"/>
              </a:lnSpc>
            </a:pPr>
            <a:r>
              <a:rPr lang="en-US" sz="3391">
                <a:solidFill>
                  <a:srgbClr val="000000"/>
                </a:solidFill>
                <a:latin typeface="Canva Sans Bold"/>
              </a:rPr>
              <a:t>System, personal, and software specification Requirements</a:t>
            </a:r>
          </a:p>
        </p:txBody>
      </p:sp>
      <p:pic>
        <p:nvPicPr>
          <p:cNvPr id="8" name="Picture 7">
            <a:extLst>
              <a:ext uri="{FF2B5EF4-FFF2-40B4-BE49-F238E27FC236}">
                <a16:creationId xmlns:a16="http://schemas.microsoft.com/office/drawing/2014/main" id="{B688C1E5-BF79-92DD-1AD9-432C3FC2BDB6}"/>
              </a:ext>
            </a:extLst>
          </p:cNvPr>
          <p:cNvPicPr>
            <a:picLocks noChangeAspect="1"/>
          </p:cNvPicPr>
          <p:nvPr/>
        </p:nvPicPr>
        <p:blipFill>
          <a:blip r:embed="rId5"/>
          <a:stretch>
            <a:fillRect/>
          </a:stretch>
        </p:blipFill>
        <p:spPr>
          <a:xfrm>
            <a:off x="1879601" y="2768600"/>
            <a:ext cx="686875" cy="33734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916" y="0"/>
            <a:ext cx="3653489" cy="6858000"/>
          </a:xfrm>
          <a:custGeom>
            <a:avLst/>
            <a:gdLst/>
            <a:ahLst/>
            <a:cxnLst/>
            <a:rect l="l" t="t" r="r" b="b"/>
            <a:pathLst>
              <a:path w="8903066" h="10791798">
                <a:moveTo>
                  <a:pt x="0" y="0"/>
                </a:moveTo>
                <a:lnTo>
                  <a:pt x="8903066" y="0"/>
                </a:lnTo>
                <a:lnTo>
                  <a:pt x="8903066" y="10791798"/>
                </a:lnTo>
                <a:lnTo>
                  <a:pt x="0" y="10791798"/>
                </a:lnTo>
                <a:lnTo>
                  <a:pt x="0" y="0"/>
                </a:lnTo>
                <a:close/>
              </a:path>
            </a:pathLst>
          </a:custGeom>
          <a:blipFill>
            <a:blip r:embed="rId2">
              <a:alphaModFix amt="64000"/>
            </a:blip>
            <a:stretch>
              <a:fillRect l="-20713" r="-20713"/>
            </a:stretch>
          </a:blipFill>
        </p:spPr>
        <p:txBody>
          <a:bodyPr/>
          <a:lstStyle/>
          <a:p>
            <a:endParaRPr lang="en-US" sz="1200" dirty="0"/>
          </a:p>
        </p:txBody>
      </p:sp>
      <p:sp>
        <p:nvSpPr>
          <p:cNvPr id="3" name="Freeform 3"/>
          <p:cNvSpPr/>
          <p:nvPr/>
        </p:nvSpPr>
        <p:spPr>
          <a:xfrm>
            <a:off x="0" y="6243790"/>
            <a:ext cx="2895600" cy="630237"/>
          </a:xfrm>
          <a:custGeom>
            <a:avLst/>
            <a:gdLst/>
            <a:ahLst/>
            <a:cxnLst/>
            <a:rect l="l" t="t" r="r" b="b"/>
            <a:pathLst>
              <a:path w="4343400" h="945356">
                <a:moveTo>
                  <a:pt x="0" y="0"/>
                </a:moveTo>
                <a:lnTo>
                  <a:pt x="4343400" y="0"/>
                </a:lnTo>
                <a:lnTo>
                  <a:pt x="4343400" y="945355"/>
                </a:lnTo>
                <a:lnTo>
                  <a:pt x="0" y="945355"/>
                </a:lnTo>
                <a:lnTo>
                  <a:pt x="0" y="0"/>
                </a:lnTo>
                <a:close/>
              </a:path>
            </a:pathLst>
          </a:custGeom>
          <a:blipFill>
            <a:blip r:embed="rId3"/>
            <a:stretch>
              <a:fillRect r="-108724" b="-3533"/>
            </a:stretch>
          </a:blipFill>
        </p:spPr>
        <p:txBody>
          <a:bodyPr/>
          <a:lstStyle/>
          <a:p>
            <a:endParaRPr lang="en-US" sz="1200"/>
          </a:p>
        </p:txBody>
      </p:sp>
      <p:sp>
        <p:nvSpPr>
          <p:cNvPr id="4" name="Freeform 4"/>
          <p:cNvSpPr/>
          <p:nvPr/>
        </p:nvSpPr>
        <p:spPr>
          <a:xfrm>
            <a:off x="3882669" y="1240044"/>
            <a:ext cx="7991894" cy="4377913"/>
          </a:xfrm>
          <a:custGeom>
            <a:avLst/>
            <a:gdLst/>
            <a:ahLst/>
            <a:cxnLst/>
            <a:rect l="l" t="t" r="r" b="b"/>
            <a:pathLst>
              <a:path w="11987841" h="6566869">
                <a:moveTo>
                  <a:pt x="0" y="0"/>
                </a:moveTo>
                <a:lnTo>
                  <a:pt x="11987841" y="0"/>
                </a:lnTo>
                <a:lnTo>
                  <a:pt x="11987841" y="6566868"/>
                </a:lnTo>
                <a:lnTo>
                  <a:pt x="0" y="6566868"/>
                </a:lnTo>
                <a:lnTo>
                  <a:pt x="0" y="0"/>
                </a:lnTo>
                <a:close/>
              </a:path>
            </a:pathLst>
          </a:custGeom>
          <a:blipFill>
            <a:blip r:embed="rId4"/>
            <a:stretch>
              <a:fillRect/>
            </a:stretch>
          </a:blipFill>
        </p:spPr>
        <p:txBody>
          <a:bodyPr/>
          <a:lstStyle/>
          <a:p>
            <a:endParaRPr lang="en-US" sz="1200"/>
          </a:p>
        </p:txBody>
      </p:sp>
      <p:sp>
        <p:nvSpPr>
          <p:cNvPr id="5" name="TextBox 5"/>
          <p:cNvSpPr txBox="1"/>
          <p:nvPr/>
        </p:nvSpPr>
        <p:spPr>
          <a:xfrm>
            <a:off x="4688176" y="6409684"/>
            <a:ext cx="6694445" cy="270715"/>
          </a:xfrm>
          <a:prstGeom prst="rect">
            <a:avLst/>
          </a:prstGeom>
        </p:spPr>
        <p:txBody>
          <a:bodyPr lIns="0" tIns="0" rIns="0" bIns="0" rtlCol="0" anchor="t">
            <a:spAutoFit/>
          </a:bodyPr>
          <a:lstStyle/>
          <a:p>
            <a:pPr>
              <a:lnSpc>
                <a:spcPts val="2160"/>
              </a:lnSpc>
            </a:pPr>
            <a:r>
              <a:rPr lang="en-US">
                <a:solidFill>
                  <a:srgbClr val="000000"/>
                </a:solidFill>
                <a:latin typeface="Arimo Bold"/>
              </a:rPr>
              <a:t>IT21152832</a:t>
            </a:r>
            <a:r>
              <a:rPr lang="en-US">
                <a:solidFill>
                  <a:srgbClr val="000000"/>
                </a:solidFill>
                <a:latin typeface="Arimo Light"/>
              </a:rPr>
              <a:t>   |   KUMARI J.M.D</a:t>
            </a:r>
            <a:r>
              <a:rPr lang="en-US">
                <a:solidFill>
                  <a:srgbClr val="000000"/>
                </a:solidFill>
                <a:latin typeface="Arimo Bold"/>
              </a:rPr>
              <a:t>   </a:t>
            </a:r>
            <a:r>
              <a:rPr lang="en-US">
                <a:solidFill>
                  <a:srgbClr val="000000"/>
                </a:solidFill>
                <a:latin typeface="Arimo Light"/>
              </a:rPr>
              <a:t>|   RP24-78</a:t>
            </a:r>
          </a:p>
        </p:txBody>
      </p:sp>
      <p:sp>
        <p:nvSpPr>
          <p:cNvPr id="6" name="TextBox 6"/>
          <p:cNvSpPr txBox="1"/>
          <p:nvPr/>
        </p:nvSpPr>
        <p:spPr>
          <a:xfrm>
            <a:off x="230505" y="1776844"/>
            <a:ext cx="4332655" cy="1231106"/>
          </a:xfrm>
          <a:prstGeom prst="rect">
            <a:avLst/>
          </a:prstGeom>
        </p:spPr>
        <p:txBody>
          <a:bodyPr lIns="0" tIns="0" rIns="0" bIns="0" rtlCol="0" anchor="t">
            <a:spAutoFit/>
          </a:bodyPr>
          <a:lstStyle/>
          <a:p>
            <a:pPr>
              <a:lnSpc>
                <a:spcPts val="4796"/>
              </a:lnSpc>
            </a:pPr>
            <a:r>
              <a:rPr lang="en-US" sz="4400" spc="-31" dirty="0">
                <a:solidFill>
                  <a:srgbClr val="000000"/>
                </a:solidFill>
                <a:latin typeface="Canva Sans Bold"/>
              </a:rPr>
              <a:t>Work Breakdown Structure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243790"/>
            <a:ext cx="2895600" cy="630237"/>
          </a:xfrm>
          <a:custGeom>
            <a:avLst/>
            <a:gdLst/>
            <a:ahLst/>
            <a:cxnLst/>
            <a:rect l="l" t="t" r="r" b="b"/>
            <a:pathLst>
              <a:path w="4343400" h="945356">
                <a:moveTo>
                  <a:pt x="0" y="0"/>
                </a:moveTo>
                <a:lnTo>
                  <a:pt x="4343400" y="0"/>
                </a:lnTo>
                <a:lnTo>
                  <a:pt x="4343400" y="945355"/>
                </a:lnTo>
                <a:lnTo>
                  <a:pt x="0" y="945355"/>
                </a:lnTo>
                <a:lnTo>
                  <a:pt x="0" y="0"/>
                </a:lnTo>
                <a:close/>
              </a:path>
            </a:pathLst>
          </a:custGeom>
          <a:blipFill>
            <a:blip r:embed="rId2"/>
            <a:stretch>
              <a:fillRect r="-108724" b="-3533"/>
            </a:stretch>
          </a:blipFill>
        </p:spPr>
        <p:txBody>
          <a:bodyPr/>
          <a:lstStyle/>
          <a:p>
            <a:endParaRPr lang="en-US" sz="1200"/>
          </a:p>
        </p:txBody>
      </p:sp>
      <p:sp>
        <p:nvSpPr>
          <p:cNvPr id="3" name="TextBox 3"/>
          <p:cNvSpPr txBox="1"/>
          <p:nvPr/>
        </p:nvSpPr>
        <p:spPr>
          <a:xfrm>
            <a:off x="3877107" y="6509449"/>
            <a:ext cx="6694445" cy="270715"/>
          </a:xfrm>
          <a:prstGeom prst="rect">
            <a:avLst/>
          </a:prstGeom>
        </p:spPr>
        <p:txBody>
          <a:bodyPr lIns="0" tIns="0" rIns="0" bIns="0" rtlCol="0" anchor="t">
            <a:spAutoFit/>
          </a:bodyPr>
          <a:lstStyle/>
          <a:p>
            <a:pPr>
              <a:lnSpc>
                <a:spcPts val="2160"/>
              </a:lnSpc>
            </a:pPr>
            <a:r>
              <a:rPr lang="en-US">
                <a:solidFill>
                  <a:srgbClr val="000000"/>
                </a:solidFill>
                <a:latin typeface="Arimo Bold"/>
              </a:rPr>
              <a:t>IT21152832</a:t>
            </a:r>
            <a:r>
              <a:rPr lang="en-US">
                <a:solidFill>
                  <a:srgbClr val="000000"/>
                </a:solidFill>
                <a:latin typeface="Arimo Light"/>
              </a:rPr>
              <a:t>   |   KUMARI J.M.D</a:t>
            </a:r>
            <a:r>
              <a:rPr lang="en-US">
                <a:solidFill>
                  <a:srgbClr val="000000"/>
                </a:solidFill>
                <a:latin typeface="Arimo Bold"/>
              </a:rPr>
              <a:t>   </a:t>
            </a:r>
            <a:r>
              <a:rPr lang="en-US">
                <a:solidFill>
                  <a:srgbClr val="000000"/>
                </a:solidFill>
                <a:latin typeface="Arimo Light"/>
              </a:rPr>
              <a:t>|   RP24-78</a:t>
            </a:r>
          </a:p>
        </p:txBody>
      </p:sp>
      <p:sp>
        <p:nvSpPr>
          <p:cNvPr id="4" name="TextBox 4"/>
          <p:cNvSpPr txBox="1"/>
          <p:nvPr/>
        </p:nvSpPr>
        <p:spPr>
          <a:xfrm>
            <a:off x="3207901" y="230675"/>
            <a:ext cx="5039201" cy="1913922"/>
          </a:xfrm>
          <a:prstGeom prst="rect">
            <a:avLst/>
          </a:prstGeom>
        </p:spPr>
        <p:txBody>
          <a:bodyPr lIns="0" tIns="0" rIns="0" bIns="0" rtlCol="0" anchor="t">
            <a:spAutoFit/>
          </a:bodyPr>
          <a:lstStyle/>
          <a:p>
            <a:pPr algn="ctr">
              <a:lnSpc>
                <a:spcPts val="7840"/>
              </a:lnSpc>
            </a:pPr>
            <a:r>
              <a:rPr lang="en-US" sz="5600">
                <a:solidFill>
                  <a:srgbClr val="000000"/>
                </a:solidFill>
                <a:latin typeface="Canva Sans Bold"/>
              </a:rPr>
              <a:t>GANTT CHART</a:t>
            </a:r>
          </a:p>
        </p:txBody>
      </p:sp>
      <p:sp>
        <p:nvSpPr>
          <p:cNvPr id="5" name="Freeform 5"/>
          <p:cNvSpPr/>
          <p:nvPr/>
        </p:nvSpPr>
        <p:spPr>
          <a:xfrm>
            <a:off x="1" y="1"/>
            <a:ext cx="12192000" cy="6874027"/>
          </a:xfrm>
          <a:custGeom>
            <a:avLst/>
            <a:gdLst/>
            <a:ahLst/>
            <a:cxnLst/>
            <a:rect l="l" t="t" r="r" b="b"/>
            <a:pathLst>
              <a:path w="18855281" h="16160547">
                <a:moveTo>
                  <a:pt x="0" y="0"/>
                </a:moveTo>
                <a:lnTo>
                  <a:pt x="18855281" y="0"/>
                </a:lnTo>
                <a:lnTo>
                  <a:pt x="18855281" y="16160547"/>
                </a:lnTo>
                <a:lnTo>
                  <a:pt x="0" y="16160547"/>
                </a:lnTo>
                <a:lnTo>
                  <a:pt x="0" y="0"/>
                </a:lnTo>
                <a:close/>
              </a:path>
            </a:pathLst>
          </a:custGeom>
          <a:blipFill>
            <a:blip r:embed="rId3">
              <a:alphaModFix amt="37000"/>
            </a:blip>
            <a:stretch>
              <a:fillRect/>
            </a:stretch>
          </a:blipFill>
        </p:spPr>
        <p:txBody>
          <a:bodyPr/>
          <a:lstStyle/>
          <a:p>
            <a:endParaRPr lang="en-US" sz="1200" dirty="0"/>
          </a:p>
        </p:txBody>
      </p:sp>
      <p:sp>
        <p:nvSpPr>
          <p:cNvPr id="6" name="Freeform 6"/>
          <p:cNvSpPr/>
          <p:nvPr/>
        </p:nvSpPr>
        <p:spPr>
          <a:xfrm>
            <a:off x="203200" y="2144597"/>
            <a:ext cx="11683999" cy="4099192"/>
          </a:xfrm>
          <a:custGeom>
            <a:avLst/>
            <a:gdLst/>
            <a:ahLst/>
            <a:cxnLst/>
            <a:rect l="l" t="t" r="r" b="b"/>
            <a:pathLst>
              <a:path w="15696074" h="5709447">
                <a:moveTo>
                  <a:pt x="0" y="0"/>
                </a:moveTo>
                <a:lnTo>
                  <a:pt x="15696074" y="0"/>
                </a:lnTo>
                <a:lnTo>
                  <a:pt x="15696074" y="5709448"/>
                </a:lnTo>
                <a:lnTo>
                  <a:pt x="0" y="5709448"/>
                </a:lnTo>
                <a:lnTo>
                  <a:pt x="0" y="0"/>
                </a:lnTo>
                <a:close/>
              </a:path>
            </a:pathLst>
          </a:custGeom>
          <a:blipFill>
            <a:blip r:embed="rId4"/>
            <a:stretch>
              <a:fillRect/>
            </a:stretch>
          </a:blipFill>
        </p:spPr>
        <p:txBody>
          <a:bodyPr/>
          <a:lstStyle/>
          <a:p>
            <a:endParaRPr lang="en-US" sz="12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0"/>
            <a:ext cx="12192000" cy="6858000"/>
          </a:xfrm>
          <a:custGeom>
            <a:avLst/>
            <a:gdLst/>
            <a:ahLst/>
            <a:cxnLst/>
            <a:rect l="l" t="t" r="r" b="b"/>
            <a:pathLst>
              <a:path w="18855281" h="16160547">
                <a:moveTo>
                  <a:pt x="0" y="0"/>
                </a:moveTo>
                <a:lnTo>
                  <a:pt x="18855281" y="0"/>
                </a:lnTo>
                <a:lnTo>
                  <a:pt x="18855281" y="16160547"/>
                </a:lnTo>
                <a:lnTo>
                  <a:pt x="0" y="16160547"/>
                </a:lnTo>
                <a:lnTo>
                  <a:pt x="0" y="0"/>
                </a:lnTo>
                <a:close/>
              </a:path>
            </a:pathLst>
          </a:custGeom>
          <a:blipFill>
            <a:blip r:embed="rId2">
              <a:alphaModFix amt="43999"/>
            </a:blip>
            <a:stretch>
              <a:fillRect/>
            </a:stretch>
          </a:blipFill>
        </p:spPr>
        <p:txBody>
          <a:bodyPr/>
          <a:lstStyle/>
          <a:p>
            <a:endParaRPr lang="en-US" sz="1200" dirty="0"/>
          </a:p>
        </p:txBody>
      </p:sp>
      <p:sp>
        <p:nvSpPr>
          <p:cNvPr id="3" name="Freeform 3"/>
          <p:cNvSpPr/>
          <p:nvPr/>
        </p:nvSpPr>
        <p:spPr>
          <a:xfrm>
            <a:off x="0" y="6243790"/>
            <a:ext cx="2895600" cy="630237"/>
          </a:xfrm>
          <a:custGeom>
            <a:avLst/>
            <a:gdLst/>
            <a:ahLst/>
            <a:cxnLst/>
            <a:rect l="l" t="t" r="r" b="b"/>
            <a:pathLst>
              <a:path w="4343400" h="945356">
                <a:moveTo>
                  <a:pt x="0" y="0"/>
                </a:moveTo>
                <a:lnTo>
                  <a:pt x="4343400" y="0"/>
                </a:lnTo>
                <a:lnTo>
                  <a:pt x="4343400" y="945355"/>
                </a:lnTo>
                <a:lnTo>
                  <a:pt x="0" y="945355"/>
                </a:lnTo>
                <a:lnTo>
                  <a:pt x="0" y="0"/>
                </a:lnTo>
                <a:close/>
              </a:path>
            </a:pathLst>
          </a:custGeom>
          <a:blipFill>
            <a:blip r:embed="rId3"/>
            <a:stretch>
              <a:fillRect r="-108724" b="-3533"/>
            </a:stretch>
          </a:blipFill>
        </p:spPr>
        <p:txBody>
          <a:bodyPr/>
          <a:lstStyle/>
          <a:p>
            <a:endParaRPr lang="en-US" sz="1200"/>
          </a:p>
        </p:txBody>
      </p:sp>
      <p:sp>
        <p:nvSpPr>
          <p:cNvPr id="4" name="TextBox 4"/>
          <p:cNvSpPr txBox="1"/>
          <p:nvPr/>
        </p:nvSpPr>
        <p:spPr>
          <a:xfrm>
            <a:off x="3877107" y="6509449"/>
            <a:ext cx="6694445" cy="270715"/>
          </a:xfrm>
          <a:prstGeom prst="rect">
            <a:avLst/>
          </a:prstGeom>
        </p:spPr>
        <p:txBody>
          <a:bodyPr lIns="0" tIns="0" rIns="0" bIns="0" rtlCol="0" anchor="t">
            <a:spAutoFit/>
          </a:bodyPr>
          <a:lstStyle/>
          <a:p>
            <a:pPr>
              <a:lnSpc>
                <a:spcPts val="2160"/>
              </a:lnSpc>
            </a:pPr>
            <a:r>
              <a:rPr lang="en-US">
                <a:solidFill>
                  <a:srgbClr val="000000"/>
                </a:solidFill>
                <a:latin typeface="Arimo Bold"/>
              </a:rPr>
              <a:t>IT21152832</a:t>
            </a:r>
            <a:r>
              <a:rPr lang="en-US">
                <a:solidFill>
                  <a:srgbClr val="000000"/>
                </a:solidFill>
                <a:latin typeface="Arimo Light"/>
              </a:rPr>
              <a:t>   |   KUMARI J.M.D</a:t>
            </a:r>
            <a:r>
              <a:rPr lang="en-US">
                <a:solidFill>
                  <a:srgbClr val="000000"/>
                </a:solidFill>
                <a:latin typeface="Arimo Bold"/>
              </a:rPr>
              <a:t>   </a:t>
            </a:r>
            <a:r>
              <a:rPr lang="en-US">
                <a:solidFill>
                  <a:srgbClr val="000000"/>
                </a:solidFill>
                <a:latin typeface="Arimo Light"/>
              </a:rPr>
              <a:t>|   RP24-78</a:t>
            </a:r>
          </a:p>
        </p:txBody>
      </p:sp>
      <p:sp>
        <p:nvSpPr>
          <p:cNvPr id="5" name="TextBox 5"/>
          <p:cNvSpPr txBox="1"/>
          <p:nvPr/>
        </p:nvSpPr>
        <p:spPr>
          <a:xfrm>
            <a:off x="3221591" y="106469"/>
            <a:ext cx="5363609" cy="955583"/>
          </a:xfrm>
          <a:prstGeom prst="rect">
            <a:avLst/>
          </a:prstGeom>
        </p:spPr>
        <p:txBody>
          <a:bodyPr wrap="square" lIns="0" tIns="0" rIns="0" bIns="0" rtlCol="0" anchor="t">
            <a:spAutoFit/>
          </a:bodyPr>
          <a:lstStyle/>
          <a:p>
            <a:pPr algn="ctr">
              <a:lnSpc>
                <a:spcPts val="8587"/>
              </a:lnSpc>
            </a:pPr>
            <a:r>
              <a:rPr lang="en-US" sz="4400" dirty="0">
                <a:solidFill>
                  <a:srgbClr val="000000"/>
                </a:solidFill>
                <a:latin typeface="Canva Sans Bold"/>
              </a:rPr>
              <a:t>REFERENCES</a:t>
            </a:r>
          </a:p>
        </p:txBody>
      </p:sp>
      <p:sp>
        <p:nvSpPr>
          <p:cNvPr id="6" name="TextBox 5">
            <a:extLst>
              <a:ext uri="{FF2B5EF4-FFF2-40B4-BE49-F238E27FC236}">
                <a16:creationId xmlns:a16="http://schemas.microsoft.com/office/drawing/2014/main" id="{4B062CEC-6AD8-01A5-5394-D72410AC7185}"/>
              </a:ext>
            </a:extLst>
          </p:cNvPr>
          <p:cNvSpPr txBox="1"/>
          <p:nvPr/>
        </p:nvSpPr>
        <p:spPr>
          <a:xfrm>
            <a:off x="508000" y="1604071"/>
            <a:ext cx="11582400" cy="2062103"/>
          </a:xfrm>
          <a:prstGeom prst="rect">
            <a:avLst/>
          </a:prstGeom>
          <a:noFill/>
        </p:spPr>
        <p:txBody>
          <a:bodyPr wrap="square" rtlCol="0">
            <a:spAutoFit/>
          </a:bodyPr>
          <a:lstStyle/>
          <a:p>
            <a:pPr marL="228611" indent="-228611">
              <a:buFont typeface="Arial" panose="020B0604020202020204" pitchFamily="34" charset="0"/>
              <a:buChar char="•"/>
            </a:pPr>
            <a:r>
              <a:rPr lang="en-US" sz="1600" b="1" dirty="0"/>
              <a:t>[1] HEI International Scientific Oversight Committee, “Outdoor air pollution and health in the developing countries of Asia: a comprehensive review. Special report 18,” Heal. Eff. Institute, Bost., no. November, 2010. </a:t>
            </a:r>
          </a:p>
          <a:p>
            <a:endParaRPr lang="en-US" sz="1600" b="1" dirty="0"/>
          </a:p>
          <a:p>
            <a:pPr marL="228611" indent="-228611">
              <a:buFont typeface="Arial" panose="020B0604020202020204" pitchFamily="34" charset="0"/>
              <a:buChar char="•"/>
            </a:pPr>
            <a:r>
              <a:rPr lang="en-US" sz="1600" b="1" dirty="0"/>
              <a:t>[2] G. Parmar, S. Lakhani, and M. K. Chattopadhyay, “An IoT based low cost air pollution monitoring system,” Int. Conf. Recent </a:t>
            </a:r>
            <a:r>
              <a:rPr lang="en-US" sz="1600" b="1" dirty="0" err="1"/>
              <a:t>Innov</a:t>
            </a:r>
            <a:r>
              <a:rPr lang="en-US" sz="1600" b="1" dirty="0"/>
              <a:t>. Signal Process. Embed. Syst. RISE 2017, vol. 2018-January, pp. 524–528, 2018. </a:t>
            </a:r>
          </a:p>
          <a:p>
            <a:endParaRPr lang="en-US" sz="1600" b="1" dirty="0"/>
          </a:p>
          <a:p>
            <a:pPr marL="228611" indent="-228611">
              <a:buFont typeface="Arial" panose="020B0604020202020204" pitchFamily="34" charset="0"/>
              <a:buChar char="•"/>
            </a:pPr>
            <a:r>
              <a:rPr lang="en-US" sz="1600" b="1" dirty="0"/>
              <a:t>[3] I. </a:t>
            </a:r>
            <a:r>
              <a:rPr lang="en-US" sz="1600" b="1" dirty="0" err="1"/>
              <a:t>Kousis</a:t>
            </a:r>
            <a:r>
              <a:rPr lang="en-US" sz="1600" b="1" dirty="0"/>
              <a:t>, I. </a:t>
            </a:r>
            <a:r>
              <a:rPr lang="en-US" sz="1600" b="1" dirty="0" err="1"/>
              <a:t>Pigliautile</a:t>
            </a:r>
            <a:r>
              <a:rPr lang="en-US" sz="1600" b="1" dirty="0"/>
              <a:t>, and A. L. </a:t>
            </a:r>
            <a:r>
              <a:rPr lang="en-US" sz="1600" b="1" dirty="0" err="1"/>
              <a:t>Pisello</a:t>
            </a:r>
            <a:r>
              <a:rPr lang="en-US" sz="1600" b="1" dirty="0"/>
              <a:t>, “Intra-urban microclimate investigation in urban heat island through a novel mobile monitoring system,” Scientific Reports, vol. 11, no. 1, p. 9732, 2021</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344BC0-D3A7-6F8D-3D1F-4702D716B762}"/>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7" name="Rectangle 26">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334" y="228600"/>
            <a:ext cx="8803131" cy="4952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6334" y="228601"/>
            <a:ext cx="3259004" cy="4952999"/>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4" name="TextBox 3">
            <a:extLst>
              <a:ext uri="{FF2B5EF4-FFF2-40B4-BE49-F238E27FC236}">
                <a16:creationId xmlns:a16="http://schemas.microsoft.com/office/drawing/2014/main" id="{0CF0590B-5035-9351-2D2E-3CDBDB3DF593}"/>
              </a:ext>
            </a:extLst>
          </p:cNvPr>
          <p:cNvSpPr txBox="1"/>
          <p:nvPr/>
        </p:nvSpPr>
        <p:spPr>
          <a:xfrm>
            <a:off x="2261701" y="693326"/>
            <a:ext cx="2395784" cy="4023547"/>
          </a:xfrm>
          <a:prstGeom prst="rect">
            <a:avLst/>
          </a:prstGeom>
        </p:spPr>
        <p:txBody>
          <a:bodyPr vert="horz" lIns="91440" tIns="45720" rIns="91440" bIns="45720" rtlCol="0" anchor="ctr">
            <a:normAutofit/>
          </a:bodyPr>
          <a:lstStyle/>
          <a:p>
            <a:pPr defTabSz="658368">
              <a:lnSpc>
                <a:spcPct val="90000"/>
              </a:lnSpc>
              <a:spcBef>
                <a:spcPct val="0"/>
              </a:spcBef>
              <a:spcAft>
                <a:spcPts val="432"/>
              </a:spcAft>
            </a:pPr>
            <a:r>
              <a:rPr lang="en-US" sz="3168" kern="1200" dirty="0">
                <a:solidFill>
                  <a:schemeClr val="accent1">
                    <a:lumMod val="10000"/>
                  </a:schemeClr>
                </a:solidFill>
                <a:latin typeface="+mj-lt"/>
                <a:ea typeface="+mj-ea"/>
                <a:cs typeface="+mj-cs"/>
              </a:rPr>
              <a:t>Real-time Route Generation Based on Pollution </a:t>
            </a:r>
            <a:endParaRPr lang="en-US" sz="4400" kern="1200" dirty="0">
              <a:solidFill>
                <a:schemeClr val="accent1">
                  <a:lumMod val="10000"/>
                </a:schemeClr>
              </a:solidFill>
              <a:latin typeface="+mj-lt"/>
              <a:ea typeface="+mj-ea"/>
              <a:cs typeface="+mj-cs"/>
            </a:endParaRPr>
          </a:p>
        </p:txBody>
      </p:sp>
      <p:pic>
        <p:nvPicPr>
          <p:cNvPr id="6" name="Picture 5" descr="A person in a suit&#10;&#10;Description automatically generated">
            <a:extLst>
              <a:ext uri="{FF2B5EF4-FFF2-40B4-BE49-F238E27FC236}">
                <a16:creationId xmlns:a16="http://schemas.microsoft.com/office/drawing/2014/main" id="{EEFE70C9-F65C-ACFF-69D2-604BDE5A6BD2}"/>
              </a:ext>
            </a:extLst>
          </p:cNvPr>
          <p:cNvPicPr>
            <a:picLocks noChangeAspect="1"/>
          </p:cNvPicPr>
          <p:nvPr/>
        </p:nvPicPr>
        <p:blipFill rotWithShape="1">
          <a:blip r:embed="rId2"/>
          <a:srcRect r="1" b="25001"/>
          <a:stretch/>
        </p:blipFill>
        <p:spPr>
          <a:xfrm>
            <a:off x="8328596" y="284273"/>
            <a:ext cx="3535335" cy="3535335"/>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cxnSp>
        <p:nvCxnSpPr>
          <p:cNvPr id="8" name="Straight Connector 7">
            <a:extLst>
              <a:ext uri="{FF2B5EF4-FFF2-40B4-BE49-F238E27FC236}">
                <a16:creationId xmlns:a16="http://schemas.microsoft.com/office/drawing/2014/main" id="{F53310DB-EAC3-4D77-6765-C2E69030139B}"/>
              </a:ext>
            </a:extLst>
          </p:cNvPr>
          <p:cNvCxnSpPr/>
          <p:nvPr/>
        </p:nvCxnSpPr>
        <p:spPr>
          <a:xfrm>
            <a:off x="5461401" y="2051941"/>
            <a:ext cx="1507696"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9" name="TextBox 5">
            <a:extLst>
              <a:ext uri="{FF2B5EF4-FFF2-40B4-BE49-F238E27FC236}">
                <a16:creationId xmlns:a16="http://schemas.microsoft.com/office/drawing/2014/main" id="{9870B4A5-E8DF-9CB4-4DC2-458A0C2263F0}"/>
              </a:ext>
            </a:extLst>
          </p:cNvPr>
          <p:cNvSpPr txBox="1"/>
          <p:nvPr/>
        </p:nvSpPr>
        <p:spPr>
          <a:xfrm>
            <a:off x="9284385" y="4208026"/>
            <a:ext cx="3606800" cy="861774"/>
          </a:xfrm>
          <a:prstGeom prst="rect">
            <a:avLst/>
          </a:prstGeom>
        </p:spPr>
        <p:txBody>
          <a:bodyPr wrap="square" lIns="0" tIns="0" rIns="0" bIns="0" rtlCol="0" anchor="t">
            <a:spAutoFit/>
          </a:bodyPr>
          <a:lstStyle/>
          <a:p>
            <a:pPr defTabSz="362102">
              <a:spcAft>
                <a:spcPts val="432"/>
              </a:spcAft>
            </a:pPr>
            <a:r>
              <a:rPr lang="en-US" sz="2800" kern="1200" dirty="0" err="1">
                <a:solidFill>
                  <a:srgbClr val="1F4E79"/>
                </a:solidFill>
                <a:latin typeface="Arimo Light"/>
                <a:ea typeface="+mn-ea"/>
                <a:cs typeface="+mn-cs"/>
              </a:rPr>
              <a:t>Pasan</a:t>
            </a:r>
            <a:r>
              <a:rPr lang="en-US" sz="2800" kern="1200" dirty="0">
                <a:solidFill>
                  <a:srgbClr val="1F4E79"/>
                </a:solidFill>
                <a:latin typeface="Arimo Light"/>
                <a:ea typeface="+mn-ea"/>
                <a:cs typeface="+mn-cs"/>
              </a:rPr>
              <a:t> M.G.R (IT21057588</a:t>
            </a:r>
            <a:r>
              <a:rPr lang="en-US" kern="1200" dirty="0">
                <a:solidFill>
                  <a:srgbClr val="1F4E79"/>
                </a:solidFill>
                <a:latin typeface="Arimo Light"/>
                <a:ea typeface="+mn-ea"/>
                <a:cs typeface="+mn-cs"/>
              </a:rPr>
              <a:t>) </a:t>
            </a:r>
            <a:endParaRPr lang="en-US" sz="5400" dirty="0">
              <a:solidFill>
                <a:srgbClr val="1F4E79"/>
              </a:solidFill>
              <a:latin typeface="Arimo Light"/>
            </a:endParaRPr>
          </a:p>
        </p:txBody>
      </p:sp>
    </p:spTree>
    <p:extLst>
      <p:ext uri="{BB962C8B-B14F-4D97-AF65-F5344CB8AC3E}">
        <p14:creationId xmlns:p14="http://schemas.microsoft.com/office/powerpoint/2010/main" val="2923401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68DCC3-1B8C-7BB7-AE98-50E714DA3DBC}"/>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497A2EC-E48E-8716-171D-9D2EF910B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Arc 23">
            <a:extLst>
              <a:ext uri="{FF2B5EF4-FFF2-40B4-BE49-F238E27FC236}">
                <a16:creationId xmlns:a16="http://schemas.microsoft.com/office/drawing/2014/main" id="{FB8E47EE-9F1C-F29E-AFBF-55FC3AD0E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Google Shape;138;p3">
            <a:extLst>
              <a:ext uri="{FF2B5EF4-FFF2-40B4-BE49-F238E27FC236}">
                <a16:creationId xmlns:a16="http://schemas.microsoft.com/office/drawing/2014/main" id="{000A907B-75A0-AF6A-E41D-0C575DF8EF50}"/>
              </a:ext>
            </a:extLst>
          </p:cNvPr>
          <p:cNvSpPr txBox="1">
            <a:spLocks noGrp="1"/>
          </p:cNvSpPr>
          <p:nvPr>
            <p:ph type="title"/>
          </p:nvPr>
        </p:nvSpPr>
        <p:spPr>
          <a:xfrm>
            <a:off x="838200" y="365125"/>
            <a:ext cx="10515599" cy="1325563"/>
          </a:xfrm>
        </p:spPr>
        <p:txBody>
          <a:bodyPr spcFirstLastPara="1" vert="horz" lIns="91440" tIns="45720" rIns="91440" bIns="45720" rtlCol="0" anchor="ctr" anchorCtr="0">
            <a:normAutofit/>
          </a:bodyPr>
          <a:lstStyle/>
          <a:p>
            <a:pPr lvl="0"/>
            <a:r>
              <a:rPr lang="en-US" kern="1200" dirty="0">
                <a:solidFill>
                  <a:schemeClr val="tx1"/>
                </a:solidFill>
                <a:latin typeface="+mj-lt"/>
                <a:ea typeface="+mj-ea"/>
                <a:cs typeface="+mj-cs"/>
                <a:sym typeface="Arial"/>
              </a:rPr>
              <a:t>INTRODUCTION</a:t>
            </a:r>
            <a:endParaRPr lang="en-US" kern="1200" dirty="0">
              <a:solidFill>
                <a:schemeClr val="tx1"/>
              </a:solidFill>
              <a:latin typeface="+mj-lt"/>
              <a:ea typeface="+mj-ea"/>
              <a:cs typeface="+mj-cs"/>
            </a:endParaRPr>
          </a:p>
        </p:txBody>
      </p:sp>
      <p:sp>
        <p:nvSpPr>
          <p:cNvPr id="10" name="Content Placeholder 78">
            <a:extLst>
              <a:ext uri="{FF2B5EF4-FFF2-40B4-BE49-F238E27FC236}">
                <a16:creationId xmlns:a16="http://schemas.microsoft.com/office/drawing/2014/main" id="{B0BFD3EE-ADBD-ABC6-0BB4-EEEE9F927AF2}"/>
              </a:ext>
            </a:extLst>
          </p:cNvPr>
          <p:cNvSpPr txBox="1">
            <a:spLocks/>
          </p:cNvSpPr>
          <p:nvPr/>
        </p:nvSpPr>
        <p:spPr>
          <a:xfrm>
            <a:off x="591527" y="1690688"/>
            <a:ext cx="7139553" cy="422636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4059" lvl="1" indent="-367030">
              <a:lnSpc>
                <a:spcPct val="200000"/>
              </a:lnSpc>
              <a:buFont typeface="Arial"/>
              <a:buChar char="•"/>
            </a:pPr>
            <a:r>
              <a:rPr lang="en-US" sz="1600" dirty="0"/>
              <a:t>The system suggests the best route for the client based on the air quality and the distance for a given destination. </a:t>
            </a:r>
          </a:p>
          <a:p>
            <a:pPr marL="734059" lvl="1" indent="-367030">
              <a:lnSpc>
                <a:spcPct val="200000"/>
              </a:lnSpc>
              <a:buFont typeface="Arial"/>
              <a:buChar char="•"/>
            </a:pPr>
            <a:r>
              <a:rPr lang="en-US" sz="1600" dirty="0"/>
              <a:t>A sample sketch that used to suggest routes is shown in Figure</a:t>
            </a:r>
          </a:p>
          <a:p>
            <a:pPr marL="734059" lvl="1" indent="-367030">
              <a:lnSpc>
                <a:spcPct val="200000"/>
              </a:lnSpc>
              <a:buFont typeface="Arial"/>
              <a:buChar char="•"/>
            </a:pPr>
            <a:r>
              <a:rPr lang="en-US" sz="1600" dirty="0"/>
              <a:t>These nodes represent 11 cities within the Colombo district, Sri Lanka. Before suggesting routes, the system filters the minimum polluted cities by looking at the active air quality records for the above-given cities. </a:t>
            </a:r>
            <a:endParaRPr lang="en-US" sz="1600" dirty="0">
              <a:solidFill>
                <a:srgbClr val="000000"/>
              </a:solidFill>
              <a:latin typeface="Canva Sans"/>
            </a:endParaRPr>
          </a:p>
          <a:p>
            <a:pPr marL="734059" lvl="1" indent="-367030">
              <a:buFont typeface="Arial"/>
              <a:buChar char="•"/>
            </a:pPr>
            <a:endParaRPr lang="en-US" sz="1600" dirty="0"/>
          </a:p>
          <a:p>
            <a:pPr marL="734059" lvl="1" indent="-367030">
              <a:lnSpc>
                <a:spcPts val="4759"/>
              </a:lnSpc>
              <a:buFont typeface="Arial"/>
              <a:buChar char="•"/>
            </a:pPr>
            <a:endParaRPr lang="en-US" sz="1600" dirty="0"/>
          </a:p>
        </p:txBody>
      </p:sp>
      <p:sp>
        <p:nvSpPr>
          <p:cNvPr id="25" name="Oval 24">
            <a:extLst>
              <a:ext uri="{FF2B5EF4-FFF2-40B4-BE49-F238E27FC236}">
                <a16:creationId xmlns:a16="http://schemas.microsoft.com/office/drawing/2014/main" id="{AC6AEC35-AFAD-B8CF-D15F-C2ECC3AAC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Google Shape;103;p2">
            <a:extLst>
              <a:ext uri="{FF2B5EF4-FFF2-40B4-BE49-F238E27FC236}">
                <a16:creationId xmlns:a16="http://schemas.microsoft.com/office/drawing/2014/main" id="{B3DF32A5-2B78-02B0-F388-A9B98A87C351}"/>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sp>
        <p:nvSpPr>
          <p:cNvPr id="3" name="Rectangle 2">
            <a:extLst>
              <a:ext uri="{FF2B5EF4-FFF2-40B4-BE49-F238E27FC236}">
                <a16:creationId xmlns:a16="http://schemas.microsoft.com/office/drawing/2014/main" id="{23998254-A011-0ED4-E440-ED2F2B0771F3}"/>
              </a:ext>
            </a:extLst>
          </p:cNvPr>
          <p:cNvSpPr/>
          <p:nvPr/>
        </p:nvSpPr>
        <p:spPr>
          <a:xfrm>
            <a:off x="2564480" y="647368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cxnSp>
        <p:nvCxnSpPr>
          <p:cNvPr id="5" name="Straight Connector 4">
            <a:extLst>
              <a:ext uri="{FF2B5EF4-FFF2-40B4-BE49-F238E27FC236}">
                <a16:creationId xmlns:a16="http://schemas.microsoft.com/office/drawing/2014/main" id="{59E558FF-69F7-0F8A-A745-7B6A3B95E87A}"/>
              </a:ext>
            </a:extLst>
          </p:cNvPr>
          <p:cNvCxnSpPr/>
          <p:nvPr/>
        </p:nvCxnSpPr>
        <p:spPr>
          <a:xfrm>
            <a:off x="1713053" y="1416176"/>
            <a:ext cx="3530279" cy="0"/>
          </a:xfrm>
          <a:prstGeom prst="line">
            <a:avLst/>
          </a:prstGeom>
          <a:ln w="28575"/>
        </p:spPr>
        <p:style>
          <a:lnRef idx="3">
            <a:schemeClr val="accent4"/>
          </a:lnRef>
          <a:fillRef idx="0">
            <a:schemeClr val="accent4"/>
          </a:fillRef>
          <a:effectRef idx="2">
            <a:schemeClr val="accent4"/>
          </a:effectRef>
          <a:fontRef idx="minor">
            <a:schemeClr val="tx1"/>
          </a:fontRef>
        </p:style>
      </p:cxnSp>
      <p:pic>
        <p:nvPicPr>
          <p:cNvPr id="4" name="Picture 3">
            <a:extLst>
              <a:ext uri="{FF2B5EF4-FFF2-40B4-BE49-F238E27FC236}">
                <a16:creationId xmlns:a16="http://schemas.microsoft.com/office/drawing/2014/main" id="{92ECD50C-A97C-49A9-E2E2-1D7C15445E4A}"/>
              </a:ext>
            </a:extLst>
          </p:cNvPr>
          <p:cNvPicPr>
            <a:picLocks noChangeAspect="1"/>
          </p:cNvPicPr>
          <p:nvPr/>
        </p:nvPicPr>
        <p:blipFill>
          <a:blip r:embed="rId3"/>
          <a:stretch>
            <a:fillRect/>
          </a:stretch>
        </p:blipFill>
        <p:spPr>
          <a:xfrm>
            <a:off x="8109023" y="2309123"/>
            <a:ext cx="3795846" cy="2222662"/>
          </a:xfrm>
          <a:prstGeom prst="rect">
            <a:avLst/>
          </a:prstGeom>
        </p:spPr>
      </p:pic>
      <p:sp>
        <p:nvSpPr>
          <p:cNvPr id="7" name="TextBox 6">
            <a:extLst>
              <a:ext uri="{FF2B5EF4-FFF2-40B4-BE49-F238E27FC236}">
                <a16:creationId xmlns:a16="http://schemas.microsoft.com/office/drawing/2014/main" id="{58A69B5D-A406-C9D5-A054-2EED7A647AE7}"/>
              </a:ext>
            </a:extLst>
          </p:cNvPr>
          <p:cNvSpPr txBox="1"/>
          <p:nvPr/>
        </p:nvSpPr>
        <p:spPr>
          <a:xfrm>
            <a:off x="10607039" y="6488668"/>
            <a:ext cx="149352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extLst>
      <p:ext uri="{BB962C8B-B14F-4D97-AF65-F5344CB8AC3E}">
        <p14:creationId xmlns:p14="http://schemas.microsoft.com/office/powerpoint/2010/main" val="3606221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F389C9-7ECF-F052-495D-01262E9BE847}"/>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B611816-BDA9-D72F-E909-B7BD087BF6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Arc 23">
            <a:extLst>
              <a:ext uri="{FF2B5EF4-FFF2-40B4-BE49-F238E27FC236}">
                <a16:creationId xmlns:a16="http://schemas.microsoft.com/office/drawing/2014/main" id="{7FA69A25-E2C6-48F3-FBAD-FE7889239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Google Shape;138;p3">
            <a:extLst>
              <a:ext uri="{FF2B5EF4-FFF2-40B4-BE49-F238E27FC236}">
                <a16:creationId xmlns:a16="http://schemas.microsoft.com/office/drawing/2014/main" id="{73798C63-0B93-FA7E-F07D-28E66F841A77}"/>
              </a:ext>
            </a:extLst>
          </p:cNvPr>
          <p:cNvSpPr txBox="1">
            <a:spLocks noGrp="1"/>
          </p:cNvSpPr>
          <p:nvPr>
            <p:ph type="title"/>
          </p:nvPr>
        </p:nvSpPr>
        <p:spPr>
          <a:xfrm>
            <a:off x="838200" y="365125"/>
            <a:ext cx="10515599" cy="1325563"/>
          </a:xfrm>
        </p:spPr>
        <p:txBody>
          <a:bodyPr spcFirstLastPara="1" vert="horz" lIns="91440" tIns="45720" rIns="91440" bIns="45720" rtlCol="0" anchor="ctr" anchorCtr="0">
            <a:normAutofit/>
          </a:bodyPr>
          <a:lstStyle/>
          <a:p>
            <a:pPr lvl="0"/>
            <a:r>
              <a:rPr lang="en-US" kern="1200" dirty="0">
                <a:solidFill>
                  <a:schemeClr val="tx1"/>
                </a:solidFill>
                <a:latin typeface="+mj-lt"/>
                <a:ea typeface="+mj-ea"/>
                <a:cs typeface="+mj-cs"/>
                <a:sym typeface="Arial"/>
              </a:rPr>
              <a:t>INTRODUCTION</a:t>
            </a:r>
            <a:endParaRPr lang="en-US" kern="1200" dirty="0">
              <a:solidFill>
                <a:schemeClr val="tx1"/>
              </a:solidFill>
              <a:latin typeface="+mj-lt"/>
              <a:ea typeface="+mj-ea"/>
              <a:cs typeface="+mj-cs"/>
            </a:endParaRPr>
          </a:p>
        </p:txBody>
      </p:sp>
      <p:sp>
        <p:nvSpPr>
          <p:cNvPr id="10" name="Content Placeholder 78">
            <a:extLst>
              <a:ext uri="{FF2B5EF4-FFF2-40B4-BE49-F238E27FC236}">
                <a16:creationId xmlns:a16="http://schemas.microsoft.com/office/drawing/2014/main" id="{4A15BEE1-FF9B-13E7-F2BE-27CB2FAB86A2}"/>
              </a:ext>
            </a:extLst>
          </p:cNvPr>
          <p:cNvSpPr txBox="1">
            <a:spLocks/>
          </p:cNvSpPr>
          <p:nvPr/>
        </p:nvSpPr>
        <p:spPr>
          <a:xfrm>
            <a:off x="591527" y="1690688"/>
            <a:ext cx="7139553" cy="422636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4059" lvl="1" indent="-367030">
              <a:lnSpc>
                <a:spcPct val="200000"/>
              </a:lnSpc>
              <a:buFont typeface="Arial"/>
              <a:buChar char="•"/>
            </a:pPr>
            <a:r>
              <a:rPr lang="en-US" sz="1600" dirty="0"/>
              <a:t>If Node1, Node3, and Node10 are polluted, the route suggestion process will dynamically create a map by removing all polluted points that filtered as shown in Fig</a:t>
            </a:r>
            <a:endParaRPr lang="en-US" sz="1600" dirty="0">
              <a:solidFill>
                <a:srgbClr val="000000"/>
              </a:solidFill>
              <a:latin typeface="Canva Sans"/>
            </a:endParaRPr>
          </a:p>
          <a:p>
            <a:pPr marL="734059" lvl="1" indent="-367030">
              <a:lnSpc>
                <a:spcPct val="200000"/>
              </a:lnSpc>
              <a:buFont typeface="Arial"/>
              <a:buChar char="•"/>
            </a:pPr>
            <a:endParaRPr lang="en-US" sz="1600" dirty="0"/>
          </a:p>
          <a:p>
            <a:pPr marL="734059" lvl="1" indent="-367030">
              <a:buFont typeface="Arial"/>
              <a:buChar char="•"/>
            </a:pPr>
            <a:endParaRPr lang="en-US" sz="1600" dirty="0"/>
          </a:p>
          <a:p>
            <a:pPr marL="734059" lvl="1" indent="-367030">
              <a:lnSpc>
                <a:spcPts val="4759"/>
              </a:lnSpc>
              <a:buFont typeface="Arial"/>
              <a:buChar char="•"/>
            </a:pPr>
            <a:endParaRPr lang="en-US" sz="1600" dirty="0"/>
          </a:p>
        </p:txBody>
      </p:sp>
      <p:sp>
        <p:nvSpPr>
          <p:cNvPr id="25" name="Oval 24">
            <a:extLst>
              <a:ext uri="{FF2B5EF4-FFF2-40B4-BE49-F238E27FC236}">
                <a16:creationId xmlns:a16="http://schemas.microsoft.com/office/drawing/2014/main" id="{76D7C7F3-F218-02FC-BCDC-5F81B1E242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Google Shape;103;p2">
            <a:extLst>
              <a:ext uri="{FF2B5EF4-FFF2-40B4-BE49-F238E27FC236}">
                <a16:creationId xmlns:a16="http://schemas.microsoft.com/office/drawing/2014/main" id="{7168BD5D-35B5-A6C8-1F60-3DFB48E3A54F}"/>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sp>
        <p:nvSpPr>
          <p:cNvPr id="3" name="Rectangle 2">
            <a:extLst>
              <a:ext uri="{FF2B5EF4-FFF2-40B4-BE49-F238E27FC236}">
                <a16:creationId xmlns:a16="http://schemas.microsoft.com/office/drawing/2014/main" id="{75FD797B-29BF-91F5-EC65-92A395F3450B}"/>
              </a:ext>
            </a:extLst>
          </p:cNvPr>
          <p:cNvSpPr/>
          <p:nvPr/>
        </p:nvSpPr>
        <p:spPr>
          <a:xfrm>
            <a:off x="2564480" y="647368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cxnSp>
        <p:nvCxnSpPr>
          <p:cNvPr id="5" name="Straight Connector 4">
            <a:extLst>
              <a:ext uri="{FF2B5EF4-FFF2-40B4-BE49-F238E27FC236}">
                <a16:creationId xmlns:a16="http://schemas.microsoft.com/office/drawing/2014/main" id="{B60B2784-FC8A-F703-16B8-10487DDC20D1}"/>
              </a:ext>
            </a:extLst>
          </p:cNvPr>
          <p:cNvCxnSpPr/>
          <p:nvPr/>
        </p:nvCxnSpPr>
        <p:spPr>
          <a:xfrm>
            <a:off x="1713053" y="1416176"/>
            <a:ext cx="3530279" cy="0"/>
          </a:xfrm>
          <a:prstGeom prst="line">
            <a:avLst/>
          </a:prstGeom>
          <a:ln w="28575"/>
        </p:spPr>
        <p:style>
          <a:lnRef idx="3">
            <a:schemeClr val="accent4"/>
          </a:lnRef>
          <a:fillRef idx="0">
            <a:schemeClr val="accent4"/>
          </a:fillRef>
          <a:effectRef idx="2">
            <a:schemeClr val="accent4"/>
          </a:effectRef>
          <a:fontRef idx="minor">
            <a:schemeClr val="tx1"/>
          </a:fontRef>
        </p:style>
      </p:cxnSp>
      <p:pic>
        <p:nvPicPr>
          <p:cNvPr id="6" name="Picture 5">
            <a:extLst>
              <a:ext uri="{FF2B5EF4-FFF2-40B4-BE49-F238E27FC236}">
                <a16:creationId xmlns:a16="http://schemas.microsoft.com/office/drawing/2014/main" id="{6DC9F771-7E0B-F074-8302-531016F98695}"/>
              </a:ext>
            </a:extLst>
          </p:cNvPr>
          <p:cNvPicPr>
            <a:picLocks noChangeAspect="1"/>
          </p:cNvPicPr>
          <p:nvPr/>
        </p:nvPicPr>
        <p:blipFill>
          <a:blip r:embed="rId3"/>
          <a:stretch>
            <a:fillRect/>
          </a:stretch>
        </p:blipFill>
        <p:spPr>
          <a:xfrm>
            <a:off x="1222094" y="3552815"/>
            <a:ext cx="2939209" cy="2459990"/>
          </a:xfrm>
          <a:prstGeom prst="rect">
            <a:avLst/>
          </a:prstGeom>
        </p:spPr>
      </p:pic>
      <p:pic>
        <p:nvPicPr>
          <p:cNvPr id="7" name="Picture 6">
            <a:extLst>
              <a:ext uri="{FF2B5EF4-FFF2-40B4-BE49-F238E27FC236}">
                <a16:creationId xmlns:a16="http://schemas.microsoft.com/office/drawing/2014/main" id="{FA57BDB6-9962-2FF9-BD17-6C4425693411}"/>
              </a:ext>
            </a:extLst>
          </p:cNvPr>
          <p:cNvPicPr>
            <a:picLocks noChangeAspect="1"/>
          </p:cNvPicPr>
          <p:nvPr/>
        </p:nvPicPr>
        <p:blipFill>
          <a:blip r:embed="rId4"/>
          <a:stretch>
            <a:fillRect/>
          </a:stretch>
        </p:blipFill>
        <p:spPr>
          <a:xfrm>
            <a:off x="5208129" y="3769360"/>
            <a:ext cx="3923076" cy="2311062"/>
          </a:xfrm>
          <a:prstGeom prst="rect">
            <a:avLst/>
          </a:prstGeom>
        </p:spPr>
      </p:pic>
      <p:sp>
        <p:nvSpPr>
          <p:cNvPr id="9" name="TextBox 8">
            <a:extLst>
              <a:ext uri="{FF2B5EF4-FFF2-40B4-BE49-F238E27FC236}">
                <a16:creationId xmlns:a16="http://schemas.microsoft.com/office/drawing/2014/main" id="{66EBABCD-2C90-9644-7E8D-30F589C8047D}"/>
              </a:ext>
            </a:extLst>
          </p:cNvPr>
          <p:cNvSpPr txBox="1"/>
          <p:nvPr/>
        </p:nvSpPr>
        <p:spPr>
          <a:xfrm>
            <a:off x="10617199" y="6396949"/>
            <a:ext cx="147320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extLst>
      <p:ext uri="{BB962C8B-B14F-4D97-AF65-F5344CB8AC3E}">
        <p14:creationId xmlns:p14="http://schemas.microsoft.com/office/powerpoint/2010/main" val="169007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8F2B69-5024-ECD9-33B9-D78B91DFA588}"/>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138;p3">
            <a:extLst>
              <a:ext uri="{FF2B5EF4-FFF2-40B4-BE49-F238E27FC236}">
                <a16:creationId xmlns:a16="http://schemas.microsoft.com/office/drawing/2014/main" id="{3C8DA2FE-B357-2AD6-C2B1-A69093710E04}"/>
              </a:ext>
            </a:extLst>
          </p:cNvPr>
          <p:cNvSpPr txBox="1">
            <a:spLocks noGrp="1"/>
          </p:cNvSpPr>
          <p:nvPr>
            <p:ph type="title"/>
          </p:nvPr>
        </p:nvSpPr>
        <p:spPr>
          <a:xfrm>
            <a:off x="4797501" y="329184"/>
            <a:ext cx="6755626" cy="1783080"/>
          </a:xfrm>
        </p:spPr>
        <p:txBody>
          <a:bodyPr spcFirstLastPara="1" vert="horz" lIns="91440" tIns="45720" rIns="91440" bIns="45720" rtlCol="0" anchor="b" anchorCtr="0">
            <a:normAutofit/>
          </a:bodyPr>
          <a:lstStyle/>
          <a:p>
            <a:pPr marL="304792" algn="l"/>
            <a:r>
              <a:rPr lang="en-US" sz="5400" dirty="0">
                <a:solidFill>
                  <a:schemeClr val="tx1"/>
                </a:solidFill>
                <a:ea typeface="+mj-ea"/>
                <a:cs typeface="+mj-cs"/>
              </a:rPr>
              <a:t>Research Question</a:t>
            </a:r>
          </a:p>
        </p:txBody>
      </p:sp>
      <p:pic>
        <p:nvPicPr>
          <p:cNvPr id="4" name="Picture 3" descr="A 3d person with a question mark&#10;&#10;Description automatically generated">
            <a:extLst>
              <a:ext uri="{FF2B5EF4-FFF2-40B4-BE49-F238E27FC236}">
                <a16:creationId xmlns:a16="http://schemas.microsoft.com/office/drawing/2014/main" id="{D382D7A9-A996-DD39-A24F-7CFD63675F9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73380" y="0"/>
            <a:ext cx="3907536" cy="3907536"/>
          </a:xfrm>
          <a:prstGeom prst="rect">
            <a:avLst/>
          </a:prstGeom>
        </p:spPr>
      </p:pic>
      <p:sp>
        <p:nvSpPr>
          <p:cNvPr id="20"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oogle Shape;103;p2">
            <a:extLst>
              <a:ext uri="{FF2B5EF4-FFF2-40B4-BE49-F238E27FC236}">
                <a16:creationId xmlns:a16="http://schemas.microsoft.com/office/drawing/2014/main" id="{61B36433-FF5A-22DE-6F7F-50E08E41CD6E}"/>
              </a:ext>
            </a:extLst>
          </p:cNvPr>
          <p:cNvPicPr preferRelativeResize="0"/>
          <p:nvPr/>
        </p:nvPicPr>
        <p:blipFill rotWithShape="1">
          <a:blip r:embed="rId4"/>
          <a:srcRect r="52090"/>
          <a:stretch/>
        </p:blipFill>
        <p:spPr>
          <a:xfrm>
            <a:off x="0" y="6190488"/>
            <a:ext cx="2587557" cy="667512"/>
          </a:xfrm>
          <a:prstGeom prst="rect">
            <a:avLst/>
          </a:prstGeom>
          <a:noFill/>
        </p:spPr>
      </p:pic>
      <p:sp>
        <p:nvSpPr>
          <p:cNvPr id="5" name="Content Placeholder 4">
            <a:extLst>
              <a:ext uri="{FF2B5EF4-FFF2-40B4-BE49-F238E27FC236}">
                <a16:creationId xmlns:a16="http://schemas.microsoft.com/office/drawing/2014/main" id="{38A082BC-1DB0-6854-88D7-4443C9318A69}"/>
              </a:ext>
            </a:extLst>
          </p:cNvPr>
          <p:cNvSpPr>
            <a:spLocks noGrp="1"/>
          </p:cNvSpPr>
          <p:nvPr>
            <p:ph sz="quarter" idx="11"/>
          </p:nvPr>
        </p:nvSpPr>
        <p:spPr>
          <a:xfrm>
            <a:off x="4797494" y="2706624"/>
            <a:ext cx="6755626" cy="3483864"/>
          </a:xfrm>
        </p:spPr>
        <p:txBody>
          <a:bodyPr vert="horz" lIns="91440" tIns="45720" rIns="91440" bIns="45720" rtlCol="0">
            <a:normAutofit fontScale="92500" lnSpcReduction="20000"/>
          </a:bodyPr>
          <a:lstStyle/>
          <a:p>
            <a:r>
              <a:rPr lang="en-US" sz="1700" b="0" i="0" dirty="0">
                <a:effectLst/>
              </a:rPr>
              <a:t>How can air quality monitoring and analysis be integrated into a predictive system to forecast and mitigate environmental risks?</a:t>
            </a:r>
          </a:p>
          <a:p>
            <a:pPr algn="just"/>
            <a:r>
              <a:rPr lang="en-US" sz="1700" b="0" i="0" dirty="0">
                <a:effectLst/>
              </a:rPr>
              <a:t>How can we find a solution for students who are affected by air pollution ?</a:t>
            </a:r>
          </a:p>
          <a:p>
            <a:pPr algn="just"/>
            <a:r>
              <a:rPr lang="en-US" sz="1700" b="0" i="0" dirty="0">
                <a:effectLst/>
              </a:rPr>
              <a:t>How can we encourage people to travel with minimal levels of pollution ?</a:t>
            </a:r>
          </a:p>
          <a:p>
            <a:pPr algn="just"/>
            <a:r>
              <a:rPr lang="en-US" sz="1700" b="0" i="0" dirty="0">
                <a:effectLst/>
              </a:rPr>
              <a:t>How can we enhance transparency and raise awareness among the public regarding air pollution and pollution levels?</a:t>
            </a:r>
          </a:p>
          <a:p>
            <a:endParaRPr lang="en-US" sz="1800" dirty="0"/>
          </a:p>
        </p:txBody>
      </p:sp>
      <p:sp>
        <p:nvSpPr>
          <p:cNvPr id="2" name="Date Placeholder 1">
            <a:extLst>
              <a:ext uri="{FF2B5EF4-FFF2-40B4-BE49-F238E27FC236}">
                <a16:creationId xmlns:a16="http://schemas.microsoft.com/office/drawing/2014/main" id="{02F0B75F-D8FC-E93E-C068-4168D2C3D628}"/>
              </a:ext>
            </a:extLst>
          </p:cNvPr>
          <p:cNvSpPr>
            <a:spLocks noGrp="1"/>
          </p:cNvSpPr>
          <p:nvPr>
            <p:ph type="dt" sz="half" idx="2"/>
          </p:nvPr>
        </p:nvSpPr>
        <p:spPr>
          <a:xfrm>
            <a:off x="10687050" y="6481089"/>
            <a:ext cx="1058888" cy="365125"/>
          </a:xfrm>
        </p:spPr>
        <p:txBody>
          <a:bodyPr vert="horz" lIns="91440" tIns="45720" rIns="91440" bIns="45720" rtlCol="0" anchor="ctr">
            <a:normAutofit/>
          </a:bodyPr>
          <a:lstStyle/>
          <a:p>
            <a:pPr>
              <a:spcAft>
                <a:spcPts val="600"/>
              </a:spcAft>
            </a:pPr>
            <a:fld id="{818E16AF-77FC-40EB-8DF5-4622E3379BA7}" type="datetime1">
              <a:rPr lang="en-US" sz="1200" smtClean="0"/>
              <a:t>2/21/2024</a:t>
            </a:fld>
            <a:endParaRPr lang="en-US" sz="1200" dirty="0"/>
          </a:p>
        </p:txBody>
      </p:sp>
      <p:sp>
        <p:nvSpPr>
          <p:cNvPr id="7" name="Slide Number Placeholder 6">
            <a:extLst>
              <a:ext uri="{FF2B5EF4-FFF2-40B4-BE49-F238E27FC236}">
                <a16:creationId xmlns:a16="http://schemas.microsoft.com/office/drawing/2014/main" id="{58E9EF97-BE89-5296-00FF-7574C4FCC0E3}"/>
              </a:ext>
            </a:extLst>
          </p:cNvPr>
          <p:cNvSpPr>
            <a:spLocks noGrp="1"/>
          </p:cNvSpPr>
          <p:nvPr>
            <p:ph type="sldNum" sz="quarter" idx="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38984046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3BE93A-7E94-4979-4B15-17564AC6747A}"/>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D3A7456C-29A2-711C-9BBF-175977861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Arc 23">
            <a:extLst>
              <a:ext uri="{FF2B5EF4-FFF2-40B4-BE49-F238E27FC236}">
                <a16:creationId xmlns:a16="http://schemas.microsoft.com/office/drawing/2014/main" id="{ED653A41-53D2-C6DB-17C3-C1A6BCEC41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Google Shape;138;p3">
            <a:extLst>
              <a:ext uri="{FF2B5EF4-FFF2-40B4-BE49-F238E27FC236}">
                <a16:creationId xmlns:a16="http://schemas.microsoft.com/office/drawing/2014/main" id="{E3FC6BAE-E7A2-8F90-67ED-701658FD276C}"/>
              </a:ext>
            </a:extLst>
          </p:cNvPr>
          <p:cNvSpPr txBox="1">
            <a:spLocks noGrp="1"/>
          </p:cNvSpPr>
          <p:nvPr>
            <p:ph type="title"/>
          </p:nvPr>
        </p:nvSpPr>
        <p:spPr>
          <a:xfrm>
            <a:off x="838200" y="365125"/>
            <a:ext cx="10515599" cy="1325563"/>
          </a:xfrm>
        </p:spPr>
        <p:txBody>
          <a:bodyPr spcFirstLastPara="1" vert="horz" lIns="91440" tIns="45720" rIns="91440" bIns="45720" rtlCol="0" anchor="ctr" anchorCtr="0">
            <a:normAutofit/>
          </a:bodyPr>
          <a:lstStyle/>
          <a:p>
            <a:pPr lvl="0"/>
            <a:r>
              <a:rPr lang="en-US" kern="1200" dirty="0">
                <a:solidFill>
                  <a:schemeClr val="tx1"/>
                </a:solidFill>
                <a:latin typeface="+mj-lt"/>
                <a:ea typeface="+mj-ea"/>
                <a:cs typeface="+mj-cs"/>
                <a:sym typeface="Arial"/>
              </a:rPr>
              <a:t>INTRODUCTION</a:t>
            </a:r>
            <a:endParaRPr lang="en-US" kern="1200" dirty="0">
              <a:solidFill>
                <a:schemeClr val="tx1"/>
              </a:solidFill>
              <a:latin typeface="+mj-lt"/>
              <a:ea typeface="+mj-ea"/>
              <a:cs typeface="+mj-cs"/>
            </a:endParaRPr>
          </a:p>
        </p:txBody>
      </p:sp>
      <p:sp>
        <p:nvSpPr>
          <p:cNvPr id="10" name="Content Placeholder 78">
            <a:extLst>
              <a:ext uri="{FF2B5EF4-FFF2-40B4-BE49-F238E27FC236}">
                <a16:creationId xmlns:a16="http://schemas.microsoft.com/office/drawing/2014/main" id="{182ECB53-F9EB-4ADF-F92E-E6D6FBAF86F5}"/>
              </a:ext>
            </a:extLst>
          </p:cNvPr>
          <p:cNvSpPr txBox="1">
            <a:spLocks/>
          </p:cNvSpPr>
          <p:nvPr/>
        </p:nvSpPr>
        <p:spPr>
          <a:xfrm>
            <a:off x="591527" y="1690688"/>
            <a:ext cx="7139553" cy="4226366"/>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34059" lvl="1" indent="-367030">
              <a:lnSpc>
                <a:spcPct val="200000"/>
              </a:lnSpc>
              <a:buFont typeface="Arial"/>
              <a:buChar char="•"/>
            </a:pPr>
            <a:endParaRPr lang="en-US" sz="1600" dirty="0"/>
          </a:p>
          <a:p>
            <a:pPr marL="734059" lvl="1" indent="-367030">
              <a:buFont typeface="Arial"/>
              <a:buChar char="•"/>
            </a:pPr>
            <a:endParaRPr lang="en-US" sz="1600" dirty="0"/>
          </a:p>
          <a:p>
            <a:pPr marL="734059" lvl="1" indent="-367030">
              <a:lnSpc>
                <a:spcPts val="4759"/>
              </a:lnSpc>
              <a:buFont typeface="Arial"/>
              <a:buChar char="•"/>
            </a:pPr>
            <a:endParaRPr lang="en-US" sz="1600" dirty="0"/>
          </a:p>
        </p:txBody>
      </p:sp>
      <p:sp>
        <p:nvSpPr>
          <p:cNvPr id="25" name="Oval 24">
            <a:extLst>
              <a:ext uri="{FF2B5EF4-FFF2-40B4-BE49-F238E27FC236}">
                <a16:creationId xmlns:a16="http://schemas.microsoft.com/office/drawing/2014/main" id="{74618459-6F6F-E4BC-8D13-F1D99B1513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Google Shape;103;p2">
            <a:extLst>
              <a:ext uri="{FF2B5EF4-FFF2-40B4-BE49-F238E27FC236}">
                <a16:creationId xmlns:a16="http://schemas.microsoft.com/office/drawing/2014/main" id="{A647CC21-D6F8-C71C-0C85-1DA297A05978}"/>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sp>
        <p:nvSpPr>
          <p:cNvPr id="3" name="Rectangle 2">
            <a:extLst>
              <a:ext uri="{FF2B5EF4-FFF2-40B4-BE49-F238E27FC236}">
                <a16:creationId xmlns:a16="http://schemas.microsoft.com/office/drawing/2014/main" id="{7CBA9998-CC43-BF05-46F2-10092BAD565E}"/>
              </a:ext>
            </a:extLst>
          </p:cNvPr>
          <p:cNvSpPr/>
          <p:nvPr/>
        </p:nvSpPr>
        <p:spPr>
          <a:xfrm>
            <a:off x="2564480" y="647368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cxnSp>
        <p:nvCxnSpPr>
          <p:cNvPr id="5" name="Straight Connector 4">
            <a:extLst>
              <a:ext uri="{FF2B5EF4-FFF2-40B4-BE49-F238E27FC236}">
                <a16:creationId xmlns:a16="http://schemas.microsoft.com/office/drawing/2014/main" id="{714FAE9D-2790-3F8E-6DB7-34144B2B8495}"/>
              </a:ext>
            </a:extLst>
          </p:cNvPr>
          <p:cNvCxnSpPr/>
          <p:nvPr/>
        </p:nvCxnSpPr>
        <p:spPr>
          <a:xfrm>
            <a:off x="1713053" y="1416176"/>
            <a:ext cx="3530279"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22C26409-C5B5-CEFE-B67B-8CF5FA524736}"/>
              </a:ext>
            </a:extLst>
          </p:cNvPr>
          <p:cNvSpPr txBox="1"/>
          <p:nvPr/>
        </p:nvSpPr>
        <p:spPr>
          <a:xfrm>
            <a:off x="838200" y="1811715"/>
            <a:ext cx="9575800" cy="378815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A new algorithm has been developed by combining Dijkstra’s algorithm and the dynamic mapping process to suggest the best way.</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The algorithm takes the nearest nonpolluted point for the given Start as the starting point and the nearest non-polluted point for the given destination as the endpoint for real-life applications.</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Finally, the suggested points for the route are sent to the Mobile application to display it on the map.</a:t>
            </a:r>
          </a:p>
        </p:txBody>
      </p:sp>
      <p:sp>
        <p:nvSpPr>
          <p:cNvPr id="12" name="TextBox 11">
            <a:extLst>
              <a:ext uri="{FF2B5EF4-FFF2-40B4-BE49-F238E27FC236}">
                <a16:creationId xmlns:a16="http://schemas.microsoft.com/office/drawing/2014/main" id="{242BE05B-9242-D0E6-5495-77E4E6139050}"/>
              </a:ext>
            </a:extLst>
          </p:cNvPr>
          <p:cNvSpPr txBox="1"/>
          <p:nvPr/>
        </p:nvSpPr>
        <p:spPr>
          <a:xfrm>
            <a:off x="10596879" y="6469474"/>
            <a:ext cx="151384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extLst>
      <p:ext uri="{BB962C8B-B14F-4D97-AF65-F5344CB8AC3E}">
        <p14:creationId xmlns:p14="http://schemas.microsoft.com/office/powerpoint/2010/main" val="13099172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3C282-99F5-2C7E-047B-D84E8CAC89ED}"/>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8109BDF-37A8-8230-BFB1-AA490ECD1E23}"/>
              </a:ext>
            </a:extLst>
          </p:cNvPr>
          <p:cNvSpPr>
            <a:spLocks noGrp="1"/>
          </p:cNvSpPr>
          <p:nvPr>
            <p:ph type="title"/>
          </p:nvPr>
        </p:nvSpPr>
        <p:spPr>
          <a:xfrm>
            <a:off x="640080" y="0"/>
            <a:ext cx="6894576" cy="1783080"/>
          </a:xfrm>
        </p:spPr>
        <p:txBody>
          <a:bodyPr vert="horz" lIns="91440" tIns="45720" rIns="91440" bIns="45720" rtlCol="0" anchor="b">
            <a:normAutofit/>
          </a:bodyPr>
          <a:lstStyle/>
          <a:p>
            <a:pPr algn="l"/>
            <a:r>
              <a:rPr lang="en-US" dirty="0">
                <a:solidFill>
                  <a:schemeClr val="tx1"/>
                </a:solidFill>
                <a:ea typeface="+mj-ea"/>
                <a:cs typeface="+mj-cs"/>
              </a:rPr>
              <a:t>Research Question</a:t>
            </a:r>
            <a:r>
              <a:rPr lang="en-US" b="1" dirty="0">
                <a:solidFill>
                  <a:schemeClr val="tx1"/>
                </a:solidFill>
                <a:ea typeface="+mj-ea"/>
                <a:cs typeface="+mj-cs"/>
              </a:rPr>
              <a:t> </a:t>
            </a:r>
            <a:br>
              <a:rPr lang="en-US" sz="5400" b="1" dirty="0">
                <a:solidFill>
                  <a:schemeClr val="tx1"/>
                </a:solidFill>
                <a:ea typeface="+mj-ea"/>
                <a:cs typeface="+mj-cs"/>
              </a:rPr>
            </a:br>
            <a:endParaRPr lang="en-US" sz="5400" dirty="0">
              <a:solidFill>
                <a:schemeClr val="tx1"/>
              </a:solidFill>
              <a:ea typeface="+mj-ea"/>
              <a:cs typeface="+mj-cs"/>
            </a:endParaRPr>
          </a:p>
        </p:txBody>
      </p:sp>
      <p:sp>
        <p:nvSpPr>
          <p:cNvPr id="21" name="Content Placeholder 20">
            <a:extLst>
              <a:ext uri="{FF2B5EF4-FFF2-40B4-BE49-F238E27FC236}">
                <a16:creationId xmlns:a16="http://schemas.microsoft.com/office/drawing/2014/main" id="{32015440-20D4-67F2-E14C-216E087FB9BC}"/>
              </a:ext>
            </a:extLst>
          </p:cNvPr>
          <p:cNvSpPr>
            <a:spLocks noGrp="1"/>
          </p:cNvSpPr>
          <p:nvPr>
            <p:ph sz="quarter" idx="11"/>
          </p:nvPr>
        </p:nvSpPr>
        <p:spPr>
          <a:xfrm>
            <a:off x="640080" y="2706624"/>
            <a:ext cx="7223760" cy="3483864"/>
          </a:xfrm>
        </p:spPr>
        <p:txBody>
          <a:bodyPr vert="horz" lIns="91440" tIns="45720" rIns="91440" bIns="45720" rtlCol="0">
            <a:normAutofit/>
          </a:bodyPr>
          <a:lstStyle/>
          <a:p>
            <a:r>
              <a:rPr lang="en-US" sz="1800" dirty="0"/>
              <a:t>How data service for accessing and processing road network information.</a:t>
            </a:r>
          </a:p>
          <a:p>
            <a:r>
              <a:rPr lang="en-US" sz="1800" dirty="0"/>
              <a:t>How is polluted route identified?</a:t>
            </a:r>
          </a:p>
          <a:p>
            <a:r>
              <a:rPr lang="en-US" sz="1800" dirty="0"/>
              <a:t>How is the Pollution Level Considered in the Route Map?</a:t>
            </a:r>
          </a:p>
          <a:p>
            <a:pPr marL="609585" lvl="1"/>
            <a:endParaRPr lang="en-US" sz="2000" b="1" dirty="0"/>
          </a:p>
          <a:p>
            <a:pPr marL="609585" lvl="1">
              <a:lnSpc>
                <a:spcPct val="90000"/>
              </a:lnSpc>
            </a:pPr>
            <a:endParaRPr lang="en-US" sz="2200" b="1" dirty="0"/>
          </a:p>
        </p:txBody>
      </p:sp>
      <p:pic>
        <p:nvPicPr>
          <p:cNvPr id="18" name="Picture 17" descr="A red and yellow question mark in a chat bubble&#10;&#10;Description automatically generated">
            <a:extLst>
              <a:ext uri="{FF2B5EF4-FFF2-40B4-BE49-F238E27FC236}">
                <a16:creationId xmlns:a16="http://schemas.microsoft.com/office/drawing/2014/main" id="{29BF6973-EBE4-1D1D-2418-2A0BD98AE1F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63840" y="438481"/>
            <a:ext cx="4014216" cy="3211372"/>
          </a:xfrm>
          <a:prstGeom prst="rect">
            <a:avLst/>
          </a:prstGeom>
        </p:spPr>
      </p:pic>
      <p:sp>
        <p:nvSpPr>
          <p:cNvPr id="2" name="Date Placeholder 1">
            <a:extLst>
              <a:ext uri="{FF2B5EF4-FFF2-40B4-BE49-F238E27FC236}">
                <a16:creationId xmlns:a16="http://schemas.microsoft.com/office/drawing/2014/main" id="{B48AB1D8-6546-3FB0-B54C-BED82F750B1B}"/>
              </a:ext>
            </a:extLst>
          </p:cNvPr>
          <p:cNvSpPr>
            <a:spLocks noGrp="1"/>
          </p:cNvSpPr>
          <p:nvPr>
            <p:ph type="dt" sz="half" idx="2"/>
          </p:nvPr>
        </p:nvSpPr>
        <p:spPr>
          <a:xfrm>
            <a:off x="10687050" y="6492875"/>
            <a:ext cx="2743200" cy="365125"/>
          </a:xfrm>
        </p:spPr>
        <p:txBody>
          <a:bodyPr vert="horz" lIns="91440" tIns="45720" rIns="91440" bIns="45720" rtlCol="0" anchor="ctr">
            <a:normAutofit/>
          </a:bodyPr>
          <a:lstStyle/>
          <a:p>
            <a:pPr>
              <a:spcAft>
                <a:spcPts val="600"/>
              </a:spcAft>
            </a:pPr>
            <a:fld id="{5582F96B-8398-40C4-90EB-50E3F3B752DC}" type="datetime1">
              <a:rPr lang="en-US" sz="1200" smtClean="0"/>
              <a:t>2/21/2024</a:t>
            </a:fld>
            <a:endParaRPr lang="en-US" sz="1200" dirty="0"/>
          </a:p>
        </p:txBody>
      </p:sp>
      <p:pic>
        <p:nvPicPr>
          <p:cNvPr id="22" name="Google Shape;312;p10">
            <a:extLst>
              <a:ext uri="{FF2B5EF4-FFF2-40B4-BE49-F238E27FC236}">
                <a16:creationId xmlns:a16="http://schemas.microsoft.com/office/drawing/2014/main" id="{87D44173-3DE4-D477-E5D0-45A2C17FB293}"/>
              </a:ext>
            </a:extLst>
          </p:cNvPr>
          <p:cNvPicPr preferRelativeResize="0"/>
          <p:nvPr/>
        </p:nvPicPr>
        <p:blipFill rotWithShape="1">
          <a:blip r:embed="rId4">
            <a:alphaModFix amt="80000"/>
          </a:blip>
          <a:srcRect r="36908"/>
          <a:stretch/>
        </p:blipFill>
        <p:spPr>
          <a:xfrm>
            <a:off x="0" y="6264700"/>
            <a:ext cx="3432743" cy="587407"/>
          </a:xfrm>
          <a:prstGeom prst="rect">
            <a:avLst/>
          </a:prstGeom>
          <a:noFill/>
          <a:ln>
            <a:noFill/>
          </a:ln>
        </p:spPr>
      </p:pic>
      <p:sp>
        <p:nvSpPr>
          <p:cNvPr id="24" name="Slide Number Placeholder 23">
            <a:extLst>
              <a:ext uri="{FF2B5EF4-FFF2-40B4-BE49-F238E27FC236}">
                <a16:creationId xmlns:a16="http://schemas.microsoft.com/office/drawing/2014/main" id="{D7FD0C00-2217-7C4B-DA2F-4E5A8069CF6B}"/>
              </a:ext>
            </a:extLst>
          </p:cNvPr>
          <p:cNvSpPr>
            <a:spLocks noGrp="1"/>
          </p:cNvSpPr>
          <p:nvPr>
            <p:ph type="sldNum" sz="quarter" idx="4"/>
          </p:nvPr>
        </p:nvSpPr>
        <p:spPr/>
        <p:txBody>
          <a:bodyPr/>
          <a:lstStyle/>
          <a:p>
            <a:fld id="{294A09A9-5501-47C1-A89A-A340965A2BE2}" type="slidenum">
              <a:rPr lang="en-US" smtClean="0"/>
              <a:pPr/>
              <a:t>51</a:t>
            </a:fld>
            <a:endParaRPr lang="en-US" dirty="0"/>
          </a:p>
        </p:txBody>
      </p:sp>
      <p:cxnSp>
        <p:nvCxnSpPr>
          <p:cNvPr id="4" name="Straight Connector 3">
            <a:extLst>
              <a:ext uri="{FF2B5EF4-FFF2-40B4-BE49-F238E27FC236}">
                <a16:creationId xmlns:a16="http://schemas.microsoft.com/office/drawing/2014/main" id="{AEB6377C-540C-E36C-82AF-0C44B463C1EE}"/>
              </a:ext>
            </a:extLst>
          </p:cNvPr>
          <p:cNvCxnSpPr/>
          <p:nvPr/>
        </p:nvCxnSpPr>
        <p:spPr>
          <a:xfrm>
            <a:off x="640080" y="1050587"/>
            <a:ext cx="3153707" cy="0"/>
          </a:xfrm>
          <a:prstGeom prst="line">
            <a:avLst/>
          </a:prstGeom>
          <a:ln/>
        </p:spPr>
        <p:style>
          <a:lnRef idx="3">
            <a:schemeClr val="accent4"/>
          </a:lnRef>
          <a:fillRef idx="0">
            <a:schemeClr val="accent4"/>
          </a:fillRef>
          <a:effectRef idx="2">
            <a:schemeClr val="accent4"/>
          </a:effectRef>
          <a:fontRef idx="minor">
            <a:schemeClr val="tx1"/>
          </a:fontRef>
        </p:style>
      </p:cxnSp>
      <p:sp>
        <p:nvSpPr>
          <p:cNvPr id="3" name="Rectangle 2">
            <a:extLst>
              <a:ext uri="{FF2B5EF4-FFF2-40B4-BE49-F238E27FC236}">
                <a16:creationId xmlns:a16="http://schemas.microsoft.com/office/drawing/2014/main" id="{C038F196-478B-1620-CC27-081DAAF739C7}"/>
              </a:ext>
            </a:extLst>
          </p:cNvPr>
          <p:cNvSpPr/>
          <p:nvPr/>
        </p:nvSpPr>
        <p:spPr>
          <a:xfrm>
            <a:off x="3870685" y="645490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Tree>
    <p:extLst>
      <p:ext uri="{BB962C8B-B14F-4D97-AF65-F5344CB8AC3E}">
        <p14:creationId xmlns:p14="http://schemas.microsoft.com/office/powerpoint/2010/main" val="30978479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88F6B44-5015-692B-C9A6-1968BDC4A52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EFBD2A-BB32-B5EC-0987-228918A35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a:extLst>
              <a:ext uri="{FF2B5EF4-FFF2-40B4-BE49-F238E27FC236}">
                <a16:creationId xmlns:a16="http://schemas.microsoft.com/office/drawing/2014/main" id="{19740647-74B0-DF14-D86E-31A28AEA52FA}"/>
              </a:ext>
            </a:extLst>
          </p:cNvPr>
          <p:cNvSpPr txBox="1"/>
          <p:nvPr/>
        </p:nvSpPr>
        <p:spPr>
          <a:xfrm>
            <a:off x="808638" y="386930"/>
            <a:ext cx="9236700" cy="118895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dirty="0">
                <a:solidFill>
                  <a:schemeClr val="tx1"/>
                </a:solidFill>
                <a:latin typeface="+mj-lt"/>
                <a:ea typeface="+mj-ea"/>
                <a:cs typeface="+mj-cs"/>
              </a:rPr>
              <a:t>Research Gap</a:t>
            </a:r>
          </a:p>
        </p:txBody>
      </p:sp>
      <p:grpSp>
        <p:nvGrpSpPr>
          <p:cNvPr id="12" name="Group 11">
            <a:extLst>
              <a:ext uri="{FF2B5EF4-FFF2-40B4-BE49-F238E27FC236}">
                <a16:creationId xmlns:a16="http://schemas.microsoft.com/office/drawing/2014/main" id="{AA754AFA-EFCB-DA2F-A965-82BEBEF9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3" name="Rectangle 12">
              <a:extLst>
                <a:ext uri="{FF2B5EF4-FFF2-40B4-BE49-F238E27FC236}">
                  <a16:creationId xmlns:a16="http://schemas.microsoft.com/office/drawing/2014/main" id="{8DFADE8C-2BEC-A5E2-1DDA-E96CB5BEE7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5B6819-6BFB-64EE-511B-8FFBA79AA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1AFCF718-9FE3-AF24-A035-8C419DF40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a:extLst>
              <a:ext uri="{FF2B5EF4-FFF2-40B4-BE49-F238E27FC236}">
                <a16:creationId xmlns:a16="http://schemas.microsoft.com/office/drawing/2014/main" id="{806348BF-AD32-E612-9A43-F279668B4116}"/>
              </a:ext>
            </a:extLst>
          </p:cNvPr>
          <p:cNvSpPr txBox="1"/>
          <p:nvPr/>
        </p:nvSpPr>
        <p:spPr>
          <a:xfrm>
            <a:off x="300943" y="2262755"/>
            <a:ext cx="11082420" cy="4506939"/>
          </a:xfrm>
          <a:prstGeom prst="rect">
            <a:avLst/>
          </a:prstGeom>
        </p:spPr>
        <p:txBody>
          <a:bodyPr wrap="square" lIns="0" tIns="0" rIns="0" bIns="0" rtlCol="0" anchor="t">
            <a:spAutoFit/>
          </a:bodyPr>
          <a:lstStyle/>
          <a:p>
            <a:pPr>
              <a:buFont typeface="+mj-lt"/>
              <a:buAutoNum type="arabicPeriod"/>
            </a:pPr>
            <a:r>
              <a:rPr lang="en-US" sz="1600" b="1" dirty="0"/>
              <a:t>Optimization Algorithm:</a:t>
            </a:r>
            <a:r>
              <a:rPr lang="en-US" sz="1600" dirty="0"/>
              <a:t> </a:t>
            </a:r>
          </a:p>
          <a:p>
            <a:pPr marL="571500" indent="-571500">
              <a:buFont typeface="Arial" panose="020B0604020202020204" pitchFamily="34" charset="0"/>
              <a:buChar char="•"/>
            </a:pPr>
            <a:r>
              <a:rPr lang="en-US" sz="1600" dirty="0"/>
              <a:t>Enhance the efficiency of the current algorithm, which combines Dijkstra’s algorithm and dynamic mapping, possibly exploring advanced optimization techniques.</a:t>
            </a:r>
          </a:p>
          <a:p>
            <a:endParaRPr lang="en-US" sz="1600" dirty="0"/>
          </a:p>
          <a:p>
            <a:r>
              <a:rPr lang="en-US" sz="1600" b="1" dirty="0"/>
              <a:t>2.Dynamic Air Quality Updates:</a:t>
            </a:r>
            <a:r>
              <a:rPr lang="en-US" sz="1600" dirty="0"/>
              <a:t> </a:t>
            </a:r>
          </a:p>
          <a:p>
            <a:pPr marL="571500" indent="-571500">
              <a:buFont typeface="Arial" panose="020B0604020202020204" pitchFamily="34" charset="0"/>
              <a:buChar char="•"/>
            </a:pPr>
            <a:r>
              <a:rPr lang="en-US" sz="1600" dirty="0"/>
              <a:t>Integrate real-time air quality updates into the route suggestion process to ensure the information remains current throughout the journey.</a:t>
            </a:r>
          </a:p>
          <a:p>
            <a:endParaRPr lang="en-US" sz="1600" dirty="0"/>
          </a:p>
          <a:p>
            <a:r>
              <a:rPr lang="en-US" sz="1600" b="1" dirty="0"/>
              <a:t>3.User Preferences Integration:</a:t>
            </a:r>
            <a:r>
              <a:rPr lang="en-US" sz="1600" dirty="0"/>
              <a:t> </a:t>
            </a:r>
          </a:p>
          <a:p>
            <a:pPr marL="571500" indent="-571500">
              <a:buFont typeface="Arial" panose="020B0604020202020204" pitchFamily="34" charset="0"/>
              <a:buChar char="•"/>
            </a:pPr>
            <a:r>
              <a:rPr lang="en-US" sz="1600" dirty="0"/>
              <a:t>Develop methods to incorporate user-specific preferences, such as preferred transportation modes, scenic routes, or personalized criteria, into the route suggestion algorithm.</a:t>
            </a:r>
          </a:p>
          <a:p>
            <a:pPr marL="571500" indent="-571500">
              <a:buFont typeface="Arial" panose="020B0604020202020204" pitchFamily="34" charset="0"/>
              <a:buChar char="•"/>
            </a:pPr>
            <a:endParaRPr lang="en-US" sz="1600" dirty="0"/>
          </a:p>
          <a:p>
            <a:r>
              <a:rPr lang="en-US" sz="1600" b="1" dirty="0"/>
              <a:t>4.Comprehensive Performance Evaluation:</a:t>
            </a:r>
            <a:r>
              <a:rPr lang="en-US" sz="1600" dirty="0"/>
              <a:t> </a:t>
            </a:r>
          </a:p>
          <a:p>
            <a:pPr marL="571500" indent="-571500">
              <a:buFont typeface="Arial" panose="020B0604020202020204" pitchFamily="34" charset="0"/>
              <a:buChar char="•"/>
            </a:pPr>
            <a:r>
              <a:rPr lang="en-US" sz="1600" dirty="0"/>
              <a:t>Conduct a thorough performance analysis of the suggested routes, considering factors like travel time, energy efficiency, and user satisfaction, to validate the effectiveness of the proposed algorithm in real-world scenarios.</a:t>
            </a:r>
          </a:p>
          <a:p>
            <a:pPr algn="just" defTabSz="512064">
              <a:lnSpc>
                <a:spcPts val="1398"/>
              </a:lnSpc>
              <a:spcBef>
                <a:spcPct val="0"/>
              </a:spcBef>
              <a:spcAft>
                <a:spcPts val="600"/>
              </a:spcAft>
            </a:pPr>
            <a:endParaRPr lang="en-US" sz="1165" kern="1200" dirty="0">
              <a:solidFill>
                <a:srgbClr val="242424"/>
              </a:solidFill>
              <a:latin typeface="Arimo Light"/>
              <a:ea typeface="+mn-ea"/>
              <a:cs typeface="+mn-cs"/>
            </a:endParaRPr>
          </a:p>
          <a:p>
            <a:pPr algn="just">
              <a:lnSpc>
                <a:spcPts val="2497"/>
              </a:lnSpc>
              <a:spcBef>
                <a:spcPct val="0"/>
              </a:spcBef>
              <a:spcAft>
                <a:spcPts val="600"/>
              </a:spcAft>
            </a:pPr>
            <a:endParaRPr lang="en-US" sz="2081" dirty="0">
              <a:solidFill>
                <a:srgbClr val="242424"/>
              </a:solidFill>
              <a:latin typeface="Arimo Light"/>
            </a:endParaRPr>
          </a:p>
        </p:txBody>
      </p:sp>
      <p:cxnSp>
        <p:nvCxnSpPr>
          <p:cNvPr id="5" name="Straight Connector 4">
            <a:extLst>
              <a:ext uri="{FF2B5EF4-FFF2-40B4-BE49-F238E27FC236}">
                <a16:creationId xmlns:a16="http://schemas.microsoft.com/office/drawing/2014/main" id="{902020AA-613E-CDB6-37A6-2DDB416C6811}"/>
              </a:ext>
            </a:extLst>
          </p:cNvPr>
          <p:cNvCxnSpPr/>
          <p:nvPr/>
        </p:nvCxnSpPr>
        <p:spPr>
          <a:xfrm>
            <a:off x="4350769" y="1659554"/>
            <a:ext cx="2028466"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6" name="Right Triangle 5">
            <a:extLst>
              <a:ext uri="{FF2B5EF4-FFF2-40B4-BE49-F238E27FC236}">
                <a16:creationId xmlns:a16="http://schemas.microsoft.com/office/drawing/2014/main" id="{1413AC6F-D25E-0840-56DD-A455AEB6CDD6}"/>
              </a:ext>
            </a:extLst>
          </p:cNvPr>
          <p:cNvSpPr/>
          <p:nvPr/>
        </p:nvSpPr>
        <p:spPr>
          <a:xfrm rot="10800000">
            <a:off x="10486662" y="-4973"/>
            <a:ext cx="1705337" cy="1491927"/>
          </a:xfrm>
          <a:prstGeom prst="rtTriangl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pic>
        <p:nvPicPr>
          <p:cNvPr id="4" name="Google Shape;103;p2">
            <a:extLst>
              <a:ext uri="{FF2B5EF4-FFF2-40B4-BE49-F238E27FC236}">
                <a16:creationId xmlns:a16="http://schemas.microsoft.com/office/drawing/2014/main" id="{422F8FA2-C1D3-F1EA-4C1F-755278587577}"/>
              </a:ext>
            </a:extLst>
          </p:cNvPr>
          <p:cNvPicPr preferRelativeResize="0"/>
          <p:nvPr/>
        </p:nvPicPr>
        <p:blipFill rotWithShape="1">
          <a:blip r:embed="rId3">
            <a:alphaModFix amt="80000"/>
          </a:blip>
          <a:srcRect r="52090"/>
          <a:stretch/>
        </p:blipFill>
        <p:spPr>
          <a:xfrm>
            <a:off x="-2" y="6421369"/>
            <a:ext cx="2597285" cy="386930"/>
          </a:xfrm>
          <a:prstGeom prst="rect">
            <a:avLst/>
          </a:prstGeom>
          <a:noFill/>
          <a:ln>
            <a:noFill/>
          </a:ln>
        </p:spPr>
      </p:pic>
      <p:sp>
        <p:nvSpPr>
          <p:cNvPr id="7" name="Date Placeholder 6">
            <a:extLst>
              <a:ext uri="{FF2B5EF4-FFF2-40B4-BE49-F238E27FC236}">
                <a16:creationId xmlns:a16="http://schemas.microsoft.com/office/drawing/2014/main" id="{CB4ECAD5-84CF-0E21-9A98-94CBB5A3932E}"/>
              </a:ext>
            </a:extLst>
          </p:cNvPr>
          <p:cNvSpPr>
            <a:spLocks noGrp="1"/>
          </p:cNvSpPr>
          <p:nvPr>
            <p:ph type="dt" idx="10"/>
          </p:nvPr>
        </p:nvSpPr>
        <p:spPr/>
        <p:txBody>
          <a:bodyPr/>
          <a:lstStyle/>
          <a:p>
            <a:fld id="{C58E8DC7-9F1F-4FEB-BAE3-3D10638A8624}" type="datetime1">
              <a:rPr lang="en-US" smtClean="0"/>
              <a:t>2/21/2024</a:t>
            </a:fld>
            <a:endParaRPr lang="en-US"/>
          </a:p>
        </p:txBody>
      </p:sp>
      <p:sp>
        <p:nvSpPr>
          <p:cNvPr id="9" name="Slide Number Placeholder 8">
            <a:extLst>
              <a:ext uri="{FF2B5EF4-FFF2-40B4-BE49-F238E27FC236}">
                <a16:creationId xmlns:a16="http://schemas.microsoft.com/office/drawing/2014/main" id="{EA51F3B4-689F-3AFC-AB3D-E9552EBD1D7A}"/>
              </a:ext>
            </a:extLst>
          </p:cNvPr>
          <p:cNvSpPr>
            <a:spLocks noGrp="1"/>
          </p:cNvSpPr>
          <p:nvPr>
            <p:ph type="sldNum" idx="12"/>
          </p:nvPr>
        </p:nvSpPr>
        <p:spPr/>
        <p:txBody>
          <a:bodyPr/>
          <a:lstStyle/>
          <a:p>
            <a:fld id="{00000000-1234-1234-1234-123412341234}" type="slidenum">
              <a:rPr lang="en-US" smtClean="0"/>
              <a:pPr/>
              <a:t>52</a:t>
            </a:fld>
            <a:endParaRPr lang="en-US"/>
          </a:p>
        </p:txBody>
      </p:sp>
      <p:sp>
        <p:nvSpPr>
          <p:cNvPr id="15" name="TextBox 14">
            <a:extLst>
              <a:ext uri="{FF2B5EF4-FFF2-40B4-BE49-F238E27FC236}">
                <a16:creationId xmlns:a16="http://schemas.microsoft.com/office/drawing/2014/main" id="{A5E3F68E-733F-671E-E538-DBA1D9281C5C}"/>
              </a:ext>
            </a:extLst>
          </p:cNvPr>
          <p:cNvSpPr txBox="1"/>
          <p:nvPr/>
        </p:nvSpPr>
        <p:spPr>
          <a:xfrm>
            <a:off x="10628130" y="6430168"/>
            <a:ext cx="1422400" cy="369332"/>
          </a:xfrm>
          <a:prstGeom prst="rect">
            <a:avLst/>
          </a:prstGeom>
          <a:noFill/>
        </p:spPr>
        <p:txBody>
          <a:bodyPr wrap="square">
            <a:spAutoFit/>
          </a:bodyPr>
          <a:lstStyle/>
          <a:p>
            <a:fld id="{692EC2C8-1EBC-47AB-9065-714A667A8D4B}" type="datetime1">
              <a:rPr lang="en-US" sz="1800" smtClean="0"/>
              <a:pPr/>
              <a:t>2/21/2024</a:t>
            </a:fld>
            <a:endParaRPr lang="en-US" dirty="0"/>
          </a:p>
        </p:txBody>
      </p:sp>
      <p:sp>
        <p:nvSpPr>
          <p:cNvPr id="17" name="Rectangle 16">
            <a:extLst>
              <a:ext uri="{FF2B5EF4-FFF2-40B4-BE49-F238E27FC236}">
                <a16:creationId xmlns:a16="http://schemas.microsoft.com/office/drawing/2014/main" id="{5A29186E-5313-35FD-94D4-117CC557F1A4}"/>
              </a:ext>
            </a:extLst>
          </p:cNvPr>
          <p:cNvSpPr/>
          <p:nvPr/>
        </p:nvSpPr>
        <p:spPr>
          <a:xfrm>
            <a:off x="2564480" y="647368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Tree>
    <p:extLst>
      <p:ext uri="{BB962C8B-B14F-4D97-AF65-F5344CB8AC3E}">
        <p14:creationId xmlns:p14="http://schemas.microsoft.com/office/powerpoint/2010/main" val="33255741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575054" y="-123579"/>
            <a:ext cx="9041891" cy="970266"/>
          </a:xfrm>
          <a:prstGeom prst="rect">
            <a:avLst/>
          </a:prstGeom>
        </p:spPr>
        <p:txBody>
          <a:bodyPr lIns="0" tIns="0" rIns="0" bIns="0" rtlCol="0" anchor="t">
            <a:spAutoFit/>
          </a:bodyPr>
          <a:lstStyle/>
          <a:p>
            <a:pPr algn="ctr">
              <a:lnSpc>
                <a:spcPts val="8587"/>
              </a:lnSpc>
              <a:spcBef>
                <a:spcPct val="0"/>
              </a:spcBef>
            </a:pPr>
            <a:r>
              <a:rPr lang="en-US" sz="4000" dirty="0">
                <a:solidFill>
                  <a:srgbClr val="000000"/>
                </a:solidFill>
                <a:latin typeface="Biome Light (Headings)"/>
              </a:rPr>
              <a:t>Research</a:t>
            </a:r>
            <a:r>
              <a:rPr lang="en-US" sz="4000" dirty="0">
                <a:solidFill>
                  <a:srgbClr val="000000"/>
                </a:solidFill>
                <a:latin typeface="Canva Sans Bold"/>
              </a:rPr>
              <a:t> </a:t>
            </a:r>
            <a:r>
              <a:rPr lang="en-US" sz="4000" dirty="0">
                <a:solidFill>
                  <a:srgbClr val="000000"/>
                </a:solidFill>
                <a:latin typeface="Biome Light (Headings)"/>
              </a:rPr>
              <a:t>Gap Summary</a:t>
            </a:r>
          </a:p>
        </p:txBody>
      </p:sp>
      <p:sp>
        <p:nvSpPr>
          <p:cNvPr id="3" name="Google Shape;646;p22">
            <a:extLst>
              <a:ext uri="{FF2B5EF4-FFF2-40B4-BE49-F238E27FC236}">
                <a16:creationId xmlns:a16="http://schemas.microsoft.com/office/drawing/2014/main" id="{17D8643D-8FDC-C88C-839A-64C455A236E4}"/>
              </a:ext>
            </a:extLst>
          </p:cNvPr>
          <p:cNvSpPr/>
          <p:nvPr/>
        </p:nvSpPr>
        <p:spPr>
          <a:xfrm>
            <a:off x="3850103" y="1443046"/>
            <a:ext cx="1453377" cy="1097677"/>
          </a:xfrm>
          <a:custGeom>
            <a:avLst/>
            <a:gdLst/>
            <a:ahLst/>
            <a:cxnLst/>
            <a:rect l="l" t="t" r="r" b="b"/>
            <a:pathLst>
              <a:path w="1065287" h="804568" extrusionOk="0">
                <a:moveTo>
                  <a:pt x="0" y="0"/>
                </a:moveTo>
                <a:lnTo>
                  <a:pt x="1065287" y="0"/>
                </a:lnTo>
                <a:lnTo>
                  <a:pt x="1065287" y="804568"/>
                </a:lnTo>
                <a:lnTo>
                  <a:pt x="0" y="804568"/>
                </a:lnTo>
                <a:close/>
              </a:path>
            </a:pathLst>
          </a:custGeom>
          <a:solidFill>
            <a:srgbClr val="8EAA76"/>
          </a:solidFill>
          <a:ln>
            <a:noFill/>
          </a:ln>
        </p:spPr>
        <p:txBody>
          <a:bodyPr/>
          <a:lstStyle/>
          <a:p>
            <a:endParaRPr lang="en-US" sz="1200"/>
          </a:p>
        </p:txBody>
      </p:sp>
      <p:sp>
        <p:nvSpPr>
          <p:cNvPr id="4" name="Google Shape;647;p22">
            <a:extLst>
              <a:ext uri="{FF2B5EF4-FFF2-40B4-BE49-F238E27FC236}">
                <a16:creationId xmlns:a16="http://schemas.microsoft.com/office/drawing/2014/main" id="{E6BFA4BD-F558-3C6E-BDC7-08EE65DFCADB}"/>
              </a:ext>
            </a:extLst>
          </p:cNvPr>
          <p:cNvSpPr/>
          <p:nvPr/>
        </p:nvSpPr>
        <p:spPr>
          <a:xfrm>
            <a:off x="5369312" y="1443046"/>
            <a:ext cx="1453377" cy="1097677"/>
          </a:xfrm>
          <a:custGeom>
            <a:avLst/>
            <a:gdLst/>
            <a:ahLst/>
            <a:cxnLst/>
            <a:rect l="l" t="t" r="r" b="b"/>
            <a:pathLst>
              <a:path w="1065287" h="804568" extrusionOk="0">
                <a:moveTo>
                  <a:pt x="0" y="0"/>
                </a:moveTo>
                <a:lnTo>
                  <a:pt x="1065287" y="0"/>
                </a:lnTo>
                <a:lnTo>
                  <a:pt x="1065287" y="804568"/>
                </a:lnTo>
                <a:lnTo>
                  <a:pt x="0" y="804568"/>
                </a:lnTo>
                <a:close/>
              </a:path>
            </a:pathLst>
          </a:custGeom>
          <a:solidFill>
            <a:srgbClr val="8EAA76"/>
          </a:solidFill>
          <a:ln>
            <a:noFill/>
          </a:ln>
        </p:spPr>
        <p:txBody>
          <a:bodyPr/>
          <a:lstStyle/>
          <a:p>
            <a:endParaRPr lang="en-US" sz="1200"/>
          </a:p>
        </p:txBody>
      </p:sp>
      <p:sp>
        <p:nvSpPr>
          <p:cNvPr id="5" name="Google Shape;648;p22">
            <a:extLst>
              <a:ext uri="{FF2B5EF4-FFF2-40B4-BE49-F238E27FC236}">
                <a16:creationId xmlns:a16="http://schemas.microsoft.com/office/drawing/2014/main" id="{80CB2BDB-FD68-AD7E-EB49-FCEE1E02C651}"/>
              </a:ext>
            </a:extLst>
          </p:cNvPr>
          <p:cNvSpPr/>
          <p:nvPr/>
        </p:nvSpPr>
        <p:spPr>
          <a:xfrm>
            <a:off x="6888387" y="1443046"/>
            <a:ext cx="1453377" cy="1097677"/>
          </a:xfrm>
          <a:custGeom>
            <a:avLst/>
            <a:gdLst/>
            <a:ahLst/>
            <a:cxnLst/>
            <a:rect l="l" t="t" r="r" b="b"/>
            <a:pathLst>
              <a:path w="1065287" h="804568" extrusionOk="0">
                <a:moveTo>
                  <a:pt x="0" y="0"/>
                </a:moveTo>
                <a:lnTo>
                  <a:pt x="1065287" y="0"/>
                </a:lnTo>
                <a:lnTo>
                  <a:pt x="1065287" y="804568"/>
                </a:lnTo>
                <a:lnTo>
                  <a:pt x="0" y="804568"/>
                </a:lnTo>
                <a:close/>
              </a:path>
            </a:pathLst>
          </a:custGeom>
          <a:solidFill>
            <a:schemeClr val="accent6">
              <a:lumMod val="75000"/>
            </a:schemeClr>
          </a:solidFill>
          <a:ln>
            <a:noFill/>
          </a:ln>
        </p:spPr>
        <p:txBody>
          <a:bodyPr/>
          <a:lstStyle/>
          <a:p>
            <a:endParaRPr lang="en-US" sz="1200"/>
          </a:p>
        </p:txBody>
      </p:sp>
      <p:sp>
        <p:nvSpPr>
          <p:cNvPr id="9" name="Google Shape;652;p22">
            <a:extLst>
              <a:ext uri="{FF2B5EF4-FFF2-40B4-BE49-F238E27FC236}">
                <a16:creationId xmlns:a16="http://schemas.microsoft.com/office/drawing/2014/main" id="{3FA69B11-EDCB-721A-2DDC-EA3D7FD60DFE}"/>
              </a:ext>
            </a:extLst>
          </p:cNvPr>
          <p:cNvSpPr/>
          <p:nvPr/>
        </p:nvSpPr>
        <p:spPr>
          <a:xfrm>
            <a:off x="3850103" y="2565400"/>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0" name="Google Shape;653;p22">
            <a:extLst>
              <a:ext uri="{FF2B5EF4-FFF2-40B4-BE49-F238E27FC236}">
                <a16:creationId xmlns:a16="http://schemas.microsoft.com/office/drawing/2014/main" id="{E2573525-CB94-A916-C866-211B48D9FC64}"/>
              </a:ext>
            </a:extLst>
          </p:cNvPr>
          <p:cNvSpPr/>
          <p:nvPr/>
        </p:nvSpPr>
        <p:spPr>
          <a:xfrm>
            <a:off x="5369312" y="2565400"/>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1" name="Google Shape;654;p22">
            <a:extLst>
              <a:ext uri="{FF2B5EF4-FFF2-40B4-BE49-F238E27FC236}">
                <a16:creationId xmlns:a16="http://schemas.microsoft.com/office/drawing/2014/main" id="{AC78617E-A05D-37F2-F0BE-F36455CDAB3C}"/>
              </a:ext>
            </a:extLst>
          </p:cNvPr>
          <p:cNvSpPr/>
          <p:nvPr/>
        </p:nvSpPr>
        <p:spPr>
          <a:xfrm>
            <a:off x="6888387" y="2565400"/>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2" name="Google Shape;655;p22">
            <a:extLst>
              <a:ext uri="{FF2B5EF4-FFF2-40B4-BE49-F238E27FC236}">
                <a16:creationId xmlns:a16="http://schemas.microsoft.com/office/drawing/2014/main" id="{E1FB0A6C-2F6D-4278-D9E4-303C111E445D}"/>
              </a:ext>
            </a:extLst>
          </p:cNvPr>
          <p:cNvSpPr/>
          <p:nvPr/>
        </p:nvSpPr>
        <p:spPr>
          <a:xfrm>
            <a:off x="3850103" y="4241458"/>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3" name="Google Shape;656;p22">
            <a:extLst>
              <a:ext uri="{FF2B5EF4-FFF2-40B4-BE49-F238E27FC236}">
                <a16:creationId xmlns:a16="http://schemas.microsoft.com/office/drawing/2014/main" id="{3D1D0F85-33DB-7402-7BFA-E819B91EFDF5}"/>
              </a:ext>
            </a:extLst>
          </p:cNvPr>
          <p:cNvSpPr/>
          <p:nvPr/>
        </p:nvSpPr>
        <p:spPr>
          <a:xfrm>
            <a:off x="5369312" y="4241458"/>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4" name="Google Shape;657;p22">
            <a:extLst>
              <a:ext uri="{FF2B5EF4-FFF2-40B4-BE49-F238E27FC236}">
                <a16:creationId xmlns:a16="http://schemas.microsoft.com/office/drawing/2014/main" id="{F85175C7-3CB1-BDE3-2E8A-ACFA0D16AF6C}"/>
              </a:ext>
            </a:extLst>
          </p:cNvPr>
          <p:cNvSpPr/>
          <p:nvPr/>
        </p:nvSpPr>
        <p:spPr>
          <a:xfrm>
            <a:off x="6888387" y="4241458"/>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5" name="Google Shape;658;p22">
            <a:extLst>
              <a:ext uri="{FF2B5EF4-FFF2-40B4-BE49-F238E27FC236}">
                <a16:creationId xmlns:a16="http://schemas.microsoft.com/office/drawing/2014/main" id="{B60E509E-5513-09E1-23CD-4671BDDDE7AA}"/>
              </a:ext>
            </a:extLst>
          </p:cNvPr>
          <p:cNvSpPr/>
          <p:nvPr/>
        </p:nvSpPr>
        <p:spPr>
          <a:xfrm>
            <a:off x="3850103" y="5072414"/>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6" name="Google Shape;659;p22">
            <a:extLst>
              <a:ext uri="{FF2B5EF4-FFF2-40B4-BE49-F238E27FC236}">
                <a16:creationId xmlns:a16="http://schemas.microsoft.com/office/drawing/2014/main" id="{8E46C97E-14E8-BA5D-31BE-170148782781}"/>
              </a:ext>
            </a:extLst>
          </p:cNvPr>
          <p:cNvSpPr/>
          <p:nvPr/>
        </p:nvSpPr>
        <p:spPr>
          <a:xfrm>
            <a:off x="5369312" y="5072414"/>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7" name="Google Shape;660;p22">
            <a:extLst>
              <a:ext uri="{FF2B5EF4-FFF2-40B4-BE49-F238E27FC236}">
                <a16:creationId xmlns:a16="http://schemas.microsoft.com/office/drawing/2014/main" id="{6E75BBD7-18BD-FA64-90B8-377B8AD35D83}"/>
              </a:ext>
            </a:extLst>
          </p:cNvPr>
          <p:cNvSpPr/>
          <p:nvPr/>
        </p:nvSpPr>
        <p:spPr>
          <a:xfrm>
            <a:off x="6888387" y="5072414"/>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18" name="Google Shape;661;p22">
            <a:extLst>
              <a:ext uri="{FF2B5EF4-FFF2-40B4-BE49-F238E27FC236}">
                <a16:creationId xmlns:a16="http://schemas.microsoft.com/office/drawing/2014/main" id="{62853060-222F-8854-2A4C-F02712AEE0B7}"/>
              </a:ext>
            </a:extLst>
          </p:cNvPr>
          <p:cNvSpPr/>
          <p:nvPr/>
        </p:nvSpPr>
        <p:spPr>
          <a:xfrm>
            <a:off x="2357851" y="1443046"/>
            <a:ext cx="1453377" cy="1097677"/>
          </a:xfrm>
          <a:custGeom>
            <a:avLst/>
            <a:gdLst/>
            <a:ahLst/>
            <a:cxnLst/>
            <a:rect l="l" t="t" r="r" b="b"/>
            <a:pathLst>
              <a:path w="1065287" h="804568" extrusionOk="0">
                <a:moveTo>
                  <a:pt x="0" y="0"/>
                </a:moveTo>
                <a:lnTo>
                  <a:pt x="1065287" y="0"/>
                </a:lnTo>
                <a:lnTo>
                  <a:pt x="1065287" y="804568"/>
                </a:lnTo>
                <a:lnTo>
                  <a:pt x="0" y="804568"/>
                </a:lnTo>
                <a:close/>
              </a:path>
            </a:pathLst>
          </a:custGeom>
          <a:solidFill>
            <a:schemeClr val="accent6">
              <a:lumMod val="75000"/>
            </a:schemeClr>
          </a:solidFill>
          <a:ln>
            <a:noFill/>
          </a:ln>
        </p:spPr>
        <p:txBody>
          <a:bodyPr/>
          <a:lstStyle/>
          <a:p>
            <a:endParaRPr lang="en-US" sz="1200"/>
          </a:p>
        </p:txBody>
      </p:sp>
      <p:sp>
        <p:nvSpPr>
          <p:cNvPr id="20" name="Google Shape;663;p22">
            <a:extLst>
              <a:ext uri="{FF2B5EF4-FFF2-40B4-BE49-F238E27FC236}">
                <a16:creationId xmlns:a16="http://schemas.microsoft.com/office/drawing/2014/main" id="{4C77DAE9-105C-5176-2AEA-7906A871471E}"/>
              </a:ext>
            </a:extLst>
          </p:cNvPr>
          <p:cNvSpPr/>
          <p:nvPr/>
        </p:nvSpPr>
        <p:spPr>
          <a:xfrm>
            <a:off x="2357851" y="2565400"/>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21" name="Google Shape;664;p22">
            <a:extLst>
              <a:ext uri="{FF2B5EF4-FFF2-40B4-BE49-F238E27FC236}">
                <a16:creationId xmlns:a16="http://schemas.microsoft.com/office/drawing/2014/main" id="{45364EFE-BDA4-09D5-01DA-0C6892D422B4}"/>
              </a:ext>
            </a:extLst>
          </p:cNvPr>
          <p:cNvSpPr/>
          <p:nvPr/>
        </p:nvSpPr>
        <p:spPr>
          <a:xfrm>
            <a:off x="2357851" y="4241458"/>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22" name="Google Shape;665;p22">
            <a:extLst>
              <a:ext uri="{FF2B5EF4-FFF2-40B4-BE49-F238E27FC236}">
                <a16:creationId xmlns:a16="http://schemas.microsoft.com/office/drawing/2014/main" id="{7FE09453-4C0A-C346-F22B-A81737116605}"/>
              </a:ext>
            </a:extLst>
          </p:cNvPr>
          <p:cNvSpPr/>
          <p:nvPr/>
        </p:nvSpPr>
        <p:spPr>
          <a:xfrm>
            <a:off x="2357851" y="5072414"/>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pic>
        <p:nvPicPr>
          <p:cNvPr id="24" name="Google Shape;667;p22">
            <a:extLst>
              <a:ext uri="{FF2B5EF4-FFF2-40B4-BE49-F238E27FC236}">
                <a16:creationId xmlns:a16="http://schemas.microsoft.com/office/drawing/2014/main" id="{BA713E0F-CFB7-4440-0C7D-EA821ECFF7A0}"/>
              </a:ext>
            </a:extLst>
          </p:cNvPr>
          <p:cNvPicPr preferRelativeResize="0"/>
          <p:nvPr/>
        </p:nvPicPr>
        <p:blipFill rotWithShape="1">
          <a:blip r:embed="rId3">
            <a:alphaModFix/>
          </a:blip>
          <a:srcRect/>
          <a:stretch/>
        </p:blipFill>
        <p:spPr>
          <a:xfrm>
            <a:off x="4416961" y="5273563"/>
            <a:ext cx="379836" cy="392688"/>
          </a:xfrm>
          <a:prstGeom prst="rect">
            <a:avLst/>
          </a:prstGeom>
          <a:noFill/>
          <a:ln>
            <a:noFill/>
          </a:ln>
        </p:spPr>
      </p:pic>
      <p:pic>
        <p:nvPicPr>
          <p:cNvPr id="25" name="Google Shape;668;p22">
            <a:extLst>
              <a:ext uri="{FF2B5EF4-FFF2-40B4-BE49-F238E27FC236}">
                <a16:creationId xmlns:a16="http://schemas.microsoft.com/office/drawing/2014/main" id="{F53797E5-B08A-4236-C350-590E837366E0}"/>
              </a:ext>
            </a:extLst>
          </p:cNvPr>
          <p:cNvPicPr preferRelativeResize="0"/>
          <p:nvPr/>
        </p:nvPicPr>
        <p:blipFill rotWithShape="1">
          <a:blip r:embed="rId3">
            <a:alphaModFix/>
          </a:blip>
          <a:srcRect/>
          <a:stretch/>
        </p:blipFill>
        <p:spPr>
          <a:xfrm>
            <a:off x="5909805" y="5273563"/>
            <a:ext cx="379836" cy="392688"/>
          </a:xfrm>
          <a:prstGeom prst="rect">
            <a:avLst/>
          </a:prstGeom>
          <a:noFill/>
          <a:ln>
            <a:noFill/>
          </a:ln>
        </p:spPr>
      </p:pic>
      <p:pic>
        <p:nvPicPr>
          <p:cNvPr id="26" name="Google Shape;669;p22">
            <a:extLst>
              <a:ext uri="{FF2B5EF4-FFF2-40B4-BE49-F238E27FC236}">
                <a16:creationId xmlns:a16="http://schemas.microsoft.com/office/drawing/2014/main" id="{6F7C26A5-9813-A4EC-D150-B439BC8398DF}"/>
              </a:ext>
            </a:extLst>
          </p:cNvPr>
          <p:cNvPicPr preferRelativeResize="0"/>
          <p:nvPr/>
        </p:nvPicPr>
        <p:blipFill rotWithShape="1">
          <a:blip r:embed="rId3">
            <a:alphaModFix/>
          </a:blip>
          <a:srcRect/>
          <a:stretch/>
        </p:blipFill>
        <p:spPr>
          <a:xfrm>
            <a:off x="7425157" y="5273563"/>
            <a:ext cx="379836" cy="392688"/>
          </a:xfrm>
          <a:prstGeom prst="rect">
            <a:avLst/>
          </a:prstGeom>
          <a:noFill/>
          <a:ln>
            <a:noFill/>
          </a:ln>
        </p:spPr>
      </p:pic>
      <p:pic>
        <p:nvPicPr>
          <p:cNvPr id="27" name="Google Shape;670;p22">
            <a:extLst>
              <a:ext uri="{FF2B5EF4-FFF2-40B4-BE49-F238E27FC236}">
                <a16:creationId xmlns:a16="http://schemas.microsoft.com/office/drawing/2014/main" id="{C6C54674-8967-DF2A-71EA-39D4413FE993}"/>
              </a:ext>
            </a:extLst>
          </p:cNvPr>
          <p:cNvPicPr preferRelativeResize="0"/>
          <p:nvPr/>
        </p:nvPicPr>
        <p:blipFill rotWithShape="1">
          <a:blip r:embed="rId4">
            <a:alphaModFix/>
          </a:blip>
          <a:srcRect/>
          <a:stretch/>
        </p:blipFill>
        <p:spPr>
          <a:xfrm>
            <a:off x="5903254" y="4456112"/>
            <a:ext cx="385491" cy="379183"/>
          </a:xfrm>
          <a:prstGeom prst="rect">
            <a:avLst/>
          </a:prstGeom>
          <a:noFill/>
          <a:ln>
            <a:noFill/>
          </a:ln>
        </p:spPr>
      </p:pic>
      <p:sp>
        <p:nvSpPr>
          <p:cNvPr id="29" name="Google Shape;672;p22">
            <a:extLst>
              <a:ext uri="{FF2B5EF4-FFF2-40B4-BE49-F238E27FC236}">
                <a16:creationId xmlns:a16="http://schemas.microsoft.com/office/drawing/2014/main" id="{D1D15675-30F6-D300-AAC2-3519267DEADE}"/>
              </a:ext>
            </a:extLst>
          </p:cNvPr>
          <p:cNvSpPr/>
          <p:nvPr/>
        </p:nvSpPr>
        <p:spPr>
          <a:xfrm>
            <a:off x="867642" y="1443046"/>
            <a:ext cx="1453377" cy="1097677"/>
          </a:xfrm>
          <a:custGeom>
            <a:avLst/>
            <a:gdLst/>
            <a:ahLst/>
            <a:cxnLst/>
            <a:rect l="l" t="t" r="r" b="b"/>
            <a:pathLst>
              <a:path w="1065287" h="804568" extrusionOk="0">
                <a:moveTo>
                  <a:pt x="0" y="0"/>
                </a:moveTo>
                <a:lnTo>
                  <a:pt x="1065287" y="0"/>
                </a:lnTo>
                <a:lnTo>
                  <a:pt x="1065287" y="804568"/>
                </a:lnTo>
                <a:lnTo>
                  <a:pt x="0" y="804568"/>
                </a:lnTo>
                <a:close/>
              </a:path>
            </a:pathLst>
          </a:custGeom>
          <a:solidFill>
            <a:schemeClr val="accent6">
              <a:lumMod val="75000"/>
            </a:schemeClr>
          </a:solidFill>
          <a:ln>
            <a:noFill/>
          </a:ln>
        </p:spPr>
        <p:txBody>
          <a:bodyPr/>
          <a:lstStyle/>
          <a:p>
            <a:endParaRPr lang="en-US" sz="1200"/>
          </a:p>
        </p:txBody>
      </p:sp>
      <p:sp>
        <p:nvSpPr>
          <p:cNvPr id="31" name="Google Shape;674;p22">
            <a:extLst>
              <a:ext uri="{FF2B5EF4-FFF2-40B4-BE49-F238E27FC236}">
                <a16:creationId xmlns:a16="http://schemas.microsoft.com/office/drawing/2014/main" id="{EAD68035-1F12-9E74-A051-8CAD0F00F7C2}"/>
              </a:ext>
            </a:extLst>
          </p:cNvPr>
          <p:cNvSpPr/>
          <p:nvPr/>
        </p:nvSpPr>
        <p:spPr>
          <a:xfrm>
            <a:off x="867642" y="2565400"/>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chemeClr val="accent6">
              <a:lumMod val="75000"/>
            </a:schemeClr>
          </a:solidFill>
          <a:ln>
            <a:noFill/>
          </a:ln>
        </p:spPr>
        <p:txBody>
          <a:bodyPr/>
          <a:lstStyle/>
          <a:p>
            <a:endParaRPr lang="en-US" sz="1200"/>
          </a:p>
        </p:txBody>
      </p:sp>
      <p:sp>
        <p:nvSpPr>
          <p:cNvPr id="32" name="Google Shape;675;p22">
            <a:extLst>
              <a:ext uri="{FF2B5EF4-FFF2-40B4-BE49-F238E27FC236}">
                <a16:creationId xmlns:a16="http://schemas.microsoft.com/office/drawing/2014/main" id="{541907D5-D2E5-5D16-C178-841D589989E2}"/>
              </a:ext>
            </a:extLst>
          </p:cNvPr>
          <p:cNvSpPr/>
          <p:nvPr/>
        </p:nvSpPr>
        <p:spPr>
          <a:xfrm>
            <a:off x="867642" y="4241458"/>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chemeClr val="accent6">
              <a:lumMod val="75000"/>
            </a:schemeClr>
          </a:solidFill>
          <a:ln>
            <a:noFill/>
          </a:ln>
        </p:spPr>
        <p:txBody>
          <a:bodyPr/>
          <a:lstStyle/>
          <a:p>
            <a:endParaRPr lang="en-US" sz="1200"/>
          </a:p>
        </p:txBody>
      </p:sp>
      <p:sp>
        <p:nvSpPr>
          <p:cNvPr id="33" name="Google Shape;676;p22">
            <a:extLst>
              <a:ext uri="{FF2B5EF4-FFF2-40B4-BE49-F238E27FC236}">
                <a16:creationId xmlns:a16="http://schemas.microsoft.com/office/drawing/2014/main" id="{C74A5DFA-2F8A-C275-9918-2EAF1242D43E}"/>
              </a:ext>
            </a:extLst>
          </p:cNvPr>
          <p:cNvSpPr/>
          <p:nvPr/>
        </p:nvSpPr>
        <p:spPr>
          <a:xfrm>
            <a:off x="867642" y="5072414"/>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chemeClr val="accent6">
              <a:lumMod val="75000"/>
            </a:schemeClr>
          </a:solidFill>
          <a:ln>
            <a:noFill/>
          </a:ln>
        </p:spPr>
        <p:txBody>
          <a:bodyPr/>
          <a:lstStyle/>
          <a:p>
            <a:endParaRPr lang="en-US" sz="1200"/>
          </a:p>
        </p:txBody>
      </p:sp>
      <p:pic>
        <p:nvPicPr>
          <p:cNvPr id="35" name="Google Shape;678;p22">
            <a:extLst>
              <a:ext uri="{FF2B5EF4-FFF2-40B4-BE49-F238E27FC236}">
                <a16:creationId xmlns:a16="http://schemas.microsoft.com/office/drawing/2014/main" id="{31E2E45C-9D3D-93F8-3157-4B1AC074D1D7}"/>
              </a:ext>
            </a:extLst>
          </p:cNvPr>
          <p:cNvPicPr preferRelativeResize="0"/>
          <p:nvPr/>
        </p:nvPicPr>
        <p:blipFill rotWithShape="1">
          <a:blip r:embed="rId3">
            <a:alphaModFix/>
          </a:blip>
          <a:srcRect/>
          <a:stretch/>
        </p:blipFill>
        <p:spPr>
          <a:xfrm>
            <a:off x="2897449" y="5273563"/>
            <a:ext cx="379836" cy="392688"/>
          </a:xfrm>
          <a:prstGeom prst="rect">
            <a:avLst/>
          </a:prstGeom>
          <a:noFill/>
          <a:ln>
            <a:noFill/>
          </a:ln>
        </p:spPr>
      </p:pic>
      <p:pic>
        <p:nvPicPr>
          <p:cNvPr id="37" name="Google Shape;680;p22">
            <a:extLst>
              <a:ext uri="{FF2B5EF4-FFF2-40B4-BE49-F238E27FC236}">
                <a16:creationId xmlns:a16="http://schemas.microsoft.com/office/drawing/2014/main" id="{634E415B-2429-9A08-65E3-53F93D6C8717}"/>
              </a:ext>
            </a:extLst>
          </p:cNvPr>
          <p:cNvPicPr preferRelativeResize="0"/>
          <p:nvPr/>
        </p:nvPicPr>
        <p:blipFill rotWithShape="1">
          <a:blip r:embed="rId4">
            <a:alphaModFix/>
          </a:blip>
          <a:srcRect/>
          <a:stretch/>
        </p:blipFill>
        <p:spPr>
          <a:xfrm>
            <a:off x="5909805" y="2773302"/>
            <a:ext cx="385491" cy="379183"/>
          </a:xfrm>
          <a:prstGeom prst="rect">
            <a:avLst/>
          </a:prstGeom>
          <a:noFill/>
          <a:ln>
            <a:noFill/>
          </a:ln>
        </p:spPr>
      </p:pic>
      <p:pic>
        <p:nvPicPr>
          <p:cNvPr id="38" name="Google Shape;681;p22">
            <a:extLst>
              <a:ext uri="{FF2B5EF4-FFF2-40B4-BE49-F238E27FC236}">
                <a16:creationId xmlns:a16="http://schemas.microsoft.com/office/drawing/2014/main" id="{B4C9725D-B2D2-5C78-BFDD-1686AD1F4DD5}"/>
              </a:ext>
            </a:extLst>
          </p:cNvPr>
          <p:cNvPicPr preferRelativeResize="0"/>
          <p:nvPr/>
        </p:nvPicPr>
        <p:blipFill rotWithShape="1">
          <a:blip r:embed="rId4">
            <a:alphaModFix/>
          </a:blip>
          <a:srcRect/>
          <a:stretch/>
        </p:blipFill>
        <p:spPr>
          <a:xfrm>
            <a:off x="4384046" y="2773302"/>
            <a:ext cx="385491" cy="379183"/>
          </a:xfrm>
          <a:prstGeom prst="rect">
            <a:avLst/>
          </a:prstGeom>
          <a:noFill/>
          <a:ln>
            <a:noFill/>
          </a:ln>
        </p:spPr>
      </p:pic>
      <p:sp>
        <p:nvSpPr>
          <p:cNvPr id="40" name="Google Shape;683;p22">
            <a:extLst>
              <a:ext uri="{FF2B5EF4-FFF2-40B4-BE49-F238E27FC236}">
                <a16:creationId xmlns:a16="http://schemas.microsoft.com/office/drawing/2014/main" id="{523C571B-D512-F88A-C5DE-0BEC71824437}"/>
              </a:ext>
            </a:extLst>
          </p:cNvPr>
          <p:cNvSpPr txBox="1"/>
          <p:nvPr/>
        </p:nvSpPr>
        <p:spPr>
          <a:xfrm>
            <a:off x="3864029" y="2000452"/>
            <a:ext cx="1439451" cy="545919"/>
          </a:xfrm>
          <a:prstGeom prst="rect">
            <a:avLst/>
          </a:prstGeom>
          <a:solidFill>
            <a:schemeClr val="accent6">
              <a:lumMod val="75000"/>
            </a:schemeClr>
          </a:solidFill>
          <a:ln>
            <a:noFill/>
          </a:ln>
        </p:spPr>
        <p:txBody>
          <a:bodyPr spcFirstLastPara="1" wrap="square" lIns="0" tIns="0" rIns="0" bIns="0" anchor="t" anchorCtr="0">
            <a:spAutoFit/>
          </a:bodyPr>
          <a:lstStyle/>
          <a:p>
            <a:pPr algn="ctr">
              <a:lnSpc>
                <a:spcPct val="140026"/>
              </a:lnSpc>
            </a:pPr>
            <a:r>
              <a:rPr lang="en-US" sz="1267" b="1" dirty="0">
                <a:latin typeface="Open Sans" panose="020B0606030504020204" pitchFamily="34" charset="0"/>
                <a:ea typeface="Open Sans" panose="020B0606030504020204" pitchFamily="34" charset="0"/>
                <a:cs typeface="Open Sans" panose="020B0606030504020204" pitchFamily="34" charset="0"/>
              </a:rPr>
              <a:t>Identifying Polluted  Route</a:t>
            </a:r>
          </a:p>
        </p:txBody>
      </p:sp>
      <p:sp>
        <p:nvSpPr>
          <p:cNvPr id="41" name="Google Shape;684;p22">
            <a:extLst>
              <a:ext uri="{FF2B5EF4-FFF2-40B4-BE49-F238E27FC236}">
                <a16:creationId xmlns:a16="http://schemas.microsoft.com/office/drawing/2014/main" id="{48CD4683-7CB6-5D40-96F6-B45AEE8F8026}"/>
              </a:ext>
            </a:extLst>
          </p:cNvPr>
          <p:cNvSpPr txBox="1"/>
          <p:nvPr/>
        </p:nvSpPr>
        <p:spPr>
          <a:xfrm>
            <a:off x="5383239" y="2006600"/>
            <a:ext cx="1432971" cy="473976"/>
          </a:xfrm>
          <a:prstGeom prst="rect">
            <a:avLst/>
          </a:prstGeom>
          <a:solidFill>
            <a:schemeClr val="accent6">
              <a:lumMod val="75000"/>
            </a:schemeClr>
          </a:solidFill>
          <a:ln>
            <a:noFill/>
          </a:ln>
        </p:spPr>
        <p:txBody>
          <a:bodyPr spcFirstLastPara="1" wrap="square" lIns="0" tIns="0" rIns="0" bIns="0" anchor="t" anchorCtr="0">
            <a:spAutoFit/>
          </a:bodyPr>
          <a:lstStyle/>
          <a:p>
            <a:pPr algn="ctr">
              <a:lnSpc>
                <a:spcPct val="140029"/>
              </a:lnSpc>
            </a:pPr>
            <a:r>
              <a:rPr lang="en-US" sz="1100" b="1" dirty="0">
                <a:solidFill>
                  <a:srgbClr val="000000"/>
                </a:solidFill>
                <a:latin typeface="Open Sans"/>
                <a:ea typeface="Open Sans"/>
                <a:cs typeface="Open Sans"/>
                <a:sym typeface="Open Sans"/>
              </a:rPr>
              <a:t>Alter route with real time pollution data</a:t>
            </a:r>
            <a:endParaRPr sz="1100" dirty="0"/>
          </a:p>
        </p:txBody>
      </p:sp>
      <p:sp>
        <p:nvSpPr>
          <p:cNvPr id="42" name="Google Shape;685;p22">
            <a:extLst>
              <a:ext uri="{FF2B5EF4-FFF2-40B4-BE49-F238E27FC236}">
                <a16:creationId xmlns:a16="http://schemas.microsoft.com/office/drawing/2014/main" id="{00F400FC-D859-8F3C-75F4-5305768B3CC9}"/>
              </a:ext>
            </a:extLst>
          </p:cNvPr>
          <p:cNvSpPr txBox="1"/>
          <p:nvPr/>
        </p:nvSpPr>
        <p:spPr>
          <a:xfrm>
            <a:off x="6924130" y="1532651"/>
            <a:ext cx="1387687" cy="958532"/>
          </a:xfrm>
          <a:prstGeom prst="rect">
            <a:avLst/>
          </a:prstGeom>
          <a:noFill/>
          <a:ln>
            <a:noFill/>
          </a:ln>
        </p:spPr>
        <p:txBody>
          <a:bodyPr spcFirstLastPara="1" wrap="square" lIns="0" tIns="0" rIns="0" bIns="0" anchor="t" anchorCtr="0">
            <a:spAutoFit/>
          </a:bodyPr>
          <a:lstStyle/>
          <a:p>
            <a:pPr algn="ctr">
              <a:lnSpc>
                <a:spcPct val="140000"/>
              </a:lnSpc>
            </a:pPr>
            <a:r>
              <a:rPr lang="en-US" sz="1483" b="1" dirty="0">
                <a:solidFill>
                  <a:srgbClr val="000000"/>
                </a:solidFill>
                <a:latin typeface="Open Sans"/>
                <a:ea typeface="Open Sans"/>
                <a:cs typeface="Open Sans"/>
                <a:sym typeface="Open Sans"/>
              </a:rPr>
              <a:t>Mobile-based identification approach</a:t>
            </a:r>
            <a:endParaRPr sz="1200" dirty="0"/>
          </a:p>
        </p:txBody>
      </p:sp>
      <p:sp>
        <p:nvSpPr>
          <p:cNvPr id="43" name="Google Shape;686;p22">
            <a:extLst>
              <a:ext uri="{FF2B5EF4-FFF2-40B4-BE49-F238E27FC236}">
                <a16:creationId xmlns:a16="http://schemas.microsoft.com/office/drawing/2014/main" id="{3AF59401-1564-B2C0-74E0-C47FFBEA374F}"/>
              </a:ext>
            </a:extLst>
          </p:cNvPr>
          <p:cNvSpPr txBox="1"/>
          <p:nvPr/>
        </p:nvSpPr>
        <p:spPr>
          <a:xfrm>
            <a:off x="2444361" y="1572745"/>
            <a:ext cx="1366867" cy="861583"/>
          </a:xfrm>
          <a:prstGeom prst="rect">
            <a:avLst/>
          </a:prstGeom>
          <a:noFill/>
          <a:ln>
            <a:noFill/>
          </a:ln>
        </p:spPr>
        <p:txBody>
          <a:bodyPr spcFirstLastPara="1" wrap="square" lIns="0" tIns="0" rIns="0" bIns="0" anchor="t" anchorCtr="0">
            <a:spAutoFit/>
          </a:bodyPr>
          <a:lstStyle/>
          <a:p>
            <a:pPr lvl="0" algn="ctr">
              <a:lnSpc>
                <a:spcPct val="140052"/>
              </a:lnSpc>
            </a:pPr>
            <a:r>
              <a:rPr lang="en-US" sz="1333" b="1" dirty="0">
                <a:solidFill>
                  <a:srgbClr val="000000"/>
                </a:solidFill>
                <a:latin typeface="Open Sans"/>
                <a:ea typeface="Open Sans"/>
                <a:cs typeface="Open Sans"/>
                <a:sym typeface="Open Sans"/>
              </a:rPr>
              <a:t>Identification of Route map in Colombo </a:t>
            </a:r>
            <a:endParaRPr sz="1067" dirty="0"/>
          </a:p>
        </p:txBody>
      </p:sp>
      <p:sp>
        <p:nvSpPr>
          <p:cNvPr id="44" name="Google Shape;687;p22">
            <a:extLst>
              <a:ext uri="{FF2B5EF4-FFF2-40B4-BE49-F238E27FC236}">
                <a16:creationId xmlns:a16="http://schemas.microsoft.com/office/drawing/2014/main" id="{E5687EA8-8D5E-97B1-7FF2-67C3534E55A1}"/>
              </a:ext>
            </a:extLst>
          </p:cNvPr>
          <p:cNvSpPr txBox="1"/>
          <p:nvPr/>
        </p:nvSpPr>
        <p:spPr>
          <a:xfrm>
            <a:off x="910897" y="1713418"/>
            <a:ext cx="1366867" cy="659668"/>
          </a:xfrm>
          <a:prstGeom prst="rect">
            <a:avLst/>
          </a:prstGeom>
          <a:noFill/>
          <a:ln>
            <a:noFill/>
          </a:ln>
        </p:spPr>
        <p:txBody>
          <a:bodyPr spcFirstLastPara="1" wrap="square" lIns="0" tIns="0" rIns="0" bIns="0" anchor="t" anchorCtr="0">
            <a:spAutoFit/>
          </a:bodyPr>
          <a:lstStyle/>
          <a:p>
            <a:pPr algn="ctr">
              <a:lnSpc>
                <a:spcPct val="140052"/>
              </a:lnSpc>
            </a:pPr>
            <a:r>
              <a:rPr lang="en-US" sz="1531" b="1" dirty="0">
                <a:solidFill>
                  <a:srgbClr val="000000"/>
                </a:solidFill>
                <a:latin typeface="Open Sans"/>
                <a:ea typeface="Open Sans"/>
                <a:cs typeface="Open Sans"/>
                <a:sym typeface="Open Sans"/>
              </a:rPr>
              <a:t>Application Reference</a:t>
            </a:r>
            <a:endParaRPr sz="1200" dirty="0"/>
          </a:p>
        </p:txBody>
      </p:sp>
      <p:sp>
        <p:nvSpPr>
          <p:cNvPr id="46" name="Google Shape;689;p22">
            <a:extLst>
              <a:ext uri="{FF2B5EF4-FFF2-40B4-BE49-F238E27FC236}">
                <a16:creationId xmlns:a16="http://schemas.microsoft.com/office/drawing/2014/main" id="{5DE4CC13-4F49-5EDA-64AA-8196DB16F071}"/>
              </a:ext>
            </a:extLst>
          </p:cNvPr>
          <p:cNvSpPr txBox="1"/>
          <p:nvPr/>
        </p:nvSpPr>
        <p:spPr>
          <a:xfrm>
            <a:off x="867642" y="2814984"/>
            <a:ext cx="1366867" cy="329834"/>
          </a:xfrm>
          <a:prstGeom prst="rect">
            <a:avLst/>
          </a:prstGeom>
          <a:noFill/>
          <a:ln>
            <a:noFill/>
          </a:ln>
        </p:spPr>
        <p:txBody>
          <a:bodyPr spcFirstLastPara="1" wrap="square" lIns="0" tIns="0" rIns="0" bIns="0" anchor="t" anchorCtr="0">
            <a:spAutoFit/>
          </a:bodyPr>
          <a:lstStyle/>
          <a:p>
            <a:pPr algn="ctr">
              <a:lnSpc>
                <a:spcPct val="140052"/>
              </a:lnSpc>
            </a:pPr>
            <a:r>
              <a:rPr lang="en-US" sz="1531" b="1" dirty="0">
                <a:solidFill>
                  <a:srgbClr val="000000"/>
                </a:solidFill>
                <a:latin typeface="Open Sans"/>
                <a:ea typeface="Open Sans"/>
                <a:cs typeface="Open Sans"/>
                <a:sym typeface="Open Sans"/>
              </a:rPr>
              <a:t>Research A</a:t>
            </a:r>
            <a:endParaRPr sz="1200" dirty="0"/>
          </a:p>
        </p:txBody>
      </p:sp>
      <p:sp>
        <p:nvSpPr>
          <p:cNvPr id="47" name="Google Shape;690;p22">
            <a:extLst>
              <a:ext uri="{FF2B5EF4-FFF2-40B4-BE49-F238E27FC236}">
                <a16:creationId xmlns:a16="http://schemas.microsoft.com/office/drawing/2014/main" id="{49992B90-2CC9-FA73-D0AB-25E7A0263B7D}"/>
              </a:ext>
            </a:extLst>
          </p:cNvPr>
          <p:cNvSpPr txBox="1"/>
          <p:nvPr/>
        </p:nvSpPr>
        <p:spPr>
          <a:xfrm>
            <a:off x="910897" y="4491042"/>
            <a:ext cx="1366867" cy="329834"/>
          </a:xfrm>
          <a:prstGeom prst="rect">
            <a:avLst/>
          </a:prstGeom>
          <a:noFill/>
          <a:ln>
            <a:noFill/>
          </a:ln>
        </p:spPr>
        <p:txBody>
          <a:bodyPr spcFirstLastPara="1" wrap="square" lIns="0" tIns="0" rIns="0" bIns="0" anchor="t" anchorCtr="0">
            <a:spAutoFit/>
          </a:bodyPr>
          <a:lstStyle/>
          <a:p>
            <a:pPr algn="ctr">
              <a:lnSpc>
                <a:spcPct val="140052"/>
              </a:lnSpc>
            </a:pPr>
            <a:r>
              <a:rPr lang="en-US" sz="1531" b="1" dirty="0">
                <a:solidFill>
                  <a:srgbClr val="000000"/>
                </a:solidFill>
                <a:latin typeface="Open Sans"/>
                <a:ea typeface="Open Sans"/>
                <a:cs typeface="Open Sans"/>
                <a:sym typeface="Open Sans"/>
              </a:rPr>
              <a:t>Research B</a:t>
            </a:r>
            <a:endParaRPr sz="1200" dirty="0"/>
          </a:p>
        </p:txBody>
      </p:sp>
      <p:sp>
        <p:nvSpPr>
          <p:cNvPr id="48" name="Google Shape;691;p22">
            <a:extLst>
              <a:ext uri="{FF2B5EF4-FFF2-40B4-BE49-F238E27FC236}">
                <a16:creationId xmlns:a16="http://schemas.microsoft.com/office/drawing/2014/main" id="{2DCF2C45-9FFB-0E64-6D3C-937167E5EE94}"/>
              </a:ext>
            </a:extLst>
          </p:cNvPr>
          <p:cNvSpPr txBox="1"/>
          <p:nvPr/>
        </p:nvSpPr>
        <p:spPr>
          <a:xfrm>
            <a:off x="910897" y="5186384"/>
            <a:ext cx="1366867" cy="659668"/>
          </a:xfrm>
          <a:prstGeom prst="rect">
            <a:avLst/>
          </a:prstGeom>
          <a:noFill/>
          <a:ln>
            <a:noFill/>
          </a:ln>
        </p:spPr>
        <p:txBody>
          <a:bodyPr spcFirstLastPara="1" wrap="square" lIns="0" tIns="0" rIns="0" bIns="0" anchor="t" anchorCtr="0">
            <a:spAutoFit/>
          </a:bodyPr>
          <a:lstStyle/>
          <a:p>
            <a:pPr algn="ctr">
              <a:lnSpc>
                <a:spcPct val="140052"/>
              </a:lnSpc>
            </a:pPr>
            <a:r>
              <a:rPr lang="en-US" sz="1531" b="1">
                <a:solidFill>
                  <a:srgbClr val="000000"/>
                </a:solidFill>
                <a:latin typeface="Open Sans"/>
                <a:ea typeface="Open Sans"/>
                <a:cs typeface="Open Sans"/>
                <a:sym typeface="Open Sans"/>
              </a:rPr>
              <a:t>Proposed System</a:t>
            </a:r>
            <a:endParaRPr sz="1200"/>
          </a:p>
        </p:txBody>
      </p:sp>
      <p:pic>
        <p:nvPicPr>
          <p:cNvPr id="49" name="Google Shape;693;p22">
            <a:extLst>
              <a:ext uri="{FF2B5EF4-FFF2-40B4-BE49-F238E27FC236}">
                <a16:creationId xmlns:a16="http://schemas.microsoft.com/office/drawing/2014/main" id="{72A6F173-BA2D-672E-1006-F00AC1B4FA61}"/>
              </a:ext>
            </a:extLst>
          </p:cNvPr>
          <p:cNvPicPr preferRelativeResize="0"/>
          <p:nvPr/>
        </p:nvPicPr>
        <p:blipFill rotWithShape="1">
          <a:blip r:embed="rId4">
            <a:alphaModFix/>
          </a:blip>
          <a:srcRect/>
          <a:stretch/>
        </p:blipFill>
        <p:spPr>
          <a:xfrm>
            <a:off x="7412626" y="2773302"/>
            <a:ext cx="385491" cy="379183"/>
          </a:xfrm>
          <a:prstGeom prst="rect">
            <a:avLst/>
          </a:prstGeom>
          <a:noFill/>
          <a:ln>
            <a:noFill/>
          </a:ln>
        </p:spPr>
      </p:pic>
      <p:pic>
        <p:nvPicPr>
          <p:cNvPr id="50" name="Google Shape;694;p22">
            <a:extLst>
              <a:ext uri="{FF2B5EF4-FFF2-40B4-BE49-F238E27FC236}">
                <a16:creationId xmlns:a16="http://schemas.microsoft.com/office/drawing/2014/main" id="{10E9F913-0A8E-AF5A-7C3A-E3AF4FAB92A4}"/>
              </a:ext>
            </a:extLst>
          </p:cNvPr>
          <p:cNvPicPr preferRelativeResize="0"/>
          <p:nvPr/>
        </p:nvPicPr>
        <p:blipFill rotWithShape="1">
          <a:blip r:embed="rId4">
            <a:alphaModFix/>
          </a:blip>
          <a:srcRect/>
          <a:stretch/>
        </p:blipFill>
        <p:spPr>
          <a:xfrm>
            <a:off x="7419503" y="4449359"/>
            <a:ext cx="385491" cy="379183"/>
          </a:xfrm>
          <a:prstGeom prst="rect">
            <a:avLst/>
          </a:prstGeom>
          <a:noFill/>
          <a:ln>
            <a:noFill/>
          </a:ln>
        </p:spPr>
      </p:pic>
      <p:sp>
        <p:nvSpPr>
          <p:cNvPr id="51" name="Google Shape;695;p22">
            <a:extLst>
              <a:ext uri="{FF2B5EF4-FFF2-40B4-BE49-F238E27FC236}">
                <a16:creationId xmlns:a16="http://schemas.microsoft.com/office/drawing/2014/main" id="{386E3E53-2712-4808-683F-33BEE80E06AA}"/>
              </a:ext>
            </a:extLst>
          </p:cNvPr>
          <p:cNvSpPr/>
          <p:nvPr/>
        </p:nvSpPr>
        <p:spPr>
          <a:xfrm>
            <a:off x="3857066" y="1443045"/>
            <a:ext cx="2965623" cy="582807"/>
          </a:xfrm>
          <a:custGeom>
            <a:avLst/>
            <a:gdLst/>
            <a:ahLst/>
            <a:cxnLst/>
            <a:rect l="l" t="t" r="r" b="b"/>
            <a:pathLst>
              <a:path w="1065287" h="209351" extrusionOk="0">
                <a:moveTo>
                  <a:pt x="0" y="0"/>
                </a:moveTo>
                <a:lnTo>
                  <a:pt x="1065287" y="0"/>
                </a:lnTo>
                <a:lnTo>
                  <a:pt x="1065287" y="209351"/>
                </a:lnTo>
                <a:lnTo>
                  <a:pt x="0" y="209351"/>
                </a:lnTo>
                <a:close/>
              </a:path>
            </a:pathLst>
          </a:custGeom>
          <a:solidFill>
            <a:schemeClr val="accent6">
              <a:lumMod val="75000"/>
            </a:schemeClr>
          </a:solidFill>
          <a:ln>
            <a:noFill/>
          </a:ln>
        </p:spPr>
        <p:txBody>
          <a:bodyPr/>
          <a:lstStyle/>
          <a:p>
            <a:endParaRPr lang="en-US" sz="1200"/>
          </a:p>
        </p:txBody>
      </p:sp>
      <p:sp>
        <p:nvSpPr>
          <p:cNvPr id="52" name="Google Shape;696;p22">
            <a:extLst>
              <a:ext uri="{FF2B5EF4-FFF2-40B4-BE49-F238E27FC236}">
                <a16:creationId xmlns:a16="http://schemas.microsoft.com/office/drawing/2014/main" id="{CF62F0A3-A8A2-60D2-7635-BA37C71582F7}"/>
              </a:ext>
            </a:extLst>
          </p:cNvPr>
          <p:cNvSpPr txBox="1"/>
          <p:nvPr/>
        </p:nvSpPr>
        <p:spPr>
          <a:xfrm>
            <a:off x="3911478" y="1556325"/>
            <a:ext cx="2872422" cy="323358"/>
          </a:xfrm>
          <a:prstGeom prst="rect">
            <a:avLst/>
          </a:prstGeom>
          <a:noFill/>
          <a:ln>
            <a:noFill/>
          </a:ln>
        </p:spPr>
        <p:txBody>
          <a:bodyPr spcFirstLastPara="1" wrap="square" lIns="0" tIns="0" rIns="0" bIns="0" anchor="t" anchorCtr="0">
            <a:spAutoFit/>
          </a:bodyPr>
          <a:lstStyle/>
          <a:p>
            <a:pPr algn="ctr">
              <a:lnSpc>
                <a:spcPct val="140026"/>
              </a:lnSpc>
            </a:pPr>
            <a:r>
              <a:rPr lang="en-US" sz="1501" b="1" dirty="0">
                <a:solidFill>
                  <a:srgbClr val="000000"/>
                </a:solidFill>
                <a:latin typeface="Open Sans"/>
                <a:ea typeface="Open Sans"/>
                <a:cs typeface="Open Sans"/>
                <a:sym typeface="Open Sans"/>
              </a:rPr>
              <a:t>Progression level detection </a:t>
            </a:r>
            <a:endParaRPr sz="1200" dirty="0"/>
          </a:p>
        </p:txBody>
      </p:sp>
      <p:sp>
        <p:nvSpPr>
          <p:cNvPr id="53" name="Google Shape;697;p22">
            <a:extLst>
              <a:ext uri="{FF2B5EF4-FFF2-40B4-BE49-F238E27FC236}">
                <a16:creationId xmlns:a16="http://schemas.microsoft.com/office/drawing/2014/main" id="{D5F318FF-B905-C052-EE75-530052AD7F22}"/>
              </a:ext>
            </a:extLst>
          </p:cNvPr>
          <p:cNvSpPr/>
          <p:nvPr/>
        </p:nvSpPr>
        <p:spPr>
          <a:xfrm>
            <a:off x="3886758" y="1960903"/>
            <a:ext cx="2921861" cy="46782"/>
          </a:xfrm>
          <a:prstGeom prst="rect">
            <a:avLst/>
          </a:prstGeom>
          <a:solidFill>
            <a:srgbClr val="FFFFFF"/>
          </a:solidFill>
          <a:ln>
            <a:noFill/>
          </a:ln>
        </p:spPr>
        <p:txBody>
          <a:bodyPr spcFirstLastPara="1" wrap="square" lIns="60950" tIns="60950" rIns="60950" bIns="60950" anchor="ctr" anchorCtr="0">
            <a:noAutofit/>
          </a:bodyPr>
          <a:lstStyle/>
          <a:p>
            <a:endParaRPr sz="1200"/>
          </a:p>
        </p:txBody>
      </p:sp>
      <p:pic>
        <p:nvPicPr>
          <p:cNvPr id="54" name="Google Shape;701;p22">
            <a:extLst>
              <a:ext uri="{FF2B5EF4-FFF2-40B4-BE49-F238E27FC236}">
                <a16:creationId xmlns:a16="http://schemas.microsoft.com/office/drawing/2014/main" id="{8F8CD15A-18BB-04FF-61D5-0F3C2AC9730C}"/>
              </a:ext>
            </a:extLst>
          </p:cNvPr>
          <p:cNvPicPr preferRelativeResize="0"/>
          <p:nvPr/>
        </p:nvPicPr>
        <p:blipFill rotWithShape="1">
          <a:blip r:embed="rId3">
            <a:alphaModFix/>
          </a:blip>
          <a:srcRect/>
          <a:stretch/>
        </p:blipFill>
        <p:spPr>
          <a:xfrm>
            <a:off x="2897449" y="2752597"/>
            <a:ext cx="379836" cy="392688"/>
          </a:xfrm>
          <a:prstGeom prst="rect">
            <a:avLst/>
          </a:prstGeom>
          <a:noFill/>
          <a:ln>
            <a:noFill/>
          </a:ln>
        </p:spPr>
      </p:pic>
      <p:sp>
        <p:nvSpPr>
          <p:cNvPr id="57" name="TextBox 56">
            <a:extLst>
              <a:ext uri="{FF2B5EF4-FFF2-40B4-BE49-F238E27FC236}">
                <a16:creationId xmlns:a16="http://schemas.microsoft.com/office/drawing/2014/main" id="{3678E3E7-F4F1-D7BE-32A8-EC4426264B90}"/>
              </a:ext>
            </a:extLst>
          </p:cNvPr>
          <p:cNvSpPr txBox="1"/>
          <p:nvPr/>
        </p:nvSpPr>
        <p:spPr>
          <a:xfrm>
            <a:off x="8497431" y="2352034"/>
            <a:ext cx="3542169" cy="1678280"/>
          </a:xfrm>
          <a:prstGeom prst="rect">
            <a:avLst/>
          </a:prstGeom>
          <a:noFill/>
        </p:spPr>
        <p:txBody>
          <a:bodyPr wrap="square">
            <a:spAutoFit/>
          </a:bodyPr>
          <a:lstStyle/>
          <a:p>
            <a:pPr marL="407351" lvl="1" indent="-203676" algn="just">
              <a:lnSpc>
                <a:spcPct val="140014"/>
              </a:lnSpc>
              <a:buClr>
                <a:srgbClr val="000000"/>
              </a:buClr>
              <a:buSzPts val="2829"/>
              <a:buFont typeface="Arial"/>
              <a:buChar char="•"/>
            </a:pPr>
            <a:r>
              <a:rPr lang="en-US" sz="1886" dirty="0">
                <a:solidFill>
                  <a:srgbClr val="000000"/>
                </a:solidFill>
                <a:latin typeface="Open Sans"/>
                <a:ea typeface="Open Sans"/>
                <a:cs typeface="Open Sans"/>
                <a:sym typeface="Open Sans"/>
              </a:rPr>
              <a:t>First-ever in Srilanka with real time alternative route suggestion according to pollution level.</a:t>
            </a:r>
          </a:p>
        </p:txBody>
      </p:sp>
      <p:pic>
        <p:nvPicPr>
          <p:cNvPr id="58" name="Google Shape;667;p22">
            <a:extLst>
              <a:ext uri="{FF2B5EF4-FFF2-40B4-BE49-F238E27FC236}">
                <a16:creationId xmlns:a16="http://schemas.microsoft.com/office/drawing/2014/main" id="{ADB48219-164D-6118-FD68-EEE26CF43620}"/>
              </a:ext>
            </a:extLst>
          </p:cNvPr>
          <p:cNvPicPr preferRelativeResize="0"/>
          <p:nvPr/>
        </p:nvPicPr>
        <p:blipFill rotWithShape="1">
          <a:blip r:embed="rId3">
            <a:alphaModFix/>
          </a:blip>
          <a:srcRect/>
          <a:stretch/>
        </p:blipFill>
        <p:spPr>
          <a:xfrm>
            <a:off x="4419600" y="4443788"/>
            <a:ext cx="379836" cy="392688"/>
          </a:xfrm>
          <a:prstGeom prst="rect">
            <a:avLst/>
          </a:prstGeom>
          <a:noFill/>
          <a:ln>
            <a:noFill/>
          </a:ln>
        </p:spPr>
      </p:pic>
      <p:sp>
        <p:nvSpPr>
          <p:cNvPr id="23" name="Google Shape;652;p22">
            <a:extLst>
              <a:ext uri="{FF2B5EF4-FFF2-40B4-BE49-F238E27FC236}">
                <a16:creationId xmlns:a16="http://schemas.microsoft.com/office/drawing/2014/main" id="{65EBF32B-1E1D-17AD-5D3D-96F652043936}"/>
              </a:ext>
            </a:extLst>
          </p:cNvPr>
          <p:cNvSpPr/>
          <p:nvPr/>
        </p:nvSpPr>
        <p:spPr>
          <a:xfrm>
            <a:off x="3850103" y="3411838"/>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56" name="Google Shape;653;p22">
            <a:extLst>
              <a:ext uri="{FF2B5EF4-FFF2-40B4-BE49-F238E27FC236}">
                <a16:creationId xmlns:a16="http://schemas.microsoft.com/office/drawing/2014/main" id="{D4A91CDF-52E8-4AD5-C17B-F2D3D87F35EF}"/>
              </a:ext>
            </a:extLst>
          </p:cNvPr>
          <p:cNvSpPr/>
          <p:nvPr/>
        </p:nvSpPr>
        <p:spPr>
          <a:xfrm>
            <a:off x="5369312" y="3411838"/>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59" name="Google Shape;663;p22">
            <a:extLst>
              <a:ext uri="{FF2B5EF4-FFF2-40B4-BE49-F238E27FC236}">
                <a16:creationId xmlns:a16="http://schemas.microsoft.com/office/drawing/2014/main" id="{CE9A5835-8BC3-3787-061E-F20260A1F150}"/>
              </a:ext>
            </a:extLst>
          </p:cNvPr>
          <p:cNvSpPr/>
          <p:nvPr/>
        </p:nvSpPr>
        <p:spPr>
          <a:xfrm>
            <a:off x="2357851" y="3411838"/>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sp>
        <p:nvSpPr>
          <p:cNvPr id="60" name="Google Shape;674;p22">
            <a:extLst>
              <a:ext uri="{FF2B5EF4-FFF2-40B4-BE49-F238E27FC236}">
                <a16:creationId xmlns:a16="http://schemas.microsoft.com/office/drawing/2014/main" id="{1C9C7731-F5EC-EFBE-9A88-D4E92D37895F}"/>
              </a:ext>
            </a:extLst>
          </p:cNvPr>
          <p:cNvSpPr/>
          <p:nvPr/>
        </p:nvSpPr>
        <p:spPr>
          <a:xfrm>
            <a:off x="867642" y="3411838"/>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chemeClr val="accent6">
              <a:lumMod val="75000"/>
            </a:schemeClr>
          </a:solidFill>
          <a:ln>
            <a:noFill/>
          </a:ln>
        </p:spPr>
        <p:txBody>
          <a:bodyPr/>
          <a:lstStyle/>
          <a:p>
            <a:endParaRPr lang="en-US" sz="1200"/>
          </a:p>
        </p:txBody>
      </p:sp>
      <p:pic>
        <p:nvPicPr>
          <p:cNvPr id="61" name="Google Shape;680;p22">
            <a:extLst>
              <a:ext uri="{FF2B5EF4-FFF2-40B4-BE49-F238E27FC236}">
                <a16:creationId xmlns:a16="http://schemas.microsoft.com/office/drawing/2014/main" id="{FB8C72C1-1D70-A66C-3B83-5E7FE021996E}"/>
              </a:ext>
            </a:extLst>
          </p:cNvPr>
          <p:cNvPicPr preferRelativeResize="0"/>
          <p:nvPr/>
        </p:nvPicPr>
        <p:blipFill rotWithShape="1">
          <a:blip r:embed="rId4">
            <a:alphaModFix/>
          </a:blip>
          <a:srcRect/>
          <a:stretch/>
        </p:blipFill>
        <p:spPr>
          <a:xfrm>
            <a:off x="5909805" y="3619739"/>
            <a:ext cx="385491" cy="379183"/>
          </a:xfrm>
          <a:prstGeom prst="rect">
            <a:avLst/>
          </a:prstGeom>
          <a:noFill/>
          <a:ln>
            <a:noFill/>
          </a:ln>
        </p:spPr>
      </p:pic>
      <p:sp>
        <p:nvSpPr>
          <p:cNvPr id="63" name="Google Shape;689;p22">
            <a:extLst>
              <a:ext uri="{FF2B5EF4-FFF2-40B4-BE49-F238E27FC236}">
                <a16:creationId xmlns:a16="http://schemas.microsoft.com/office/drawing/2014/main" id="{A491269C-2C75-BE7B-3BCD-F83C28C837EE}"/>
              </a:ext>
            </a:extLst>
          </p:cNvPr>
          <p:cNvSpPr txBox="1"/>
          <p:nvPr/>
        </p:nvSpPr>
        <p:spPr>
          <a:xfrm>
            <a:off x="867642" y="3661422"/>
            <a:ext cx="1366867" cy="329834"/>
          </a:xfrm>
          <a:prstGeom prst="rect">
            <a:avLst/>
          </a:prstGeom>
          <a:noFill/>
          <a:ln>
            <a:noFill/>
          </a:ln>
        </p:spPr>
        <p:txBody>
          <a:bodyPr spcFirstLastPara="1" wrap="square" lIns="0" tIns="0" rIns="0" bIns="0" anchor="t" anchorCtr="0">
            <a:spAutoFit/>
          </a:bodyPr>
          <a:lstStyle/>
          <a:p>
            <a:pPr algn="ctr">
              <a:lnSpc>
                <a:spcPct val="140052"/>
              </a:lnSpc>
            </a:pPr>
            <a:r>
              <a:rPr lang="en-US" sz="1531" b="1" dirty="0">
                <a:solidFill>
                  <a:srgbClr val="000000"/>
                </a:solidFill>
                <a:latin typeface="Open Sans"/>
                <a:ea typeface="Open Sans"/>
                <a:cs typeface="Open Sans"/>
                <a:sym typeface="Open Sans"/>
              </a:rPr>
              <a:t>Research A</a:t>
            </a:r>
            <a:endParaRPr sz="1200" dirty="0"/>
          </a:p>
        </p:txBody>
      </p:sp>
      <p:pic>
        <p:nvPicPr>
          <p:cNvPr id="65" name="Google Shape;701;p22">
            <a:extLst>
              <a:ext uri="{FF2B5EF4-FFF2-40B4-BE49-F238E27FC236}">
                <a16:creationId xmlns:a16="http://schemas.microsoft.com/office/drawing/2014/main" id="{FEB874FF-4B96-0BF6-AD2D-D16255F20D0A}"/>
              </a:ext>
            </a:extLst>
          </p:cNvPr>
          <p:cNvPicPr preferRelativeResize="0"/>
          <p:nvPr/>
        </p:nvPicPr>
        <p:blipFill rotWithShape="1">
          <a:blip r:embed="rId3">
            <a:alphaModFix/>
          </a:blip>
          <a:srcRect/>
          <a:stretch/>
        </p:blipFill>
        <p:spPr>
          <a:xfrm>
            <a:off x="2897449" y="3599034"/>
            <a:ext cx="379836" cy="392688"/>
          </a:xfrm>
          <a:prstGeom prst="rect">
            <a:avLst/>
          </a:prstGeom>
          <a:noFill/>
          <a:ln>
            <a:noFill/>
          </a:ln>
        </p:spPr>
      </p:pic>
      <p:sp>
        <p:nvSpPr>
          <p:cNvPr id="67" name="Google Shape;654;p22">
            <a:extLst>
              <a:ext uri="{FF2B5EF4-FFF2-40B4-BE49-F238E27FC236}">
                <a16:creationId xmlns:a16="http://schemas.microsoft.com/office/drawing/2014/main" id="{4624DD13-5778-6D6D-24F1-49D493C45C76}"/>
              </a:ext>
            </a:extLst>
          </p:cNvPr>
          <p:cNvSpPr/>
          <p:nvPr/>
        </p:nvSpPr>
        <p:spPr>
          <a:xfrm>
            <a:off x="6877823" y="3396014"/>
            <a:ext cx="1453377" cy="794986"/>
          </a:xfrm>
          <a:custGeom>
            <a:avLst/>
            <a:gdLst/>
            <a:ahLst/>
            <a:cxnLst/>
            <a:rect l="l" t="t" r="r" b="b"/>
            <a:pathLst>
              <a:path w="1065287" h="582704" extrusionOk="0">
                <a:moveTo>
                  <a:pt x="0" y="0"/>
                </a:moveTo>
                <a:lnTo>
                  <a:pt x="1065287" y="0"/>
                </a:lnTo>
                <a:lnTo>
                  <a:pt x="1065287" y="582704"/>
                </a:lnTo>
                <a:lnTo>
                  <a:pt x="0" y="582704"/>
                </a:lnTo>
                <a:close/>
              </a:path>
            </a:pathLst>
          </a:custGeom>
          <a:solidFill>
            <a:srgbClr val="E8E8E5"/>
          </a:solidFill>
          <a:ln>
            <a:noFill/>
          </a:ln>
        </p:spPr>
        <p:txBody>
          <a:bodyPr/>
          <a:lstStyle/>
          <a:p>
            <a:endParaRPr lang="en-US" sz="1200"/>
          </a:p>
        </p:txBody>
      </p:sp>
      <p:pic>
        <p:nvPicPr>
          <p:cNvPr id="68" name="Google Shape;693;p22">
            <a:extLst>
              <a:ext uri="{FF2B5EF4-FFF2-40B4-BE49-F238E27FC236}">
                <a16:creationId xmlns:a16="http://schemas.microsoft.com/office/drawing/2014/main" id="{A37CFB0D-B67E-E18A-56E4-00920C91B385}"/>
              </a:ext>
            </a:extLst>
          </p:cNvPr>
          <p:cNvPicPr preferRelativeResize="0"/>
          <p:nvPr/>
        </p:nvPicPr>
        <p:blipFill rotWithShape="1">
          <a:blip r:embed="rId4">
            <a:alphaModFix/>
          </a:blip>
          <a:srcRect/>
          <a:stretch/>
        </p:blipFill>
        <p:spPr>
          <a:xfrm>
            <a:off x="7402062" y="3603916"/>
            <a:ext cx="385491" cy="379183"/>
          </a:xfrm>
          <a:prstGeom prst="rect">
            <a:avLst/>
          </a:prstGeom>
          <a:noFill/>
          <a:ln>
            <a:noFill/>
          </a:ln>
        </p:spPr>
      </p:pic>
      <p:pic>
        <p:nvPicPr>
          <p:cNvPr id="69" name="Google Shape;678;p22">
            <a:extLst>
              <a:ext uri="{FF2B5EF4-FFF2-40B4-BE49-F238E27FC236}">
                <a16:creationId xmlns:a16="http://schemas.microsoft.com/office/drawing/2014/main" id="{14F2A24D-AFF7-71BF-757C-880C16CD92C3}"/>
              </a:ext>
            </a:extLst>
          </p:cNvPr>
          <p:cNvPicPr preferRelativeResize="0"/>
          <p:nvPr/>
        </p:nvPicPr>
        <p:blipFill rotWithShape="1">
          <a:blip r:embed="rId3">
            <a:alphaModFix/>
          </a:blip>
          <a:srcRect/>
          <a:stretch/>
        </p:blipFill>
        <p:spPr>
          <a:xfrm>
            <a:off x="2900121" y="4460123"/>
            <a:ext cx="379836" cy="392688"/>
          </a:xfrm>
          <a:prstGeom prst="rect">
            <a:avLst/>
          </a:prstGeom>
          <a:noFill/>
          <a:ln>
            <a:noFill/>
          </a:ln>
        </p:spPr>
      </p:pic>
      <p:pic>
        <p:nvPicPr>
          <p:cNvPr id="70" name="Google Shape;667;p22">
            <a:extLst>
              <a:ext uri="{FF2B5EF4-FFF2-40B4-BE49-F238E27FC236}">
                <a16:creationId xmlns:a16="http://schemas.microsoft.com/office/drawing/2014/main" id="{1FB33136-6425-3AC6-DF93-0ED4553E6C00}"/>
              </a:ext>
            </a:extLst>
          </p:cNvPr>
          <p:cNvPicPr preferRelativeResize="0"/>
          <p:nvPr/>
        </p:nvPicPr>
        <p:blipFill rotWithShape="1">
          <a:blip r:embed="rId3">
            <a:alphaModFix/>
          </a:blip>
          <a:srcRect/>
          <a:stretch/>
        </p:blipFill>
        <p:spPr>
          <a:xfrm>
            <a:off x="4386873" y="3597163"/>
            <a:ext cx="379836" cy="392688"/>
          </a:xfrm>
          <a:prstGeom prst="rect">
            <a:avLst/>
          </a:prstGeom>
          <a:noFill/>
          <a:ln>
            <a:noFill/>
          </a:ln>
        </p:spPr>
      </p:pic>
      <p:cxnSp>
        <p:nvCxnSpPr>
          <p:cNvPr id="7" name="Straight Connector 6">
            <a:extLst>
              <a:ext uri="{FF2B5EF4-FFF2-40B4-BE49-F238E27FC236}">
                <a16:creationId xmlns:a16="http://schemas.microsoft.com/office/drawing/2014/main" id="{05EEF4BA-3DCA-E68D-48BC-7A7840AA1D1D}"/>
              </a:ext>
            </a:extLst>
          </p:cNvPr>
          <p:cNvCxnSpPr/>
          <p:nvPr/>
        </p:nvCxnSpPr>
        <p:spPr>
          <a:xfrm>
            <a:off x="2897449" y="990600"/>
            <a:ext cx="5250871" cy="0"/>
          </a:xfrm>
          <a:prstGeom prst="line">
            <a:avLst/>
          </a:prstGeom>
          <a:ln w="38100"/>
        </p:spPr>
        <p:style>
          <a:lnRef idx="3">
            <a:schemeClr val="accent4"/>
          </a:lnRef>
          <a:fillRef idx="0">
            <a:schemeClr val="accent4"/>
          </a:fillRef>
          <a:effectRef idx="2">
            <a:schemeClr val="accent4"/>
          </a:effectRef>
          <a:fontRef idx="minor">
            <a:schemeClr val="tx1"/>
          </a:fontRef>
        </p:style>
      </p:cxnSp>
      <p:pic>
        <p:nvPicPr>
          <p:cNvPr id="8" name="Google Shape;103;p2">
            <a:extLst>
              <a:ext uri="{FF2B5EF4-FFF2-40B4-BE49-F238E27FC236}">
                <a16:creationId xmlns:a16="http://schemas.microsoft.com/office/drawing/2014/main" id="{D80F6627-C84F-7966-13BA-8752ED212C70}"/>
              </a:ext>
            </a:extLst>
          </p:cNvPr>
          <p:cNvPicPr preferRelativeResize="0"/>
          <p:nvPr/>
        </p:nvPicPr>
        <p:blipFill rotWithShape="1">
          <a:blip r:embed="rId5">
            <a:alphaModFix amt="80000"/>
          </a:blip>
          <a:srcRect r="52090"/>
          <a:stretch/>
        </p:blipFill>
        <p:spPr>
          <a:xfrm>
            <a:off x="0" y="6243790"/>
            <a:ext cx="2895600" cy="630237"/>
          </a:xfrm>
          <a:prstGeom prst="rect">
            <a:avLst/>
          </a:prstGeom>
          <a:noFill/>
          <a:ln>
            <a:noFill/>
          </a:ln>
        </p:spPr>
      </p:pic>
      <p:sp>
        <p:nvSpPr>
          <p:cNvPr id="19" name="Rectangle 18">
            <a:extLst>
              <a:ext uri="{FF2B5EF4-FFF2-40B4-BE49-F238E27FC236}">
                <a16:creationId xmlns:a16="http://schemas.microsoft.com/office/drawing/2014/main" id="{10FC6DFC-07F9-DF47-6868-9EB3D9543166}"/>
              </a:ext>
            </a:extLst>
          </p:cNvPr>
          <p:cNvSpPr/>
          <p:nvPr/>
        </p:nvSpPr>
        <p:spPr>
          <a:xfrm>
            <a:off x="3084539" y="6413850"/>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28" name="Date Placeholder 27">
            <a:extLst>
              <a:ext uri="{FF2B5EF4-FFF2-40B4-BE49-F238E27FC236}">
                <a16:creationId xmlns:a16="http://schemas.microsoft.com/office/drawing/2014/main" id="{8B0151AC-B3A5-855E-6EBC-50F8AA55D884}"/>
              </a:ext>
            </a:extLst>
          </p:cNvPr>
          <p:cNvSpPr>
            <a:spLocks noGrp="1"/>
          </p:cNvSpPr>
          <p:nvPr>
            <p:ph type="dt" idx="10"/>
          </p:nvPr>
        </p:nvSpPr>
        <p:spPr/>
        <p:txBody>
          <a:bodyPr/>
          <a:lstStyle/>
          <a:p>
            <a:fld id="{96D0D393-CFD7-43C5-AA39-74F772E5C911}" type="datetime1">
              <a:rPr lang="en-US" smtClean="0"/>
              <a:t>2/21/2024</a:t>
            </a:fld>
            <a:endParaRPr lang="en-US"/>
          </a:p>
        </p:txBody>
      </p:sp>
      <p:sp>
        <p:nvSpPr>
          <p:cNvPr id="30" name="Slide Number Placeholder 29">
            <a:extLst>
              <a:ext uri="{FF2B5EF4-FFF2-40B4-BE49-F238E27FC236}">
                <a16:creationId xmlns:a16="http://schemas.microsoft.com/office/drawing/2014/main" id="{17240CC6-D267-23CE-D161-CD7ADF0564E6}"/>
              </a:ext>
            </a:extLst>
          </p:cNvPr>
          <p:cNvSpPr>
            <a:spLocks noGrp="1"/>
          </p:cNvSpPr>
          <p:nvPr>
            <p:ph type="sldNum" idx="12"/>
          </p:nvPr>
        </p:nvSpPr>
        <p:spPr/>
        <p:txBody>
          <a:bodyPr/>
          <a:lstStyle/>
          <a:p>
            <a:fld id="{00000000-1234-1234-1234-123412341234}" type="slidenum">
              <a:rPr lang="en-US" smtClean="0"/>
              <a:pPr/>
              <a:t>53</a:t>
            </a:fld>
            <a:endParaRPr lang="en-US"/>
          </a:p>
        </p:txBody>
      </p:sp>
      <p:sp>
        <p:nvSpPr>
          <p:cNvPr id="36" name="TextBox 35">
            <a:extLst>
              <a:ext uri="{FF2B5EF4-FFF2-40B4-BE49-F238E27FC236}">
                <a16:creationId xmlns:a16="http://schemas.microsoft.com/office/drawing/2014/main" id="{41EFC51A-130D-A1C2-4CFD-1B77E6523D67}"/>
              </a:ext>
            </a:extLst>
          </p:cNvPr>
          <p:cNvSpPr txBox="1"/>
          <p:nvPr/>
        </p:nvSpPr>
        <p:spPr>
          <a:xfrm>
            <a:off x="10616945" y="6416735"/>
            <a:ext cx="1453377"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43103" y="150188"/>
            <a:ext cx="5560833" cy="912750"/>
          </a:xfrm>
          <a:prstGeom prst="rect">
            <a:avLst/>
          </a:prstGeom>
        </p:spPr>
        <p:txBody>
          <a:bodyPr wrap="square" lIns="0" tIns="0" rIns="0" bIns="0" rtlCol="0" anchor="t">
            <a:spAutoFit/>
          </a:bodyPr>
          <a:lstStyle/>
          <a:p>
            <a:pPr algn="ctr">
              <a:lnSpc>
                <a:spcPts val="8587"/>
              </a:lnSpc>
              <a:spcBef>
                <a:spcPct val="0"/>
              </a:spcBef>
            </a:pPr>
            <a:r>
              <a:rPr lang="en-US" sz="2933" dirty="0">
                <a:solidFill>
                  <a:srgbClr val="000000"/>
                </a:solidFill>
                <a:latin typeface="Canva Sans Bold"/>
              </a:rPr>
              <a:t>Specific and Sub Objectives</a:t>
            </a:r>
          </a:p>
        </p:txBody>
      </p:sp>
      <p:sp>
        <p:nvSpPr>
          <p:cNvPr id="3" name="Google Shape;418;p12">
            <a:extLst>
              <a:ext uri="{FF2B5EF4-FFF2-40B4-BE49-F238E27FC236}">
                <a16:creationId xmlns:a16="http://schemas.microsoft.com/office/drawing/2014/main" id="{9B1216BF-7259-A53C-0BBE-14B355093AAB}"/>
              </a:ext>
            </a:extLst>
          </p:cNvPr>
          <p:cNvSpPr/>
          <p:nvPr/>
        </p:nvSpPr>
        <p:spPr>
          <a:xfrm>
            <a:off x="261593" y="2681372"/>
            <a:ext cx="1973076" cy="1981919"/>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D9D9D9"/>
          </a:solidFill>
          <a:ln>
            <a:noFill/>
          </a:ln>
        </p:spPr>
        <p:txBody>
          <a:bodyPr spcFirstLastPara="1" wrap="square" lIns="60950" tIns="60950" rIns="60950" bIns="60950" anchor="ctr" anchorCtr="0">
            <a:noAutofit/>
          </a:bodyPr>
          <a:lstStyle/>
          <a:p>
            <a:endParaRPr sz="1200"/>
          </a:p>
        </p:txBody>
      </p:sp>
      <p:pic>
        <p:nvPicPr>
          <p:cNvPr id="4" name="Google Shape;419;p12">
            <a:extLst>
              <a:ext uri="{FF2B5EF4-FFF2-40B4-BE49-F238E27FC236}">
                <a16:creationId xmlns:a16="http://schemas.microsoft.com/office/drawing/2014/main" id="{FDB13627-8604-275C-86EB-B1B5B6FF3C4C}"/>
              </a:ext>
            </a:extLst>
          </p:cNvPr>
          <p:cNvPicPr preferRelativeResize="0"/>
          <p:nvPr/>
        </p:nvPicPr>
        <p:blipFill rotWithShape="1">
          <a:blip r:embed="rId2">
            <a:alphaModFix/>
          </a:blip>
          <a:srcRect/>
          <a:stretch/>
        </p:blipFill>
        <p:spPr>
          <a:xfrm rot="5400000">
            <a:off x="427225" y="2851426"/>
            <a:ext cx="3283625" cy="1641813"/>
          </a:xfrm>
          <a:prstGeom prst="rect">
            <a:avLst/>
          </a:prstGeom>
          <a:noFill/>
          <a:ln>
            <a:noFill/>
          </a:ln>
        </p:spPr>
      </p:pic>
      <p:sp>
        <p:nvSpPr>
          <p:cNvPr id="5" name="Google Shape;420;p12">
            <a:extLst>
              <a:ext uri="{FF2B5EF4-FFF2-40B4-BE49-F238E27FC236}">
                <a16:creationId xmlns:a16="http://schemas.microsoft.com/office/drawing/2014/main" id="{F3648EE0-37F2-3BEC-A71D-FDEA17D1CB38}"/>
              </a:ext>
            </a:extLst>
          </p:cNvPr>
          <p:cNvSpPr/>
          <p:nvPr/>
        </p:nvSpPr>
        <p:spPr>
          <a:xfrm>
            <a:off x="3190193" y="1859242"/>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6" name="Google Shape;421;p12">
            <a:extLst>
              <a:ext uri="{FF2B5EF4-FFF2-40B4-BE49-F238E27FC236}">
                <a16:creationId xmlns:a16="http://schemas.microsoft.com/office/drawing/2014/main" id="{3E457779-A024-456E-26F4-67345FA8E701}"/>
              </a:ext>
            </a:extLst>
          </p:cNvPr>
          <p:cNvSpPr/>
          <p:nvPr/>
        </p:nvSpPr>
        <p:spPr>
          <a:xfrm>
            <a:off x="3650871" y="3079865"/>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8" name="Google Shape;423;p12">
            <a:extLst>
              <a:ext uri="{FF2B5EF4-FFF2-40B4-BE49-F238E27FC236}">
                <a16:creationId xmlns:a16="http://schemas.microsoft.com/office/drawing/2014/main" id="{687B6555-6DD2-7CAC-F4FC-9E53E260304C}"/>
              </a:ext>
            </a:extLst>
          </p:cNvPr>
          <p:cNvSpPr/>
          <p:nvPr/>
        </p:nvSpPr>
        <p:spPr>
          <a:xfrm>
            <a:off x="2421504" y="2681372"/>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9" name="Google Shape;424;p12">
            <a:extLst>
              <a:ext uri="{FF2B5EF4-FFF2-40B4-BE49-F238E27FC236}">
                <a16:creationId xmlns:a16="http://schemas.microsoft.com/office/drawing/2014/main" id="{F6D71204-093D-91D5-3CF2-DB89447FDDF7}"/>
              </a:ext>
            </a:extLst>
          </p:cNvPr>
          <p:cNvSpPr/>
          <p:nvPr/>
        </p:nvSpPr>
        <p:spPr>
          <a:xfrm>
            <a:off x="2652178" y="3481710"/>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9B951"/>
          </a:solidFill>
          <a:ln>
            <a:noFill/>
          </a:ln>
        </p:spPr>
        <p:txBody>
          <a:bodyPr spcFirstLastPara="1" wrap="square" lIns="60950" tIns="60950" rIns="60950" bIns="60950" anchor="ctr" anchorCtr="0">
            <a:noAutofit/>
          </a:bodyPr>
          <a:lstStyle/>
          <a:p>
            <a:endParaRPr sz="1200" dirty="0"/>
          </a:p>
        </p:txBody>
      </p:sp>
      <p:sp>
        <p:nvSpPr>
          <p:cNvPr id="10" name="Google Shape;425;p12">
            <a:extLst>
              <a:ext uri="{FF2B5EF4-FFF2-40B4-BE49-F238E27FC236}">
                <a16:creationId xmlns:a16="http://schemas.microsoft.com/office/drawing/2014/main" id="{19FBF4BE-42F8-B9DF-9B2F-A0DA7BCACCB4}"/>
              </a:ext>
            </a:extLst>
          </p:cNvPr>
          <p:cNvSpPr/>
          <p:nvPr/>
        </p:nvSpPr>
        <p:spPr>
          <a:xfrm>
            <a:off x="2477936" y="4423445"/>
            <a:ext cx="204006" cy="204921"/>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grpSp>
        <p:nvGrpSpPr>
          <p:cNvPr id="11" name="Google Shape;426;p12">
            <a:extLst>
              <a:ext uri="{FF2B5EF4-FFF2-40B4-BE49-F238E27FC236}">
                <a16:creationId xmlns:a16="http://schemas.microsoft.com/office/drawing/2014/main" id="{DE38BD76-AD4D-7DD0-2F64-E362CA7158A2}"/>
              </a:ext>
            </a:extLst>
          </p:cNvPr>
          <p:cNvGrpSpPr/>
          <p:nvPr/>
        </p:nvGrpSpPr>
        <p:grpSpPr>
          <a:xfrm rot="-5400000">
            <a:off x="6647027" y="-627480"/>
            <a:ext cx="633463" cy="5376489"/>
            <a:chOff x="0" y="0"/>
            <a:chExt cx="3304540" cy="23737604"/>
          </a:xfrm>
        </p:grpSpPr>
        <p:sp>
          <p:nvSpPr>
            <p:cNvPr id="12" name="Google Shape;427;p12">
              <a:extLst>
                <a:ext uri="{FF2B5EF4-FFF2-40B4-BE49-F238E27FC236}">
                  <a16:creationId xmlns:a16="http://schemas.microsoft.com/office/drawing/2014/main" id="{6A8CC6BE-475B-6B81-D4D6-D9FFB702E4BF}"/>
                </a:ext>
              </a:extLst>
            </p:cNvPr>
            <p:cNvSpPr/>
            <p:nvPr/>
          </p:nvSpPr>
          <p:spPr>
            <a:xfrm>
              <a:off x="127000" y="127000"/>
              <a:ext cx="3051810" cy="23420104"/>
            </a:xfrm>
            <a:custGeom>
              <a:avLst/>
              <a:gdLst/>
              <a:ahLst/>
              <a:cxnLst/>
              <a:rect l="l" t="t" r="r" b="b"/>
              <a:pathLst>
                <a:path w="3051810" h="23420105" extrusionOk="0">
                  <a:moveTo>
                    <a:pt x="3051810" y="0"/>
                  </a:moveTo>
                  <a:lnTo>
                    <a:pt x="3051810" y="23420105"/>
                  </a:lnTo>
                  <a:lnTo>
                    <a:pt x="1526540" y="22788914"/>
                  </a:lnTo>
                  <a:lnTo>
                    <a:pt x="0" y="23420105"/>
                  </a:lnTo>
                  <a:lnTo>
                    <a:pt x="0" y="0"/>
                  </a:lnTo>
                  <a:lnTo>
                    <a:pt x="3051810" y="0"/>
                  </a:lnTo>
                  <a:close/>
                </a:path>
              </a:pathLst>
            </a:custGeom>
            <a:solidFill>
              <a:srgbClr val="192954"/>
            </a:solidFill>
            <a:ln>
              <a:noFill/>
            </a:ln>
          </p:spPr>
          <p:txBody>
            <a:bodyPr/>
            <a:lstStyle/>
            <a:p>
              <a:endParaRPr lang="en-US" sz="1200" dirty="0"/>
            </a:p>
          </p:txBody>
        </p:sp>
        <p:sp>
          <p:nvSpPr>
            <p:cNvPr id="13" name="Google Shape;428;p12">
              <a:extLst>
                <a:ext uri="{FF2B5EF4-FFF2-40B4-BE49-F238E27FC236}">
                  <a16:creationId xmlns:a16="http://schemas.microsoft.com/office/drawing/2014/main" id="{56A97F41-7944-A8A3-77E6-FC311A4D7452}"/>
                </a:ext>
              </a:extLst>
            </p:cNvPr>
            <p:cNvSpPr/>
            <p:nvPr/>
          </p:nvSpPr>
          <p:spPr>
            <a:xfrm>
              <a:off x="0" y="0"/>
              <a:ext cx="3304540" cy="23737604"/>
            </a:xfrm>
            <a:custGeom>
              <a:avLst/>
              <a:gdLst/>
              <a:ahLst/>
              <a:cxnLst/>
              <a:rect l="l" t="t" r="r" b="b"/>
              <a:pathLst>
                <a:path w="3304540" h="23737605" extrusionOk="0">
                  <a:moveTo>
                    <a:pt x="0" y="0"/>
                  </a:moveTo>
                  <a:lnTo>
                    <a:pt x="0" y="23737605"/>
                  </a:lnTo>
                  <a:lnTo>
                    <a:pt x="1652270" y="23054345"/>
                  </a:lnTo>
                  <a:lnTo>
                    <a:pt x="3304540" y="23737605"/>
                  </a:lnTo>
                  <a:lnTo>
                    <a:pt x="3304540" y="0"/>
                  </a:lnTo>
                  <a:lnTo>
                    <a:pt x="0" y="0"/>
                  </a:lnTo>
                  <a:close/>
                  <a:moveTo>
                    <a:pt x="3178810" y="2394158"/>
                  </a:moveTo>
                  <a:lnTo>
                    <a:pt x="3178810" y="23547105"/>
                  </a:lnTo>
                  <a:lnTo>
                    <a:pt x="1653540" y="22915916"/>
                  </a:lnTo>
                  <a:lnTo>
                    <a:pt x="127000" y="23547105"/>
                  </a:lnTo>
                  <a:lnTo>
                    <a:pt x="127000" y="127000"/>
                  </a:lnTo>
                  <a:lnTo>
                    <a:pt x="3178810" y="127000"/>
                  </a:lnTo>
                  <a:lnTo>
                    <a:pt x="3178810" y="2394158"/>
                  </a:lnTo>
                  <a:lnTo>
                    <a:pt x="3178810" y="2394158"/>
                  </a:lnTo>
                  <a:close/>
                </a:path>
              </a:pathLst>
            </a:custGeom>
            <a:solidFill>
              <a:srgbClr val="99B951"/>
            </a:solidFill>
            <a:ln>
              <a:noFill/>
            </a:ln>
          </p:spPr>
          <p:txBody>
            <a:bodyPr/>
            <a:lstStyle/>
            <a:p>
              <a:endParaRPr lang="en-US" sz="1200"/>
            </a:p>
          </p:txBody>
        </p:sp>
      </p:grpSp>
      <p:sp>
        <p:nvSpPr>
          <p:cNvPr id="14" name="Google Shape;429;p12">
            <a:extLst>
              <a:ext uri="{FF2B5EF4-FFF2-40B4-BE49-F238E27FC236}">
                <a16:creationId xmlns:a16="http://schemas.microsoft.com/office/drawing/2014/main" id="{94806690-CCEE-D136-4B63-2FA88709DB48}"/>
              </a:ext>
            </a:extLst>
          </p:cNvPr>
          <p:cNvSpPr txBox="1"/>
          <p:nvPr/>
        </p:nvSpPr>
        <p:spPr>
          <a:xfrm>
            <a:off x="4036299" y="1905562"/>
            <a:ext cx="5560832" cy="322717"/>
          </a:xfrm>
          <a:prstGeom prst="rect">
            <a:avLst/>
          </a:prstGeom>
          <a:noFill/>
          <a:ln>
            <a:noFill/>
          </a:ln>
        </p:spPr>
        <p:txBody>
          <a:bodyPr spcFirstLastPara="1" wrap="square" lIns="0" tIns="0" rIns="0" bIns="0" anchor="t" anchorCtr="0">
            <a:spAutoFit/>
          </a:bodyPr>
          <a:lstStyle/>
          <a:p>
            <a:pPr algn="ctr">
              <a:lnSpc>
                <a:spcPct val="140008"/>
              </a:lnSpc>
            </a:pPr>
            <a:r>
              <a:rPr lang="en-US" sz="1498" b="1" dirty="0">
                <a:solidFill>
                  <a:srgbClr val="FFFFFF"/>
                </a:solidFill>
                <a:latin typeface="Open Sans"/>
                <a:ea typeface="Open Sans"/>
                <a:cs typeface="Open Sans"/>
                <a:sym typeface="Open Sans"/>
              </a:rPr>
              <a:t>Identification of Polluted Route Areas</a:t>
            </a:r>
            <a:endParaRPr sz="1200" dirty="0"/>
          </a:p>
        </p:txBody>
      </p:sp>
      <p:sp>
        <p:nvSpPr>
          <p:cNvPr id="15" name="Google Shape;430;p12">
            <a:extLst>
              <a:ext uri="{FF2B5EF4-FFF2-40B4-BE49-F238E27FC236}">
                <a16:creationId xmlns:a16="http://schemas.microsoft.com/office/drawing/2014/main" id="{A8975908-C068-F586-6DB8-3D2E4F429830}"/>
              </a:ext>
            </a:extLst>
          </p:cNvPr>
          <p:cNvSpPr/>
          <p:nvPr/>
        </p:nvSpPr>
        <p:spPr>
          <a:xfrm>
            <a:off x="3313662" y="1984117"/>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a:stretch>
          </a:blipFill>
          <a:ln>
            <a:noFill/>
          </a:ln>
        </p:spPr>
        <p:txBody>
          <a:bodyPr spcFirstLastPara="1" wrap="square" lIns="60950" tIns="60950" rIns="60950" bIns="60950" anchor="ctr" anchorCtr="0">
            <a:noAutofit/>
          </a:bodyPr>
          <a:lstStyle/>
          <a:p>
            <a:endParaRPr sz="1200"/>
          </a:p>
        </p:txBody>
      </p:sp>
      <p:sp>
        <p:nvSpPr>
          <p:cNvPr id="16" name="Google Shape;431;p12">
            <a:extLst>
              <a:ext uri="{FF2B5EF4-FFF2-40B4-BE49-F238E27FC236}">
                <a16:creationId xmlns:a16="http://schemas.microsoft.com/office/drawing/2014/main" id="{EBB85ED6-3DC8-4D65-C2F0-F7A76D4319C9}"/>
              </a:ext>
            </a:extLst>
          </p:cNvPr>
          <p:cNvSpPr/>
          <p:nvPr/>
        </p:nvSpPr>
        <p:spPr>
          <a:xfrm>
            <a:off x="3774340" y="3194128"/>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a:stretch>
          </a:blipFill>
          <a:ln>
            <a:noFill/>
          </a:ln>
        </p:spPr>
        <p:txBody>
          <a:bodyPr spcFirstLastPara="1" wrap="square" lIns="60950" tIns="60950" rIns="60950" bIns="60950" anchor="ctr" anchorCtr="0">
            <a:noAutofit/>
          </a:bodyPr>
          <a:lstStyle/>
          <a:p>
            <a:endParaRPr sz="1200"/>
          </a:p>
        </p:txBody>
      </p:sp>
      <p:grpSp>
        <p:nvGrpSpPr>
          <p:cNvPr id="18" name="Google Shape;433;p12">
            <a:extLst>
              <a:ext uri="{FF2B5EF4-FFF2-40B4-BE49-F238E27FC236}">
                <a16:creationId xmlns:a16="http://schemas.microsoft.com/office/drawing/2014/main" id="{B7AEA92C-E840-819D-22AF-FC5222BA2F15}"/>
              </a:ext>
            </a:extLst>
          </p:cNvPr>
          <p:cNvGrpSpPr/>
          <p:nvPr/>
        </p:nvGrpSpPr>
        <p:grpSpPr>
          <a:xfrm rot="-5400000">
            <a:off x="7762735" y="10024"/>
            <a:ext cx="633463" cy="6900546"/>
            <a:chOff x="0" y="0"/>
            <a:chExt cx="3304540" cy="28512680"/>
          </a:xfrm>
        </p:grpSpPr>
        <p:sp>
          <p:nvSpPr>
            <p:cNvPr id="19" name="Google Shape;434;p12">
              <a:extLst>
                <a:ext uri="{FF2B5EF4-FFF2-40B4-BE49-F238E27FC236}">
                  <a16:creationId xmlns:a16="http://schemas.microsoft.com/office/drawing/2014/main" id="{EB1FAE8F-94C1-DE21-BBF1-00BF85B2AB03}"/>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sz="1200" dirty="0"/>
            </a:p>
          </p:txBody>
        </p:sp>
        <p:sp>
          <p:nvSpPr>
            <p:cNvPr id="20" name="Google Shape;435;p12">
              <a:extLst>
                <a:ext uri="{FF2B5EF4-FFF2-40B4-BE49-F238E27FC236}">
                  <a16:creationId xmlns:a16="http://schemas.microsoft.com/office/drawing/2014/main" id="{6EBE7510-9B71-AB98-0DCB-17A823593266}"/>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sz="1200"/>
            </a:p>
          </p:txBody>
        </p:sp>
      </p:grpSp>
      <p:sp>
        <p:nvSpPr>
          <p:cNvPr id="22" name="Google Shape;444;p12">
            <a:extLst>
              <a:ext uri="{FF2B5EF4-FFF2-40B4-BE49-F238E27FC236}">
                <a16:creationId xmlns:a16="http://schemas.microsoft.com/office/drawing/2014/main" id="{286573EC-B57E-C910-041F-FA817E10484D}"/>
              </a:ext>
            </a:extLst>
          </p:cNvPr>
          <p:cNvSpPr txBox="1"/>
          <p:nvPr/>
        </p:nvSpPr>
        <p:spPr>
          <a:xfrm>
            <a:off x="560831" y="3199339"/>
            <a:ext cx="1508207" cy="1198533"/>
          </a:xfrm>
          <a:prstGeom prst="rect">
            <a:avLst/>
          </a:prstGeom>
          <a:noFill/>
          <a:ln>
            <a:noFill/>
          </a:ln>
        </p:spPr>
        <p:txBody>
          <a:bodyPr spcFirstLastPara="1" wrap="square" lIns="0" tIns="0" rIns="0" bIns="0" anchor="t" anchorCtr="0">
            <a:spAutoFit/>
          </a:bodyPr>
          <a:lstStyle/>
          <a:p>
            <a:pPr>
              <a:lnSpc>
                <a:spcPct val="140009"/>
              </a:lnSpc>
            </a:pPr>
            <a:r>
              <a:rPr lang="en-US" sz="1391" b="1" dirty="0">
                <a:solidFill>
                  <a:srgbClr val="000000"/>
                </a:solidFill>
                <a:latin typeface="Open Sans"/>
                <a:ea typeface="Open Sans"/>
                <a:cs typeface="Open Sans"/>
                <a:sym typeface="Open Sans"/>
              </a:rPr>
              <a:t>Real-time Route Generation</a:t>
            </a:r>
          </a:p>
          <a:p>
            <a:pPr>
              <a:lnSpc>
                <a:spcPct val="140009"/>
              </a:lnSpc>
            </a:pPr>
            <a:r>
              <a:rPr lang="en-US" sz="1391" b="1" dirty="0">
                <a:solidFill>
                  <a:srgbClr val="000000"/>
                </a:solidFill>
                <a:latin typeface="Open Sans"/>
                <a:ea typeface="Open Sans"/>
                <a:cs typeface="Open Sans"/>
                <a:sym typeface="Open Sans"/>
              </a:rPr>
              <a:t>Based on Pollution </a:t>
            </a:r>
            <a:endParaRPr sz="1200" dirty="0"/>
          </a:p>
        </p:txBody>
      </p:sp>
      <p:sp>
        <p:nvSpPr>
          <p:cNvPr id="28" name="Google Shape;452;p12">
            <a:extLst>
              <a:ext uri="{FF2B5EF4-FFF2-40B4-BE49-F238E27FC236}">
                <a16:creationId xmlns:a16="http://schemas.microsoft.com/office/drawing/2014/main" id="{A619D023-BB9F-A542-9EC8-128A56418242}"/>
              </a:ext>
            </a:extLst>
          </p:cNvPr>
          <p:cNvSpPr txBox="1"/>
          <p:nvPr/>
        </p:nvSpPr>
        <p:spPr>
          <a:xfrm>
            <a:off x="4174985" y="5010220"/>
            <a:ext cx="4927595" cy="322717"/>
          </a:xfrm>
          <a:prstGeom prst="rect">
            <a:avLst/>
          </a:prstGeom>
          <a:noFill/>
          <a:ln>
            <a:noFill/>
          </a:ln>
        </p:spPr>
        <p:txBody>
          <a:bodyPr spcFirstLastPara="1" wrap="square" lIns="0" tIns="0" rIns="0" bIns="0" anchor="t" anchorCtr="0">
            <a:spAutoFit/>
          </a:bodyPr>
          <a:lstStyle/>
          <a:p>
            <a:pPr algn="ctr">
              <a:lnSpc>
                <a:spcPct val="140008"/>
              </a:lnSpc>
            </a:pPr>
            <a:r>
              <a:rPr lang="en-US" sz="1498" b="1" dirty="0">
                <a:solidFill>
                  <a:srgbClr val="FFFFFF"/>
                </a:solidFill>
                <a:latin typeface="Open Sans"/>
                <a:ea typeface="Open Sans"/>
                <a:cs typeface="Open Sans"/>
                <a:sym typeface="Open Sans"/>
              </a:rPr>
              <a:t>Graphical and comparative visual representation</a:t>
            </a:r>
            <a:endParaRPr sz="1200" dirty="0"/>
          </a:p>
        </p:txBody>
      </p:sp>
      <p:cxnSp>
        <p:nvCxnSpPr>
          <p:cNvPr id="30" name="Google Shape;456;p12">
            <a:extLst>
              <a:ext uri="{FF2B5EF4-FFF2-40B4-BE49-F238E27FC236}">
                <a16:creationId xmlns:a16="http://schemas.microsoft.com/office/drawing/2014/main" id="{4342347E-8CDA-2236-06F8-D5CD7126166E}"/>
              </a:ext>
            </a:extLst>
          </p:cNvPr>
          <p:cNvCxnSpPr/>
          <p:nvPr/>
        </p:nvCxnSpPr>
        <p:spPr>
          <a:xfrm rot="10800000" flipH="1">
            <a:off x="2540000" y="2353152"/>
            <a:ext cx="711200" cy="430680"/>
          </a:xfrm>
          <a:prstGeom prst="straightConnector1">
            <a:avLst/>
          </a:prstGeom>
          <a:noFill/>
          <a:ln w="9525" cap="flat" cmpd="sng">
            <a:solidFill>
              <a:srgbClr val="17365D"/>
            </a:solidFill>
            <a:prstDash val="solid"/>
            <a:round/>
            <a:headEnd type="none" w="sm" len="sm"/>
            <a:tailEnd type="none" w="sm" len="sm"/>
          </a:ln>
        </p:spPr>
      </p:cxnSp>
      <p:cxnSp>
        <p:nvCxnSpPr>
          <p:cNvPr id="31" name="Google Shape;457;p12">
            <a:extLst>
              <a:ext uri="{FF2B5EF4-FFF2-40B4-BE49-F238E27FC236}">
                <a16:creationId xmlns:a16="http://schemas.microsoft.com/office/drawing/2014/main" id="{89983769-A8D0-D11D-E3F7-4022B6F759F5}"/>
              </a:ext>
            </a:extLst>
          </p:cNvPr>
          <p:cNvCxnSpPr/>
          <p:nvPr/>
        </p:nvCxnSpPr>
        <p:spPr>
          <a:xfrm rot="10800000" flipH="1">
            <a:off x="2856185" y="3438325"/>
            <a:ext cx="841790" cy="165199"/>
          </a:xfrm>
          <a:prstGeom prst="straightConnector1">
            <a:avLst/>
          </a:prstGeom>
          <a:noFill/>
          <a:ln w="9525" cap="flat" cmpd="sng">
            <a:solidFill>
              <a:srgbClr val="97B853"/>
            </a:solidFill>
            <a:prstDash val="solid"/>
            <a:round/>
            <a:headEnd type="none" w="sm" len="sm"/>
            <a:tailEnd type="none" w="sm" len="sm"/>
          </a:ln>
        </p:spPr>
      </p:cxnSp>
      <p:grpSp>
        <p:nvGrpSpPr>
          <p:cNvPr id="34" name="Google Shape;433;p12">
            <a:extLst>
              <a:ext uri="{FF2B5EF4-FFF2-40B4-BE49-F238E27FC236}">
                <a16:creationId xmlns:a16="http://schemas.microsoft.com/office/drawing/2014/main" id="{8633114E-B9B2-EF2F-BCD9-E9791F00E2A4}"/>
              </a:ext>
            </a:extLst>
          </p:cNvPr>
          <p:cNvGrpSpPr/>
          <p:nvPr/>
        </p:nvGrpSpPr>
        <p:grpSpPr>
          <a:xfrm rot="-5400000">
            <a:off x="6694696" y="1988966"/>
            <a:ext cx="633463" cy="5465730"/>
            <a:chOff x="0" y="0"/>
            <a:chExt cx="3304540" cy="28512680"/>
          </a:xfrm>
        </p:grpSpPr>
        <p:sp>
          <p:nvSpPr>
            <p:cNvPr id="35" name="Google Shape;434;p12">
              <a:extLst>
                <a:ext uri="{FF2B5EF4-FFF2-40B4-BE49-F238E27FC236}">
                  <a16:creationId xmlns:a16="http://schemas.microsoft.com/office/drawing/2014/main" id="{BEE403D2-5605-073B-0B34-A944DC767021}"/>
                </a:ext>
              </a:extLst>
            </p:cNvPr>
            <p:cNvSpPr/>
            <p:nvPr/>
          </p:nvSpPr>
          <p:spPr>
            <a:xfrm>
              <a:off x="127000" y="127000"/>
              <a:ext cx="3051810" cy="28195180"/>
            </a:xfrm>
            <a:custGeom>
              <a:avLst/>
              <a:gdLst/>
              <a:ahLst/>
              <a:cxnLst/>
              <a:rect l="l" t="t" r="r" b="b"/>
              <a:pathLst>
                <a:path w="3051810" h="28195181" extrusionOk="0">
                  <a:moveTo>
                    <a:pt x="3051810" y="0"/>
                  </a:moveTo>
                  <a:lnTo>
                    <a:pt x="3051810" y="28195181"/>
                  </a:lnTo>
                  <a:lnTo>
                    <a:pt x="1526540" y="27563992"/>
                  </a:lnTo>
                  <a:lnTo>
                    <a:pt x="0" y="28195181"/>
                  </a:lnTo>
                  <a:lnTo>
                    <a:pt x="0" y="0"/>
                  </a:lnTo>
                  <a:lnTo>
                    <a:pt x="3051810" y="0"/>
                  </a:lnTo>
                  <a:close/>
                </a:path>
              </a:pathLst>
            </a:custGeom>
            <a:solidFill>
              <a:srgbClr val="192954"/>
            </a:solidFill>
            <a:ln>
              <a:noFill/>
            </a:ln>
          </p:spPr>
          <p:txBody>
            <a:bodyPr/>
            <a:lstStyle/>
            <a:p>
              <a:endParaRPr lang="en-US" sz="1200"/>
            </a:p>
          </p:txBody>
        </p:sp>
        <p:sp>
          <p:nvSpPr>
            <p:cNvPr id="36" name="Google Shape;435;p12">
              <a:extLst>
                <a:ext uri="{FF2B5EF4-FFF2-40B4-BE49-F238E27FC236}">
                  <a16:creationId xmlns:a16="http://schemas.microsoft.com/office/drawing/2014/main" id="{154EDDDA-FEDE-8788-41FA-7513EE8330D9}"/>
                </a:ext>
              </a:extLst>
            </p:cNvPr>
            <p:cNvSpPr/>
            <p:nvPr/>
          </p:nvSpPr>
          <p:spPr>
            <a:xfrm>
              <a:off x="0" y="0"/>
              <a:ext cx="3304540" cy="28512680"/>
            </a:xfrm>
            <a:custGeom>
              <a:avLst/>
              <a:gdLst/>
              <a:ahLst/>
              <a:cxnLst/>
              <a:rect l="l" t="t" r="r" b="b"/>
              <a:pathLst>
                <a:path w="3304540" h="28512681" extrusionOk="0">
                  <a:moveTo>
                    <a:pt x="0" y="0"/>
                  </a:moveTo>
                  <a:lnTo>
                    <a:pt x="0" y="28512681"/>
                  </a:lnTo>
                  <a:lnTo>
                    <a:pt x="1652270" y="27829421"/>
                  </a:lnTo>
                  <a:lnTo>
                    <a:pt x="3304540" y="28512681"/>
                  </a:lnTo>
                  <a:lnTo>
                    <a:pt x="3304540" y="0"/>
                  </a:lnTo>
                  <a:lnTo>
                    <a:pt x="0" y="0"/>
                  </a:lnTo>
                  <a:close/>
                  <a:moveTo>
                    <a:pt x="3178810" y="2824841"/>
                  </a:moveTo>
                  <a:lnTo>
                    <a:pt x="3178810" y="28322181"/>
                  </a:lnTo>
                  <a:lnTo>
                    <a:pt x="1653540" y="27690992"/>
                  </a:lnTo>
                  <a:lnTo>
                    <a:pt x="127000" y="28322181"/>
                  </a:lnTo>
                  <a:lnTo>
                    <a:pt x="127000" y="127000"/>
                  </a:lnTo>
                  <a:lnTo>
                    <a:pt x="3178810" y="127000"/>
                  </a:lnTo>
                  <a:lnTo>
                    <a:pt x="3178810" y="2824841"/>
                  </a:lnTo>
                  <a:lnTo>
                    <a:pt x="3178810" y="2824841"/>
                  </a:lnTo>
                  <a:close/>
                </a:path>
              </a:pathLst>
            </a:custGeom>
            <a:solidFill>
              <a:srgbClr val="99B951"/>
            </a:solidFill>
            <a:ln>
              <a:noFill/>
            </a:ln>
          </p:spPr>
          <p:txBody>
            <a:bodyPr/>
            <a:lstStyle/>
            <a:p>
              <a:endParaRPr lang="en-US" sz="1200"/>
            </a:p>
          </p:txBody>
        </p:sp>
      </p:grpSp>
      <p:sp>
        <p:nvSpPr>
          <p:cNvPr id="38" name="Google Shape;429;p12">
            <a:extLst>
              <a:ext uri="{FF2B5EF4-FFF2-40B4-BE49-F238E27FC236}">
                <a16:creationId xmlns:a16="http://schemas.microsoft.com/office/drawing/2014/main" id="{11D1B61E-53F4-9856-EF85-83A2B8D2AA04}"/>
              </a:ext>
            </a:extLst>
          </p:cNvPr>
          <p:cNvSpPr txBox="1"/>
          <p:nvPr/>
        </p:nvSpPr>
        <p:spPr>
          <a:xfrm>
            <a:off x="4656764" y="3276956"/>
            <a:ext cx="6514247" cy="645433"/>
          </a:xfrm>
          <a:prstGeom prst="rect">
            <a:avLst/>
          </a:prstGeom>
          <a:noFill/>
          <a:ln>
            <a:noFill/>
          </a:ln>
        </p:spPr>
        <p:txBody>
          <a:bodyPr spcFirstLastPara="1" wrap="square" lIns="0" tIns="0" rIns="0" bIns="0" anchor="t" anchorCtr="0">
            <a:spAutoFit/>
          </a:bodyPr>
          <a:lstStyle/>
          <a:p>
            <a:pPr algn="ctr">
              <a:lnSpc>
                <a:spcPct val="140008"/>
              </a:lnSpc>
            </a:pPr>
            <a:r>
              <a:rPr lang="en-US" sz="1498" b="1" dirty="0">
                <a:solidFill>
                  <a:srgbClr val="FFFFFF"/>
                </a:solidFill>
                <a:latin typeface="Open Sans"/>
                <a:ea typeface="Open Sans"/>
                <a:cs typeface="Open Sans"/>
                <a:sym typeface="Open Sans"/>
              </a:rPr>
              <a:t>Writing algorithm to calculate the near distance level low polluted route </a:t>
            </a:r>
            <a:endParaRPr sz="1200" dirty="0"/>
          </a:p>
        </p:txBody>
      </p:sp>
      <p:sp>
        <p:nvSpPr>
          <p:cNvPr id="39" name="Google Shape;429;p12">
            <a:extLst>
              <a:ext uri="{FF2B5EF4-FFF2-40B4-BE49-F238E27FC236}">
                <a16:creationId xmlns:a16="http://schemas.microsoft.com/office/drawing/2014/main" id="{16A4FCD0-4FBE-AC65-C23E-2825D84EF7BC}"/>
              </a:ext>
            </a:extLst>
          </p:cNvPr>
          <p:cNvSpPr txBox="1"/>
          <p:nvPr/>
        </p:nvSpPr>
        <p:spPr>
          <a:xfrm>
            <a:off x="3931127" y="4541601"/>
            <a:ext cx="5560832" cy="322717"/>
          </a:xfrm>
          <a:prstGeom prst="rect">
            <a:avLst/>
          </a:prstGeom>
          <a:noFill/>
          <a:ln>
            <a:noFill/>
          </a:ln>
        </p:spPr>
        <p:txBody>
          <a:bodyPr spcFirstLastPara="1" wrap="square" lIns="0" tIns="0" rIns="0" bIns="0" anchor="t" anchorCtr="0">
            <a:spAutoFit/>
          </a:bodyPr>
          <a:lstStyle/>
          <a:p>
            <a:pPr algn="ctr">
              <a:lnSpc>
                <a:spcPct val="140008"/>
              </a:lnSpc>
            </a:pPr>
            <a:r>
              <a:rPr lang="en-US" sz="1498" b="1" dirty="0">
                <a:solidFill>
                  <a:srgbClr val="FFFFFF"/>
                </a:solidFill>
                <a:latin typeface="Open Sans"/>
                <a:ea typeface="Open Sans"/>
                <a:cs typeface="Open Sans"/>
                <a:sym typeface="Open Sans"/>
              </a:rPr>
              <a:t>Finding best route with low pollution level</a:t>
            </a:r>
            <a:endParaRPr sz="1200" dirty="0"/>
          </a:p>
        </p:txBody>
      </p:sp>
      <p:sp>
        <p:nvSpPr>
          <p:cNvPr id="40" name="Google Shape;420;p12">
            <a:extLst>
              <a:ext uri="{FF2B5EF4-FFF2-40B4-BE49-F238E27FC236}">
                <a16:creationId xmlns:a16="http://schemas.microsoft.com/office/drawing/2014/main" id="{43EF7976-7960-531B-5AC2-49CB22167028}"/>
              </a:ext>
            </a:extLst>
          </p:cNvPr>
          <p:cNvSpPr/>
          <p:nvPr/>
        </p:nvSpPr>
        <p:spPr>
          <a:xfrm>
            <a:off x="3372706" y="4669927"/>
            <a:ext cx="627243" cy="630055"/>
          </a:xfrm>
          <a:custGeom>
            <a:avLst/>
            <a:gdLst/>
            <a:ahLst/>
            <a:cxnLst/>
            <a:rect l="l" t="t" r="r" b="b"/>
            <a:pathLst>
              <a:path w="6321665" h="6350000" extrusionOk="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41" name="Google Shape;430;p12">
            <a:extLst>
              <a:ext uri="{FF2B5EF4-FFF2-40B4-BE49-F238E27FC236}">
                <a16:creationId xmlns:a16="http://schemas.microsoft.com/office/drawing/2014/main" id="{90FB9D60-2408-91B2-7571-FCCC485FFAF0}"/>
              </a:ext>
            </a:extLst>
          </p:cNvPr>
          <p:cNvSpPr/>
          <p:nvPr/>
        </p:nvSpPr>
        <p:spPr>
          <a:xfrm>
            <a:off x="3496175" y="4794802"/>
            <a:ext cx="380306" cy="380305"/>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3">
              <a:alphaModFix/>
            </a:blip>
            <a:stretch>
              <a:fillRect/>
            </a:stretch>
          </a:blipFill>
          <a:ln>
            <a:noFill/>
          </a:ln>
        </p:spPr>
        <p:txBody>
          <a:bodyPr spcFirstLastPara="1" wrap="square" lIns="60950" tIns="60950" rIns="60950" bIns="60950" anchor="ctr" anchorCtr="0">
            <a:noAutofit/>
          </a:bodyPr>
          <a:lstStyle/>
          <a:p>
            <a:endParaRPr sz="1200"/>
          </a:p>
        </p:txBody>
      </p:sp>
      <p:cxnSp>
        <p:nvCxnSpPr>
          <p:cNvPr id="42" name="Google Shape;456;p12">
            <a:extLst>
              <a:ext uri="{FF2B5EF4-FFF2-40B4-BE49-F238E27FC236}">
                <a16:creationId xmlns:a16="http://schemas.microsoft.com/office/drawing/2014/main" id="{861DE4B4-52CA-627E-01F4-9E3865BDFEF6}"/>
              </a:ext>
            </a:extLst>
          </p:cNvPr>
          <p:cNvCxnSpPr>
            <a:cxnSpLocks/>
          </p:cNvCxnSpPr>
          <p:nvPr/>
        </p:nvCxnSpPr>
        <p:spPr>
          <a:xfrm>
            <a:off x="2596078" y="4525905"/>
            <a:ext cx="809234" cy="338434"/>
          </a:xfrm>
          <a:prstGeom prst="straightConnector1">
            <a:avLst/>
          </a:prstGeom>
          <a:noFill/>
          <a:ln w="9525" cap="flat" cmpd="sng">
            <a:solidFill>
              <a:srgbClr val="17365D"/>
            </a:solidFill>
            <a:prstDash val="solid"/>
            <a:round/>
            <a:headEnd type="none" w="sm" len="sm"/>
            <a:tailEnd type="none" w="sm" len="sm"/>
          </a:ln>
        </p:spPr>
      </p:cxnSp>
      <p:sp>
        <p:nvSpPr>
          <p:cNvPr id="7" name="Rectangle 6">
            <a:extLst>
              <a:ext uri="{FF2B5EF4-FFF2-40B4-BE49-F238E27FC236}">
                <a16:creationId xmlns:a16="http://schemas.microsoft.com/office/drawing/2014/main" id="{F0AEA9E2-C9A4-AD37-14D7-28378B74AA68}"/>
              </a:ext>
            </a:extLst>
          </p:cNvPr>
          <p:cNvSpPr/>
          <p:nvPr/>
        </p:nvSpPr>
        <p:spPr>
          <a:xfrm>
            <a:off x="3959312" y="644928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pic>
        <p:nvPicPr>
          <p:cNvPr id="17" name="Google Shape;103;p2">
            <a:extLst>
              <a:ext uri="{FF2B5EF4-FFF2-40B4-BE49-F238E27FC236}">
                <a16:creationId xmlns:a16="http://schemas.microsoft.com/office/drawing/2014/main" id="{9BC21773-C562-9F76-79F7-94CCE4ABF9E3}"/>
              </a:ext>
            </a:extLst>
          </p:cNvPr>
          <p:cNvPicPr preferRelativeResize="0"/>
          <p:nvPr/>
        </p:nvPicPr>
        <p:blipFill rotWithShape="1">
          <a:blip r:embed="rId4">
            <a:alphaModFix amt="80000"/>
          </a:blip>
          <a:srcRect r="52090"/>
          <a:stretch/>
        </p:blipFill>
        <p:spPr>
          <a:xfrm>
            <a:off x="0" y="6243790"/>
            <a:ext cx="2895600" cy="630237"/>
          </a:xfrm>
          <a:prstGeom prst="rect">
            <a:avLst/>
          </a:prstGeom>
          <a:noFill/>
          <a:ln>
            <a:noFill/>
          </a:ln>
        </p:spPr>
      </p:pic>
      <p:sp>
        <p:nvSpPr>
          <p:cNvPr id="23" name="TextBox 22">
            <a:extLst>
              <a:ext uri="{FF2B5EF4-FFF2-40B4-BE49-F238E27FC236}">
                <a16:creationId xmlns:a16="http://schemas.microsoft.com/office/drawing/2014/main" id="{C2287B38-BAE5-C564-8931-F6A19A75152B}"/>
              </a:ext>
            </a:extLst>
          </p:cNvPr>
          <p:cNvSpPr txBox="1"/>
          <p:nvPr/>
        </p:nvSpPr>
        <p:spPr>
          <a:xfrm>
            <a:off x="10775677" y="6374242"/>
            <a:ext cx="1416323" cy="369332"/>
          </a:xfrm>
          <a:prstGeom prst="rect">
            <a:avLst/>
          </a:prstGeom>
          <a:noFill/>
        </p:spPr>
        <p:txBody>
          <a:bodyPr wrap="square">
            <a:spAutoFit/>
          </a:bodyPr>
          <a:lstStyle/>
          <a:p>
            <a:fld id="{692EC2C8-1EBC-47AB-9065-714A667A8D4B}" type="datetime1">
              <a:rPr lang="en-US" sz="1800" smtClean="0"/>
              <a:pPr/>
              <a:t>2/21/2024</a:t>
            </a:fld>
            <a:endParaRPr lang="en-US" dirty="0"/>
          </a:p>
        </p:txBody>
      </p:sp>
      <p:cxnSp>
        <p:nvCxnSpPr>
          <p:cNvPr id="25" name="Straight Connector 24">
            <a:extLst>
              <a:ext uri="{FF2B5EF4-FFF2-40B4-BE49-F238E27FC236}">
                <a16:creationId xmlns:a16="http://schemas.microsoft.com/office/drawing/2014/main" id="{CC4355D5-AAF1-CC04-0F4F-D27BF4577ED4}"/>
              </a:ext>
            </a:extLst>
          </p:cNvPr>
          <p:cNvCxnSpPr/>
          <p:nvPr/>
        </p:nvCxnSpPr>
        <p:spPr>
          <a:xfrm>
            <a:off x="6543040" y="1062938"/>
            <a:ext cx="3820160" cy="0"/>
          </a:xfrm>
          <a:prstGeom prst="line">
            <a:avLst/>
          </a:prstGeom>
          <a:ln w="38100"/>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72295" y="26160"/>
            <a:ext cx="10198671" cy="680123"/>
          </a:xfrm>
          <a:prstGeom prst="rect">
            <a:avLst/>
          </a:prstGeom>
        </p:spPr>
        <p:txBody>
          <a:bodyPr lIns="0" tIns="0" rIns="0" bIns="0" rtlCol="0" anchor="t">
            <a:spAutoFit/>
          </a:bodyPr>
          <a:lstStyle/>
          <a:p>
            <a:pPr algn="ctr">
              <a:lnSpc>
                <a:spcPts val="6067"/>
              </a:lnSpc>
              <a:spcBef>
                <a:spcPct val="0"/>
              </a:spcBef>
            </a:pPr>
            <a:r>
              <a:rPr lang="en-US" sz="2800" dirty="0">
                <a:solidFill>
                  <a:srgbClr val="000000"/>
                </a:solidFill>
                <a:latin typeface="Canva Sans Bold"/>
              </a:rPr>
              <a:t>Technologies, Techniques, Algorithms</a:t>
            </a:r>
          </a:p>
        </p:txBody>
      </p:sp>
      <p:sp>
        <p:nvSpPr>
          <p:cNvPr id="13" name="Google Shape;480;p14">
            <a:extLst>
              <a:ext uri="{FF2B5EF4-FFF2-40B4-BE49-F238E27FC236}">
                <a16:creationId xmlns:a16="http://schemas.microsoft.com/office/drawing/2014/main" id="{0F7D6BC0-4083-F622-59F6-026FE54BD62D}"/>
              </a:ext>
            </a:extLst>
          </p:cNvPr>
          <p:cNvSpPr/>
          <p:nvPr/>
        </p:nvSpPr>
        <p:spPr>
          <a:xfrm>
            <a:off x="8241735" y="1589904"/>
            <a:ext cx="2891884" cy="430633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14" name="Google Shape;485;p14">
            <a:extLst>
              <a:ext uri="{FF2B5EF4-FFF2-40B4-BE49-F238E27FC236}">
                <a16:creationId xmlns:a16="http://schemas.microsoft.com/office/drawing/2014/main" id="{231DC2CA-6D35-0EF6-39E4-157708FC8C62}"/>
              </a:ext>
            </a:extLst>
          </p:cNvPr>
          <p:cNvSpPr/>
          <p:nvPr/>
        </p:nvSpPr>
        <p:spPr>
          <a:xfrm>
            <a:off x="8116804" y="1472248"/>
            <a:ext cx="688414" cy="68841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2">
              <a:alphaModFix/>
            </a:blip>
            <a:stretch>
              <a:fillRect l="-2428" t="-5319" r="-2503" b="-8736"/>
            </a:stretch>
          </a:blipFill>
          <a:ln>
            <a:noFill/>
          </a:ln>
        </p:spPr>
        <p:txBody>
          <a:bodyPr spcFirstLastPara="1" wrap="square" lIns="60950" tIns="60950" rIns="60950" bIns="60950" anchor="ctr" anchorCtr="0">
            <a:noAutofit/>
          </a:bodyPr>
          <a:lstStyle/>
          <a:p>
            <a:endParaRPr sz="1200"/>
          </a:p>
        </p:txBody>
      </p:sp>
      <p:sp>
        <p:nvSpPr>
          <p:cNvPr id="15" name="Google Shape;495;p14">
            <a:extLst>
              <a:ext uri="{FF2B5EF4-FFF2-40B4-BE49-F238E27FC236}">
                <a16:creationId xmlns:a16="http://schemas.microsoft.com/office/drawing/2014/main" id="{B8C371DB-FB0F-5290-7F4B-788C1A43BD47}"/>
              </a:ext>
            </a:extLst>
          </p:cNvPr>
          <p:cNvSpPr txBox="1"/>
          <p:nvPr/>
        </p:nvSpPr>
        <p:spPr>
          <a:xfrm>
            <a:off x="9045336" y="1745334"/>
            <a:ext cx="1284685" cy="383695"/>
          </a:xfrm>
          <a:prstGeom prst="rect">
            <a:avLst/>
          </a:prstGeom>
          <a:noFill/>
          <a:ln>
            <a:noFill/>
          </a:ln>
        </p:spPr>
        <p:txBody>
          <a:bodyPr spcFirstLastPara="1" wrap="square" lIns="0" tIns="0" rIns="0" bIns="0" anchor="t" anchorCtr="0">
            <a:spAutoFit/>
          </a:bodyPr>
          <a:lstStyle/>
          <a:p>
            <a:pPr algn="ctr">
              <a:lnSpc>
                <a:spcPct val="139985"/>
              </a:lnSpc>
            </a:pPr>
            <a:r>
              <a:rPr lang="en-US" sz="1781" b="1" dirty="0">
                <a:solidFill>
                  <a:srgbClr val="B3B3B3"/>
                </a:solidFill>
                <a:latin typeface="Open Sans"/>
                <a:ea typeface="Open Sans"/>
                <a:cs typeface="Open Sans"/>
                <a:sym typeface="Open Sans"/>
              </a:rPr>
              <a:t>Techniques</a:t>
            </a:r>
            <a:endParaRPr sz="1200" dirty="0"/>
          </a:p>
        </p:txBody>
      </p:sp>
      <p:sp>
        <p:nvSpPr>
          <p:cNvPr id="16" name="Google Shape;496;p14">
            <a:extLst>
              <a:ext uri="{FF2B5EF4-FFF2-40B4-BE49-F238E27FC236}">
                <a16:creationId xmlns:a16="http://schemas.microsoft.com/office/drawing/2014/main" id="{D4C9A76D-83C3-9D47-6330-561E41A5A7AA}"/>
              </a:ext>
            </a:extLst>
          </p:cNvPr>
          <p:cNvSpPr txBox="1"/>
          <p:nvPr/>
        </p:nvSpPr>
        <p:spPr>
          <a:xfrm>
            <a:off x="8426043" y="2400954"/>
            <a:ext cx="2583718" cy="2871940"/>
          </a:xfrm>
          <a:prstGeom prst="rect">
            <a:avLst/>
          </a:prstGeom>
          <a:noFill/>
          <a:ln>
            <a:noFill/>
          </a:ln>
        </p:spPr>
        <p:txBody>
          <a:bodyPr spcFirstLastPara="1" wrap="square" lIns="0" tIns="0" rIns="0" bIns="0" anchor="t" anchorCtr="0">
            <a:spAutoFit/>
          </a:bodyPr>
          <a:lstStyle/>
          <a:p>
            <a:pPr marL="285750" indent="-285750" algn="just">
              <a:lnSpc>
                <a:spcPct val="140000"/>
              </a:lnSpc>
              <a:buFont typeface="Arial" panose="020B0604020202020204" pitchFamily="34" charset="0"/>
              <a:buChar char="•"/>
            </a:pPr>
            <a:r>
              <a:rPr lang="en-US" sz="1333" dirty="0">
                <a:solidFill>
                  <a:srgbClr val="ECECEC"/>
                </a:solidFill>
                <a:latin typeface="Söhne"/>
              </a:rPr>
              <a:t>The choice of the algorithm depends on factors such as the size of the network, real-time data availability, and the level of optimization required. Combining these algorithms intelligently can result in a robust real-time route generation system that considers both distance and pollution levels.</a:t>
            </a:r>
            <a:endParaRPr lang="en-US" sz="1333" b="1" dirty="0">
              <a:solidFill>
                <a:srgbClr val="B3B3B3"/>
              </a:solidFill>
              <a:latin typeface="Open Sans"/>
              <a:ea typeface="Open Sans"/>
              <a:cs typeface="Open Sans"/>
              <a:sym typeface="Open Sans"/>
            </a:endParaRPr>
          </a:p>
        </p:txBody>
      </p:sp>
      <p:sp>
        <p:nvSpPr>
          <p:cNvPr id="17" name="Google Shape;479;p14">
            <a:extLst>
              <a:ext uri="{FF2B5EF4-FFF2-40B4-BE49-F238E27FC236}">
                <a16:creationId xmlns:a16="http://schemas.microsoft.com/office/drawing/2014/main" id="{0CFDB76F-ED80-8C14-9459-FE4AA37ECE2E}"/>
              </a:ext>
            </a:extLst>
          </p:cNvPr>
          <p:cNvSpPr/>
          <p:nvPr/>
        </p:nvSpPr>
        <p:spPr>
          <a:xfrm>
            <a:off x="1354388" y="1589904"/>
            <a:ext cx="2891884" cy="430633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192954"/>
          </a:solidFill>
          <a:ln>
            <a:noFill/>
          </a:ln>
        </p:spPr>
        <p:txBody>
          <a:bodyPr spcFirstLastPara="1" wrap="square" lIns="60950" tIns="60950" rIns="60950" bIns="60950" anchor="ctr" anchorCtr="0">
            <a:noAutofit/>
          </a:bodyPr>
          <a:lstStyle/>
          <a:p>
            <a:endParaRPr sz="1200"/>
          </a:p>
        </p:txBody>
      </p:sp>
      <p:sp>
        <p:nvSpPr>
          <p:cNvPr id="18" name="Google Shape;482;p14">
            <a:extLst>
              <a:ext uri="{FF2B5EF4-FFF2-40B4-BE49-F238E27FC236}">
                <a16:creationId xmlns:a16="http://schemas.microsoft.com/office/drawing/2014/main" id="{69FB00E8-85EA-D292-8560-EB0A787CBB38}"/>
              </a:ext>
            </a:extLst>
          </p:cNvPr>
          <p:cNvSpPr txBox="1"/>
          <p:nvPr/>
        </p:nvSpPr>
        <p:spPr>
          <a:xfrm>
            <a:off x="1764757" y="2732162"/>
            <a:ext cx="1996440" cy="2269789"/>
          </a:xfrm>
          <a:prstGeom prst="rect">
            <a:avLst/>
          </a:prstGeom>
          <a:noFill/>
          <a:ln>
            <a:noFill/>
          </a:ln>
        </p:spPr>
        <p:txBody>
          <a:bodyPr spcFirstLastPara="1" wrap="square" lIns="0" tIns="0" rIns="0" bIns="0" anchor="t" anchorCtr="0">
            <a:spAutoFit/>
          </a:bodyPr>
          <a:lstStyle/>
          <a:p>
            <a:pPr>
              <a:lnSpc>
                <a:spcPct val="155555"/>
              </a:lnSpc>
            </a:pPr>
            <a:endParaRPr sz="1200" dirty="0">
              <a:solidFill>
                <a:schemeClr val="dk1"/>
              </a:solidFill>
              <a:latin typeface="Calibri"/>
              <a:ea typeface="Calibri"/>
              <a:cs typeface="Calibri"/>
              <a:sym typeface="Calibri"/>
            </a:endParaRPr>
          </a:p>
          <a:p>
            <a:pPr marL="287882" lvl="1" indent="-143941">
              <a:lnSpc>
                <a:spcPct val="140000"/>
              </a:lnSpc>
              <a:buClr>
                <a:srgbClr val="B3B3B3"/>
              </a:buClr>
              <a:buSzPts val="2000"/>
              <a:buFont typeface="Arial"/>
              <a:buChar char="•"/>
            </a:pPr>
            <a:r>
              <a:rPr lang="en-US" sz="1333" b="1" dirty="0">
                <a:solidFill>
                  <a:srgbClr val="B3B3B3"/>
                </a:solidFill>
                <a:latin typeface="Open Sans"/>
                <a:ea typeface="Open Sans"/>
                <a:cs typeface="Open Sans"/>
                <a:sym typeface="Open Sans"/>
              </a:rPr>
              <a:t>React Native</a:t>
            </a:r>
            <a:endParaRPr sz="1200" dirty="0"/>
          </a:p>
          <a:p>
            <a:pPr marL="287882" lvl="1" indent="-143941">
              <a:lnSpc>
                <a:spcPct val="140000"/>
              </a:lnSpc>
              <a:buClr>
                <a:srgbClr val="B3B3B3"/>
              </a:buClr>
              <a:buSzPts val="2000"/>
              <a:buFont typeface="Arial"/>
              <a:buChar char="•"/>
            </a:pPr>
            <a:r>
              <a:rPr lang="en-US" sz="1333" b="1" dirty="0">
                <a:solidFill>
                  <a:srgbClr val="B3B3B3"/>
                </a:solidFill>
                <a:latin typeface="Open Sans"/>
                <a:ea typeface="Open Sans"/>
                <a:cs typeface="Open Sans"/>
                <a:sym typeface="Open Sans"/>
              </a:rPr>
              <a:t>Python</a:t>
            </a:r>
            <a:endParaRPr sz="1200" dirty="0"/>
          </a:p>
          <a:p>
            <a:pPr marL="287882" lvl="1" indent="-143941">
              <a:lnSpc>
                <a:spcPct val="140000"/>
              </a:lnSpc>
              <a:buClr>
                <a:srgbClr val="B3B3B3"/>
              </a:buClr>
              <a:buSzPts val="2000"/>
              <a:buFont typeface="Arial"/>
              <a:buChar char="•"/>
            </a:pPr>
            <a:r>
              <a:rPr lang="en-US" sz="1333" b="1" dirty="0" err="1">
                <a:solidFill>
                  <a:srgbClr val="B3B3B3"/>
                </a:solidFill>
                <a:latin typeface="Open Sans"/>
                <a:ea typeface="Open Sans"/>
                <a:cs typeface="Open Sans"/>
                <a:sym typeface="Open Sans"/>
              </a:rPr>
              <a:t>Tensorflow</a:t>
            </a:r>
            <a:endParaRPr sz="1200" dirty="0"/>
          </a:p>
          <a:p>
            <a:pPr marL="287882" lvl="1" indent="-143941">
              <a:lnSpc>
                <a:spcPct val="140000"/>
              </a:lnSpc>
              <a:buClr>
                <a:srgbClr val="B3B3B3"/>
              </a:buClr>
              <a:buSzPts val="2000"/>
              <a:buFont typeface="Arial"/>
              <a:buChar char="•"/>
            </a:pPr>
            <a:r>
              <a:rPr lang="en-US" sz="1333" b="1" dirty="0" err="1">
                <a:solidFill>
                  <a:srgbClr val="B3B3B3"/>
                </a:solidFill>
                <a:latin typeface="Open Sans"/>
                <a:ea typeface="Open Sans"/>
                <a:cs typeface="Open Sans"/>
                <a:sym typeface="Open Sans"/>
              </a:rPr>
              <a:t>Keras</a:t>
            </a:r>
            <a:endParaRPr sz="1200" dirty="0"/>
          </a:p>
          <a:p>
            <a:pPr marL="287882" lvl="1" indent="-143941">
              <a:lnSpc>
                <a:spcPct val="140000"/>
              </a:lnSpc>
              <a:buClr>
                <a:srgbClr val="B3B3B3"/>
              </a:buClr>
              <a:buSzPts val="2000"/>
              <a:buFont typeface="Arial"/>
              <a:buChar char="•"/>
            </a:pPr>
            <a:r>
              <a:rPr lang="en-US" sz="1333" b="1" dirty="0">
                <a:solidFill>
                  <a:srgbClr val="B3B3B3"/>
                </a:solidFill>
                <a:latin typeface="Open Sans"/>
                <a:ea typeface="Open Sans"/>
                <a:cs typeface="Open Sans"/>
                <a:sym typeface="Open Sans"/>
              </a:rPr>
              <a:t>Node JS</a:t>
            </a:r>
            <a:endParaRPr sz="1200" dirty="0"/>
          </a:p>
          <a:p>
            <a:pPr marL="143941" lvl="1">
              <a:lnSpc>
                <a:spcPct val="140000"/>
              </a:lnSpc>
              <a:buClr>
                <a:srgbClr val="B3B3B3"/>
              </a:buClr>
              <a:buSzPts val="2000"/>
            </a:pPr>
            <a:endParaRPr sz="1200" dirty="0"/>
          </a:p>
          <a:p>
            <a:pPr>
              <a:lnSpc>
                <a:spcPct val="140000"/>
              </a:lnSpc>
            </a:pPr>
            <a:endParaRPr sz="1333" b="1" dirty="0">
              <a:solidFill>
                <a:srgbClr val="B3B3B3"/>
              </a:solidFill>
              <a:latin typeface="Open Sans"/>
              <a:ea typeface="Open Sans"/>
              <a:cs typeface="Open Sans"/>
              <a:sym typeface="Open Sans"/>
            </a:endParaRPr>
          </a:p>
        </p:txBody>
      </p:sp>
      <p:pic>
        <p:nvPicPr>
          <p:cNvPr id="19" name="Google Shape;483;p14">
            <a:extLst>
              <a:ext uri="{FF2B5EF4-FFF2-40B4-BE49-F238E27FC236}">
                <a16:creationId xmlns:a16="http://schemas.microsoft.com/office/drawing/2014/main" id="{814EF1BA-F745-6097-A67F-4F50A3C1D5E6}"/>
              </a:ext>
            </a:extLst>
          </p:cNvPr>
          <p:cNvPicPr preferRelativeResize="0"/>
          <p:nvPr/>
        </p:nvPicPr>
        <p:blipFill rotWithShape="1">
          <a:blip r:embed="rId3">
            <a:alphaModFix/>
          </a:blip>
          <a:srcRect l="15383" r="14240"/>
          <a:stretch/>
        </p:blipFill>
        <p:spPr>
          <a:xfrm>
            <a:off x="3294779" y="3168329"/>
            <a:ext cx="739343" cy="525287"/>
          </a:xfrm>
          <a:prstGeom prst="rect">
            <a:avLst/>
          </a:prstGeom>
          <a:noFill/>
          <a:ln>
            <a:noFill/>
          </a:ln>
        </p:spPr>
      </p:pic>
      <p:pic>
        <p:nvPicPr>
          <p:cNvPr id="20" name="Google Shape;484;p14">
            <a:extLst>
              <a:ext uri="{FF2B5EF4-FFF2-40B4-BE49-F238E27FC236}">
                <a16:creationId xmlns:a16="http://schemas.microsoft.com/office/drawing/2014/main" id="{05923CA2-3423-ABA1-F75A-D500FE263AD1}"/>
              </a:ext>
            </a:extLst>
          </p:cNvPr>
          <p:cNvPicPr preferRelativeResize="0"/>
          <p:nvPr/>
        </p:nvPicPr>
        <p:blipFill rotWithShape="1">
          <a:blip r:embed="rId4">
            <a:alphaModFix/>
          </a:blip>
          <a:srcRect/>
          <a:stretch/>
        </p:blipFill>
        <p:spPr>
          <a:xfrm>
            <a:off x="3535517" y="3744324"/>
            <a:ext cx="630083" cy="426356"/>
          </a:xfrm>
          <a:prstGeom prst="rect">
            <a:avLst/>
          </a:prstGeom>
          <a:noFill/>
          <a:ln>
            <a:noFill/>
          </a:ln>
        </p:spPr>
      </p:pic>
      <p:sp>
        <p:nvSpPr>
          <p:cNvPr id="21" name="Google Shape;486;p14">
            <a:extLst>
              <a:ext uri="{FF2B5EF4-FFF2-40B4-BE49-F238E27FC236}">
                <a16:creationId xmlns:a16="http://schemas.microsoft.com/office/drawing/2014/main" id="{8B165F3F-A173-96AC-3D85-AC18A8C2F0AF}"/>
              </a:ext>
            </a:extLst>
          </p:cNvPr>
          <p:cNvSpPr/>
          <p:nvPr/>
        </p:nvSpPr>
        <p:spPr>
          <a:xfrm>
            <a:off x="1100646" y="1423217"/>
            <a:ext cx="670563" cy="67056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37716" r="-37765" b="-1343"/>
            </a:stretch>
          </a:blipFill>
          <a:ln>
            <a:noFill/>
          </a:ln>
        </p:spPr>
        <p:txBody>
          <a:bodyPr spcFirstLastPara="1" wrap="square" lIns="60950" tIns="60950" rIns="60950" bIns="60950" anchor="ctr" anchorCtr="0">
            <a:noAutofit/>
          </a:bodyPr>
          <a:lstStyle/>
          <a:p>
            <a:endParaRPr sz="1200"/>
          </a:p>
        </p:txBody>
      </p:sp>
      <p:sp>
        <p:nvSpPr>
          <p:cNvPr id="22" name="Google Shape;491;p14">
            <a:extLst>
              <a:ext uri="{FF2B5EF4-FFF2-40B4-BE49-F238E27FC236}">
                <a16:creationId xmlns:a16="http://schemas.microsoft.com/office/drawing/2014/main" id="{2F06CAFC-27CF-B349-D8FB-A2CB4FCB2F24}"/>
              </a:ext>
            </a:extLst>
          </p:cNvPr>
          <p:cNvSpPr txBox="1"/>
          <p:nvPr/>
        </p:nvSpPr>
        <p:spPr>
          <a:xfrm>
            <a:off x="2061037" y="1822349"/>
            <a:ext cx="1469787" cy="383695"/>
          </a:xfrm>
          <a:prstGeom prst="rect">
            <a:avLst/>
          </a:prstGeom>
          <a:noFill/>
          <a:ln>
            <a:noFill/>
          </a:ln>
        </p:spPr>
        <p:txBody>
          <a:bodyPr spcFirstLastPara="1" wrap="square" lIns="0" tIns="0" rIns="0" bIns="0" anchor="t" anchorCtr="0">
            <a:spAutoFit/>
          </a:bodyPr>
          <a:lstStyle/>
          <a:p>
            <a:pPr algn="ctr">
              <a:lnSpc>
                <a:spcPct val="139985"/>
              </a:lnSpc>
            </a:pPr>
            <a:r>
              <a:rPr lang="en-US" sz="1781" b="1" dirty="0">
                <a:solidFill>
                  <a:srgbClr val="B3B3B3"/>
                </a:solidFill>
                <a:latin typeface="Open Sans"/>
                <a:ea typeface="Open Sans"/>
                <a:cs typeface="Open Sans"/>
                <a:sym typeface="Open Sans"/>
              </a:rPr>
              <a:t>Technologies</a:t>
            </a:r>
            <a:endParaRPr sz="1200" dirty="0"/>
          </a:p>
        </p:txBody>
      </p:sp>
      <p:sp>
        <p:nvSpPr>
          <p:cNvPr id="23" name="Google Shape;481;p14">
            <a:extLst>
              <a:ext uri="{FF2B5EF4-FFF2-40B4-BE49-F238E27FC236}">
                <a16:creationId xmlns:a16="http://schemas.microsoft.com/office/drawing/2014/main" id="{1AA92772-690B-CA6C-9F52-59BED035D2EB}"/>
              </a:ext>
            </a:extLst>
          </p:cNvPr>
          <p:cNvSpPr/>
          <p:nvPr/>
        </p:nvSpPr>
        <p:spPr>
          <a:xfrm>
            <a:off x="4609884" y="1173480"/>
            <a:ext cx="3304641" cy="4920972"/>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rgbClr val="99B951"/>
          </a:solidFill>
          <a:ln>
            <a:noFill/>
          </a:ln>
        </p:spPr>
        <p:txBody>
          <a:bodyPr spcFirstLastPara="1" wrap="square" lIns="60950" tIns="60950" rIns="60950" bIns="60950" anchor="ctr" anchorCtr="0">
            <a:noAutofit/>
          </a:bodyPr>
          <a:lstStyle/>
          <a:p>
            <a:endParaRPr sz="1200"/>
          </a:p>
        </p:txBody>
      </p:sp>
      <p:sp>
        <p:nvSpPr>
          <p:cNvPr id="24" name="Google Shape;487;p14">
            <a:extLst>
              <a:ext uri="{FF2B5EF4-FFF2-40B4-BE49-F238E27FC236}">
                <a16:creationId xmlns:a16="http://schemas.microsoft.com/office/drawing/2014/main" id="{C4312EE7-50FE-6DE9-9B6D-BFA94CAF056D}"/>
              </a:ext>
            </a:extLst>
          </p:cNvPr>
          <p:cNvSpPr txBox="1"/>
          <p:nvPr/>
        </p:nvSpPr>
        <p:spPr>
          <a:xfrm>
            <a:off x="4981896" y="1540122"/>
            <a:ext cx="2527066" cy="767390"/>
          </a:xfrm>
          <a:prstGeom prst="rect">
            <a:avLst/>
          </a:prstGeom>
          <a:noFill/>
          <a:ln>
            <a:noFill/>
          </a:ln>
        </p:spPr>
        <p:txBody>
          <a:bodyPr spcFirstLastPara="1" wrap="square" lIns="0" tIns="0" rIns="0" bIns="0" anchor="t" anchorCtr="0">
            <a:spAutoFit/>
          </a:bodyPr>
          <a:lstStyle/>
          <a:p>
            <a:pPr algn="ctr">
              <a:lnSpc>
                <a:spcPct val="139985"/>
              </a:lnSpc>
            </a:pPr>
            <a:r>
              <a:rPr lang="en-US" sz="1781" b="1" dirty="0">
                <a:solidFill>
                  <a:srgbClr val="192954"/>
                </a:solidFill>
                <a:latin typeface="Open Sans"/>
                <a:ea typeface="Open Sans"/>
                <a:cs typeface="Open Sans"/>
                <a:sym typeface="Open Sans"/>
              </a:rPr>
              <a:t>Algorithms &amp; </a:t>
            </a:r>
            <a:endParaRPr sz="1200" dirty="0"/>
          </a:p>
          <a:p>
            <a:pPr algn="ctr">
              <a:lnSpc>
                <a:spcPct val="139985"/>
              </a:lnSpc>
            </a:pPr>
            <a:r>
              <a:rPr lang="en-US" sz="1781" b="1" dirty="0">
                <a:solidFill>
                  <a:srgbClr val="192954"/>
                </a:solidFill>
                <a:latin typeface="Open Sans"/>
                <a:ea typeface="Open Sans"/>
                <a:cs typeface="Open Sans"/>
                <a:sym typeface="Open Sans"/>
              </a:rPr>
              <a:t>Architectures</a:t>
            </a:r>
            <a:endParaRPr sz="1200" dirty="0"/>
          </a:p>
        </p:txBody>
      </p:sp>
      <p:sp>
        <p:nvSpPr>
          <p:cNvPr id="25" name="Google Shape;488;p14">
            <a:extLst>
              <a:ext uri="{FF2B5EF4-FFF2-40B4-BE49-F238E27FC236}">
                <a16:creationId xmlns:a16="http://schemas.microsoft.com/office/drawing/2014/main" id="{8B5B0A7A-FAD0-C9B8-91BD-63492A349297}"/>
              </a:ext>
            </a:extLst>
          </p:cNvPr>
          <p:cNvSpPr txBox="1"/>
          <p:nvPr/>
        </p:nvSpPr>
        <p:spPr>
          <a:xfrm>
            <a:off x="5105771" y="2603916"/>
            <a:ext cx="2331720" cy="1435971"/>
          </a:xfrm>
          <a:prstGeom prst="rect">
            <a:avLst/>
          </a:prstGeom>
          <a:noFill/>
          <a:ln>
            <a:noFill/>
          </a:ln>
        </p:spPr>
        <p:txBody>
          <a:bodyPr spcFirstLastPara="1" wrap="square" lIns="0" tIns="0" rIns="0" bIns="0" anchor="t" anchorCtr="0">
            <a:spAutoFit/>
          </a:bodyPr>
          <a:lstStyle/>
          <a:p>
            <a:pPr>
              <a:lnSpc>
                <a:spcPct val="140000"/>
              </a:lnSpc>
            </a:pPr>
            <a:r>
              <a:rPr lang="en-US" sz="1333" b="1" dirty="0">
                <a:solidFill>
                  <a:srgbClr val="192954"/>
                </a:solidFill>
                <a:latin typeface="Open Sans"/>
                <a:ea typeface="Open Sans"/>
                <a:cs typeface="Open Sans"/>
                <a:sym typeface="Open Sans"/>
              </a:rPr>
              <a:t>Algorithms </a:t>
            </a:r>
            <a:endParaRPr sz="1200" dirty="0"/>
          </a:p>
          <a:p>
            <a:pPr marL="372552" lvl="1" indent="-228611">
              <a:lnSpc>
                <a:spcPct val="140000"/>
              </a:lnSpc>
              <a:buClr>
                <a:srgbClr val="192954"/>
              </a:buClr>
              <a:buSzPts val="2000"/>
              <a:buFont typeface="Arial" panose="020B0604020202020204" pitchFamily="34" charset="0"/>
              <a:buChar char="•"/>
            </a:pPr>
            <a:r>
              <a:rPr lang="en-US" sz="1333" b="1" dirty="0">
                <a:solidFill>
                  <a:schemeClr val="bg1"/>
                </a:solidFill>
                <a:latin typeface="Söhne"/>
              </a:rPr>
              <a:t>Dijkstra's Algorithm</a:t>
            </a:r>
          </a:p>
          <a:p>
            <a:pPr marL="372552" lvl="1" indent="-228611">
              <a:lnSpc>
                <a:spcPct val="140000"/>
              </a:lnSpc>
              <a:buClr>
                <a:srgbClr val="192954"/>
              </a:buClr>
              <a:buSzPts val="2000"/>
              <a:buFont typeface="Arial" panose="020B0604020202020204" pitchFamily="34" charset="0"/>
              <a:buChar char="•"/>
            </a:pPr>
            <a:r>
              <a:rPr lang="en-US" sz="1333" b="1" dirty="0">
                <a:solidFill>
                  <a:schemeClr val="bg1"/>
                </a:solidFill>
                <a:latin typeface="Söhne"/>
              </a:rPr>
              <a:t>Dynamic Weighting</a:t>
            </a:r>
          </a:p>
          <a:p>
            <a:pPr marL="372552" lvl="1" indent="-228611">
              <a:lnSpc>
                <a:spcPct val="140000"/>
              </a:lnSpc>
              <a:buClr>
                <a:srgbClr val="192954"/>
              </a:buClr>
              <a:buSzPts val="2000"/>
              <a:buFont typeface="Arial" panose="020B0604020202020204" pitchFamily="34" charset="0"/>
              <a:buChar char="•"/>
            </a:pPr>
            <a:r>
              <a:rPr lang="en-US" sz="1333" i="1" dirty="0">
                <a:solidFill>
                  <a:schemeClr val="bg1"/>
                </a:solidFill>
                <a:latin typeface="Söhne"/>
              </a:rPr>
              <a:t>A Algorithm</a:t>
            </a:r>
            <a:endParaRPr lang="en-US" sz="1333" b="1" dirty="0">
              <a:solidFill>
                <a:schemeClr val="bg1"/>
              </a:solidFill>
              <a:latin typeface="Söhne"/>
            </a:endParaRPr>
          </a:p>
          <a:p>
            <a:pPr marL="372552" lvl="1" indent="-228611">
              <a:lnSpc>
                <a:spcPct val="140000"/>
              </a:lnSpc>
              <a:buClr>
                <a:srgbClr val="192954"/>
              </a:buClr>
              <a:buSzPts val="2000"/>
              <a:buFont typeface="Arial" panose="020B0604020202020204" pitchFamily="34" charset="0"/>
              <a:buChar char="•"/>
            </a:pPr>
            <a:r>
              <a:rPr lang="en-US" sz="1333" b="1" dirty="0">
                <a:solidFill>
                  <a:schemeClr val="bg1"/>
                </a:solidFill>
                <a:latin typeface="Söhne"/>
              </a:rPr>
              <a:t>Reinforcement Learning</a:t>
            </a:r>
            <a:endParaRPr sz="1333" b="1" dirty="0">
              <a:solidFill>
                <a:schemeClr val="bg1"/>
              </a:solidFill>
              <a:latin typeface="Open Sans"/>
              <a:ea typeface="Open Sans"/>
              <a:cs typeface="Open Sans"/>
              <a:sym typeface="Open Sans"/>
            </a:endParaRPr>
          </a:p>
        </p:txBody>
      </p:sp>
      <p:sp>
        <p:nvSpPr>
          <p:cNvPr id="26" name="Google Shape;489;p14">
            <a:extLst>
              <a:ext uri="{FF2B5EF4-FFF2-40B4-BE49-F238E27FC236}">
                <a16:creationId xmlns:a16="http://schemas.microsoft.com/office/drawing/2014/main" id="{4922D880-0806-F57C-B01F-38DACBD673DB}"/>
              </a:ext>
            </a:extLst>
          </p:cNvPr>
          <p:cNvSpPr txBox="1"/>
          <p:nvPr/>
        </p:nvSpPr>
        <p:spPr>
          <a:xfrm>
            <a:off x="4981895" y="4486479"/>
            <a:ext cx="2758440" cy="574388"/>
          </a:xfrm>
          <a:prstGeom prst="rect">
            <a:avLst/>
          </a:prstGeom>
          <a:noFill/>
          <a:ln>
            <a:noFill/>
          </a:ln>
        </p:spPr>
        <p:txBody>
          <a:bodyPr spcFirstLastPara="1" wrap="square" lIns="0" tIns="0" rIns="0" bIns="0" anchor="t" anchorCtr="0">
            <a:spAutoFit/>
          </a:bodyPr>
          <a:lstStyle/>
          <a:p>
            <a:pPr>
              <a:lnSpc>
                <a:spcPct val="140000"/>
              </a:lnSpc>
            </a:pPr>
            <a:r>
              <a:rPr lang="en-US" sz="1333" b="1" dirty="0">
                <a:solidFill>
                  <a:schemeClr val="bg1"/>
                </a:solidFill>
                <a:latin typeface="Open Sans"/>
                <a:ea typeface="Open Sans"/>
                <a:cs typeface="Open Sans"/>
                <a:sym typeface="Open Sans"/>
              </a:rPr>
              <a:t>(will be used to choose the best for higher accuracy)</a:t>
            </a:r>
            <a:endParaRPr sz="1200" dirty="0">
              <a:solidFill>
                <a:schemeClr val="bg1"/>
              </a:solidFill>
            </a:endParaRPr>
          </a:p>
        </p:txBody>
      </p:sp>
      <p:sp>
        <p:nvSpPr>
          <p:cNvPr id="27" name="Google Shape;490;p14">
            <a:extLst>
              <a:ext uri="{FF2B5EF4-FFF2-40B4-BE49-F238E27FC236}">
                <a16:creationId xmlns:a16="http://schemas.microsoft.com/office/drawing/2014/main" id="{D8FDC7D8-F937-773C-07FA-1F39BA1345CF}"/>
              </a:ext>
            </a:extLst>
          </p:cNvPr>
          <p:cNvSpPr/>
          <p:nvPr/>
        </p:nvSpPr>
        <p:spPr>
          <a:xfrm>
            <a:off x="4445443" y="1590047"/>
            <a:ext cx="660329" cy="660327"/>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6">
              <a:alphaModFix/>
            </a:blip>
            <a:stretch>
              <a:fillRect l="-43524" t="-2801" r="-35072" b="-1677"/>
            </a:stretch>
          </a:blipFill>
          <a:ln>
            <a:noFill/>
          </a:ln>
        </p:spPr>
        <p:txBody>
          <a:bodyPr spcFirstLastPara="1" wrap="square" lIns="60950" tIns="60950" rIns="60950" bIns="60950" anchor="ctr" anchorCtr="0">
            <a:noAutofit/>
          </a:bodyPr>
          <a:lstStyle/>
          <a:p>
            <a:endParaRPr sz="1200"/>
          </a:p>
        </p:txBody>
      </p:sp>
      <p:pic>
        <p:nvPicPr>
          <p:cNvPr id="29" name="Picture 28" descr="A green hexagon with a letter s&#10;&#10;Description automatically generated">
            <a:extLst>
              <a:ext uri="{FF2B5EF4-FFF2-40B4-BE49-F238E27FC236}">
                <a16:creationId xmlns:a16="http://schemas.microsoft.com/office/drawing/2014/main" id="{25AC9EFD-C65F-1BE6-0E96-78412ED574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98525" y="4278407"/>
            <a:ext cx="438143" cy="493574"/>
          </a:xfrm>
          <a:prstGeom prst="rect">
            <a:avLst/>
          </a:prstGeom>
        </p:spPr>
      </p:pic>
      <p:pic>
        <p:nvPicPr>
          <p:cNvPr id="3" name="Google Shape;103;p2">
            <a:extLst>
              <a:ext uri="{FF2B5EF4-FFF2-40B4-BE49-F238E27FC236}">
                <a16:creationId xmlns:a16="http://schemas.microsoft.com/office/drawing/2014/main" id="{CC43FE1D-1BC3-1640-DF5F-266C63E0B192}"/>
              </a:ext>
            </a:extLst>
          </p:cNvPr>
          <p:cNvPicPr preferRelativeResize="0"/>
          <p:nvPr/>
        </p:nvPicPr>
        <p:blipFill rotWithShape="1">
          <a:blip r:embed="rId8">
            <a:alphaModFix amt="80000"/>
          </a:blip>
          <a:srcRect r="52090"/>
          <a:stretch/>
        </p:blipFill>
        <p:spPr>
          <a:xfrm>
            <a:off x="0" y="6243790"/>
            <a:ext cx="2895600" cy="630237"/>
          </a:xfrm>
          <a:prstGeom prst="rect">
            <a:avLst/>
          </a:prstGeom>
          <a:noFill/>
          <a:ln>
            <a:noFill/>
          </a:ln>
        </p:spPr>
      </p:pic>
      <p:sp>
        <p:nvSpPr>
          <p:cNvPr id="4" name="Rectangle 3">
            <a:extLst>
              <a:ext uri="{FF2B5EF4-FFF2-40B4-BE49-F238E27FC236}">
                <a16:creationId xmlns:a16="http://schemas.microsoft.com/office/drawing/2014/main" id="{55D62132-FCBC-D6C4-26E4-E91384FAA78C}"/>
              </a:ext>
            </a:extLst>
          </p:cNvPr>
          <p:cNvSpPr/>
          <p:nvPr/>
        </p:nvSpPr>
        <p:spPr>
          <a:xfrm>
            <a:off x="3959312" y="6449287"/>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5" name="TextBox 4">
            <a:extLst>
              <a:ext uri="{FF2B5EF4-FFF2-40B4-BE49-F238E27FC236}">
                <a16:creationId xmlns:a16="http://schemas.microsoft.com/office/drawing/2014/main" id="{00A1BEA4-79F4-7CED-6BDA-8CA30C865F2E}"/>
              </a:ext>
            </a:extLst>
          </p:cNvPr>
          <p:cNvSpPr txBox="1"/>
          <p:nvPr/>
        </p:nvSpPr>
        <p:spPr>
          <a:xfrm>
            <a:off x="10775677" y="6374242"/>
            <a:ext cx="1416323" cy="369332"/>
          </a:xfrm>
          <a:prstGeom prst="rect">
            <a:avLst/>
          </a:prstGeom>
          <a:noFill/>
        </p:spPr>
        <p:txBody>
          <a:bodyPr wrap="square">
            <a:spAutoFit/>
          </a:bodyPr>
          <a:lstStyle/>
          <a:p>
            <a:fld id="{692EC2C8-1EBC-47AB-9065-714A667A8D4B}" type="datetime1">
              <a:rPr lang="en-US" sz="1800" smtClean="0"/>
              <a:pPr/>
              <a:t>2/21/2024</a:t>
            </a:fld>
            <a:endParaRPr lang="en-US" dirty="0"/>
          </a:p>
        </p:txBody>
      </p:sp>
      <p:cxnSp>
        <p:nvCxnSpPr>
          <p:cNvPr id="9" name="Straight Connector 8">
            <a:extLst>
              <a:ext uri="{FF2B5EF4-FFF2-40B4-BE49-F238E27FC236}">
                <a16:creationId xmlns:a16="http://schemas.microsoft.com/office/drawing/2014/main" id="{027024EA-20F0-9764-DCA5-E250E7A52C42}"/>
              </a:ext>
            </a:extLst>
          </p:cNvPr>
          <p:cNvCxnSpPr/>
          <p:nvPr/>
        </p:nvCxnSpPr>
        <p:spPr>
          <a:xfrm>
            <a:off x="3294779" y="706283"/>
            <a:ext cx="4214183" cy="0"/>
          </a:xfrm>
          <a:prstGeom prst="line">
            <a:avLst/>
          </a:prstGeom>
          <a:ln w="28575"/>
        </p:spPr>
        <p:style>
          <a:lnRef idx="3">
            <a:schemeClr val="accent4"/>
          </a:lnRef>
          <a:fillRef idx="0">
            <a:schemeClr val="accent4"/>
          </a:fillRef>
          <a:effectRef idx="2">
            <a:schemeClr val="accent4"/>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5" name="Google Shape;825;p28"/>
          <p:cNvSpPr/>
          <p:nvPr/>
        </p:nvSpPr>
        <p:spPr>
          <a:xfrm>
            <a:off x="7445245" y="3646555"/>
            <a:ext cx="4060955" cy="2424045"/>
          </a:xfrm>
          <a:custGeom>
            <a:avLst/>
            <a:gdLst/>
            <a:ahLst/>
            <a:cxnLst/>
            <a:rect l="l" t="t" r="r" b="b"/>
            <a:pathLst>
              <a:path w="2329906" h="1390756" extrusionOk="0">
                <a:moveTo>
                  <a:pt x="0" y="0"/>
                </a:moveTo>
                <a:lnTo>
                  <a:pt x="2329906" y="0"/>
                </a:lnTo>
                <a:lnTo>
                  <a:pt x="2329906" y="1390756"/>
                </a:lnTo>
                <a:lnTo>
                  <a:pt x="0" y="1390756"/>
                </a:lnTo>
                <a:close/>
              </a:path>
            </a:pathLst>
          </a:custGeom>
          <a:solidFill>
            <a:schemeClr val="accent5">
              <a:lumMod val="75000"/>
              <a:alpha val="40000"/>
            </a:schemeClr>
          </a:solidFill>
          <a:ln>
            <a:noFill/>
          </a:ln>
        </p:spPr>
        <p:txBody>
          <a:bodyPr/>
          <a:lstStyle/>
          <a:p>
            <a:endParaRPr lang="en-US" sz="1200"/>
          </a:p>
        </p:txBody>
      </p:sp>
      <p:sp>
        <p:nvSpPr>
          <p:cNvPr id="826" name="Google Shape;826;p28"/>
          <p:cNvSpPr/>
          <p:nvPr/>
        </p:nvSpPr>
        <p:spPr>
          <a:xfrm>
            <a:off x="7445245" y="1517364"/>
            <a:ext cx="4060955" cy="2079298"/>
          </a:xfrm>
          <a:custGeom>
            <a:avLst/>
            <a:gdLst/>
            <a:ahLst/>
            <a:cxnLst/>
            <a:rect l="l" t="t" r="r" b="b"/>
            <a:pathLst>
              <a:path w="3331653" h="1500995" extrusionOk="0">
                <a:moveTo>
                  <a:pt x="0" y="0"/>
                </a:moveTo>
                <a:lnTo>
                  <a:pt x="3331653" y="0"/>
                </a:lnTo>
                <a:lnTo>
                  <a:pt x="3331653" y="1500995"/>
                </a:lnTo>
                <a:lnTo>
                  <a:pt x="0" y="1500995"/>
                </a:lnTo>
                <a:close/>
              </a:path>
            </a:pathLst>
          </a:custGeom>
          <a:solidFill>
            <a:schemeClr val="accent2">
              <a:alpha val="29411"/>
            </a:schemeClr>
          </a:solidFill>
          <a:ln>
            <a:noFill/>
          </a:ln>
        </p:spPr>
        <p:txBody>
          <a:bodyPr/>
          <a:lstStyle/>
          <a:p>
            <a:endParaRPr lang="en-US" sz="1200"/>
          </a:p>
        </p:txBody>
      </p:sp>
      <p:sp>
        <p:nvSpPr>
          <p:cNvPr id="827" name="Google Shape;827;p28"/>
          <p:cNvSpPr/>
          <p:nvPr/>
        </p:nvSpPr>
        <p:spPr>
          <a:xfrm>
            <a:off x="311779" y="1352264"/>
            <a:ext cx="3250849" cy="4819936"/>
          </a:xfrm>
          <a:custGeom>
            <a:avLst/>
            <a:gdLst/>
            <a:ahLst/>
            <a:cxnLst/>
            <a:rect l="l" t="t" r="r" b="b"/>
            <a:pathLst>
              <a:path w="1865122" h="2765359" extrusionOk="0">
                <a:moveTo>
                  <a:pt x="0" y="0"/>
                </a:moveTo>
                <a:lnTo>
                  <a:pt x="1865122" y="0"/>
                </a:lnTo>
                <a:lnTo>
                  <a:pt x="1865122" y="2765359"/>
                </a:lnTo>
                <a:lnTo>
                  <a:pt x="0" y="2765359"/>
                </a:lnTo>
                <a:close/>
              </a:path>
            </a:pathLst>
          </a:custGeom>
          <a:solidFill>
            <a:schemeClr val="accent6">
              <a:lumMod val="75000"/>
              <a:alpha val="29411"/>
            </a:schemeClr>
          </a:solidFill>
          <a:ln>
            <a:noFill/>
          </a:ln>
        </p:spPr>
        <p:txBody>
          <a:bodyPr/>
          <a:lstStyle/>
          <a:p>
            <a:endParaRPr lang="en-US" sz="1200"/>
          </a:p>
        </p:txBody>
      </p:sp>
      <p:pic>
        <p:nvPicPr>
          <p:cNvPr id="829" name="Google Shape;829;p28"/>
          <p:cNvPicPr preferRelativeResize="0"/>
          <p:nvPr/>
        </p:nvPicPr>
        <p:blipFill rotWithShape="1">
          <a:blip r:embed="rId3">
            <a:alphaModFix amt="80000"/>
          </a:blip>
          <a:srcRect r="36908"/>
          <a:stretch/>
        </p:blipFill>
        <p:spPr>
          <a:xfrm>
            <a:off x="0" y="6299200"/>
            <a:ext cx="3432743" cy="587407"/>
          </a:xfrm>
          <a:prstGeom prst="rect">
            <a:avLst/>
          </a:prstGeom>
          <a:noFill/>
          <a:ln>
            <a:noFill/>
          </a:ln>
        </p:spPr>
      </p:pic>
      <p:sp>
        <p:nvSpPr>
          <p:cNvPr id="833" name="Google Shape;833;p28"/>
          <p:cNvSpPr/>
          <p:nvPr/>
        </p:nvSpPr>
        <p:spPr>
          <a:xfrm>
            <a:off x="3766705" y="1352264"/>
            <a:ext cx="3502603" cy="4819936"/>
          </a:xfrm>
          <a:custGeom>
            <a:avLst/>
            <a:gdLst/>
            <a:ahLst/>
            <a:cxnLst/>
            <a:rect l="l" t="t" r="r" b="b"/>
            <a:pathLst>
              <a:path w="2009561" h="2765359" extrusionOk="0">
                <a:moveTo>
                  <a:pt x="0" y="0"/>
                </a:moveTo>
                <a:lnTo>
                  <a:pt x="2009561" y="0"/>
                </a:lnTo>
                <a:lnTo>
                  <a:pt x="2009561" y="2765359"/>
                </a:lnTo>
                <a:lnTo>
                  <a:pt x="0" y="2765359"/>
                </a:lnTo>
                <a:close/>
              </a:path>
            </a:pathLst>
          </a:custGeom>
          <a:solidFill>
            <a:srgbClr val="FFFF00">
              <a:alpha val="40000"/>
            </a:srgbClr>
          </a:solidFill>
          <a:ln>
            <a:noFill/>
          </a:ln>
        </p:spPr>
        <p:txBody>
          <a:bodyPr/>
          <a:lstStyle/>
          <a:p>
            <a:endParaRPr lang="en-US" sz="1200"/>
          </a:p>
        </p:txBody>
      </p:sp>
      <p:sp>
        <p:nvSpPr>
          <p:cNvPr id="834" name="Google Shape;834;p28"/>
          <p:cNvSpPr/>
          <p:nvPr/>
        </p:nvSpPr>
        <p:spPr>
          <a:xfrm>
            <a:off x="3766705" y="2128116"/>
            <a:ext cx="3346739"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835" name="Google Shape;835;p28"/>
          <p:cNvSpPr/>
          <p:nvPr/>
        </p:nvSpPr>
        <p:spPr>
          <a:xfrm>
            <a:off x="7719827" y="4189846"/>
            <a:ext cx="3535963" cy="6397"/>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836" name="Google Shape;836;p28"/>
          <p:cNvSpPr/>
          <p:nvPr/>
        </p:nvSpPr>
        <p:spPr>
          <a:xfrm>
            <a:off x="458953" y="2134466"/>
            <a:ext cx="2801216"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837" name="Google Shape;837;p28"/>
          <p:cNvSpPr txBox="1"/>
          <p:nvPr/>
        </p:nvSpPr>
        <p:spPr>
          <a:xfrm>
            <a:off x="458953" y="1726931"/>
            <a:ext cx="2848289" cy="373244"/>
          </a:xfrm>
          <a:prstGeom prst="rect">
            <a:avLst/>
          </a:prstGeom>
          <a:noFill/>
          <a:ln>
            <a:noFill/>
          </a:ln>
        </p:spPr>
        <p:txBody>
          <a:bodyPr spcFirstLastPara="1" wrap="square" lIns="0" tIns="0" rIns="0" bIns="0" anchor="t" anchorCtr="0">
            <a:spAutoFit/>
          </a:bodyPr>
          <a:lstStyle/>
          <a:p>
            <a:pPr algn="ctr">
              <a:lnSpc>
                <a:spcPct val="130010"/>
              </a:lnSpc>
            </a:pPr>
            <a:r>
              <a:rPr lang="en-US" sz="1866">
                <a:solidFill>
                  <a:srgbClr val="242424"/>
                </a:solidFill>
                <a:latin typeface="Arial"/>
                <a:ea typeface="Arial"/>
                <a:cs typeface="Arial"/>
                <a:sym typeface="Arial"/>
              </a:rPr>
              <a:t>Functional Requirements</a:t>
            </a:r>
            <a:endParaRPr sz="1200"/>
          </a:p>
        </p:txBody>
      </p:sp>
      <p:pic>
        <p:nvPicPr>
          <p:cNvPr id="840" name="Google Shape;840;p28"/>
          <p:cNvPicPr preferRelativeResize="0"/>
          <p:nvPr/>
        </p:nvPicPr>
        <p:blipFill rotWithShape="1">
          <a:blip r:embed="rId4">
            <a:alphaModFix/>
          </a:blip>
          <a:srcRect/>
          <a:stretch/>
        </p:blipFill>
        <p:spPr>
          <a:xfrm>
            <a:off x="175800" y="1063683"/>
            <a:ext cx="566305" cy="566305"/>
          </a:xfrm>
          <a:prstGeom prst="rect">
            <a:avLst/>
          </a:prstGeom>
          <a:noFill/>
          <a:ln>
            <a:noFill/>
          </a:ln>
        </p:spPr>
      </p:pic>
      <p:pic>
        <p:nvPicPr>
          <p:cNvPr id="841" name="Google Shape;841;p28"/>
          <p:cNvPicPr preferRelativeResize="0"/>
          <p:nvPr/>
        </p:nvPicPr>
        <p:blipFill rotWithShape="1">
          <a:blip r:embed="rId5">
            <a:alphaModFix/>
          </a:blip>
          <a:srcRect/>
          <a:stretch/>
        </p:blipFill>
        <p:spPr>
          <a:xfrm>
            <a:off x="3687478" y="1063683"/>
            <a:ext cx="507830" cy="507830"/>
          </a:xfrm>
          <a:prstGeom prst="rect">
            <a:avLst/>
          </a:prstGeom>
          <a:noFill/>
          <a:ln>
            <a:noFill/>
          </a:ln>
        </p:spPr>
      </p:pic>
      <p:pic>
        <p:nvPicPr>
          <p:cNvPr id="842" name="Google Shape;842;p28"/>
          <p:cNvPicPr preferRelativeResize="0"/>
          <p:nvPr/>
        </p:nvPicPr>
        <p:blipFill rotWithShape="1">
          <a:blip r:embed="rId6">
            <a:alphaModFix/>
          </a:blip>
          <a:srcRect/>
          <a:stretch/>
        </p:blipFill>
        <p:spPr>
          <a:xfrm>
            <a:off x="7527994" y="1346835"/>
            <a:ext cx="527431" cy="527431"/>
          </a:xfrm>
          <a:prstGeom prst="rect">
            <a:avLst/>
          </a:prstGeom>
          <a:noFill/>
          <a:ln>
            <a:noFill/>
          </a:ln>
        </p:spPr>
      </p:pic>
      <p:pic>
        <p:nvPicPr>
          <p:cNvPr id="843" name="Google Shape;843;p28"/>
          <p:cNvPicPr preferRelativeResize="0"/>
          <p:nvPr/>
        </p:nvPicPr>
        <p:blipFill rotWithShape="1">
          <a:blip r:embed="rId7">
            <a:alphaModFix/>
          </a:blip>
          <a:srcRect/>
          <a:stretch/>
        </p:blipFill>
        <p:spPr>
          <a:xfrm>
            <a:off x="7502560" y="3346930"/>
            <a:ext cx="578301" cy="578301"/>
          </a:xfrm>
          <a:prstGeom prst="rect">
            <a:avLst/>
          </a:prstGeom>
          <a:noFill/>
          <a:ln>
            <a:noFill/>
          </a:ln>
        </p:spPr>
      </p:pic>
      <p:sp>
        <p:nvSpPr>
          <p:cNvPr id="845" name="Google Shape;845;p28"/>
          <p:cNvSpPr txBox="1"/>
          <p:nvPr/>
        </p:nvSpPr>
        <p:spPr>
          <a:xfrm>
            <a:off x="4944546" y="225491"/>
            <a:ext cx="7078891" cy="1093504"/>
          </a:xfrm>
          <a:prstGeom prst="rect">
            <a:avLst/>
          </a:prstGeom>
          <a:noFill/>
          <a:ln>
            <a:noFill/>
          </a:ln>
        </p:spPr>
        <p:txBody>
          <a:bodyPr spcFirstLastPara="1" wrap="square" lIns="0" tIns="0" rIns="0" bIns="0" anchor="t" anchorCtr="0">
            <a:spAutoFit/>
          </a:bodyPr>
          <a:lstStyle/>
          <a:p>
            <a:pPr algn="r">
              <a:lnSpc>
                <a:spcPct val="129982"/>
              </a:lnSpc>
            </a:pPr>
            <a:r>
              <a:rPr lang="en-US" sz="2733" dirty="0">
                <a:solidFill>
                  <a:srgbClr val="242424"/>
                </a:solidFill>
                <a:latin typeface="Arial"/>
                <a:ea typeface="Arial"/>
                <a:cs typeface="Arial"/>
                <a:sym typeface="Arial"/>
              </a:rPr>
              <a:t>System, Personnel, and </a:t>
            </a:r>
            <a:endParaRPr sz="1200" dirty="0"/>
          </a:p>
          <a:p>
            <a:pPr algn="r">
              <a:lnSpc>
                <a:spcPct val="129982"/>
              </a:lnSpc>
            </a:pPr>
            <a:r>
              <a:rPr lang="en-US" sz="2733" dirty="0">
                <a:solidFill>
                  <a:srgbClr val="242424"/>
                </a:solidFill>
                <a:latin typeface="Arial"/>
                <a:ea typeface="Arial"/>
                <a:cs typeface="Arial"/>
                <a:sym typeface="Arial"/>
              </a:rPr>
              <a:t>Software Specification Requirements</a:t>
            </a:r>
            <a:endParaRPr sz="1200" dirty="0"/>
          </a:p>
        </p:txBody>
      </p:sp>
      <p:sp>
        <p:nvSpPr>
          <p:cNvPr id="846" name="Google Shape;846;p28"/>
          <p:cNvSpPr txBox="1"/>
          <p:nvPr/>
        </p:nvSpPr>
        <p:spPr>
          <a:xfrm>
            <a:off x="3873314" y="1714670"/>
            <a:ext cx="3395993" cy="373244"/>
          </a:xfrm>
          <a:prstGeom prst="rect">
            <a:avLst/>
          </a:prstGeom>
          <a:noFill/>
          <a:ln>
            <a:noFill/>
          </a:ln>
        </p:spPr>
        <p:txBody>
          <a:bodyPr spcFirstLastPara="1" wrap="square" lIns="0" tIns="0" rIns="0" bIns="0" anchor="t" anchorCtr="0">
            <a:spAutoFit/>
          </a:bodyPr>
          <a:lstStyle/>
          <a:p>
            <a:pPr algn="ctr">
              <a:lnSpc>
                <a:spcPct val="130010"/>
              </a:lnSpc>
            </a:pPr>
            <a:r>
              <a:rPr lang="en-US" sz="1866">
                <a:solidFill>
                  <a:srgbClr val="242424"/>
                </a:solidFill>
                <a:latin typeface="Arial"/>
                <a:ea typeface="Arial"/>
                <a:cs typeface="Arial"/>
                <a:sym typeface="Arial"/>
              </a:rPr>
              <a:t>Non-Functional Requirements</a:t>
            </a:r>
            <a:endParaRPr sz="1200"/>
          </a:p>
        </p:txBody>
      </p:sp>
      <p:sp>
        <p:nvSpPr>
          <p:cNvPr id="847" name="Google Shape;847;p28"/>
          <p:cNvSpPr txBox="1"/>
          <p:nvPr/>
        </p:nvSpPr>
        <p:spPr>
          <a:xfrm>
            <a:off x="7623910" y="1714670"/>
            <a:ext cx="3727795" cy="373244"/>
          </a:xfrm>
          <a:prstGeom prst="rect">
            <a:avLst/>
          </a:prstGeom>
          <a:noFill/>
          <a:ln>
            <a:noFill/>
          </a:ln>
        </p:spPr>
        <p:txBody>
          <a:bodyPr spcFirstLastPara="1" wrap="square" lIns="0" tIns="0" rIns="0" bIns="0" anchor="t" anchorCtr="0">
            <a:spAutoFit/>
          </a:bodyPr>
          <a:lstStyle/>
          <a:p>
            <a:pPr algn="ctr">
              <a:lnSpc>
                <a:spcPct val="130010"/>
              </a:lnSpc>
            </a:pPr>
            <a:r>
              <a:rPr lang="en-US" sz="1866">
                <a:solidFill>
                  <a:srgbClr val="242424"/>
                </a:solidFill>
                <a:latin typeface="Arial"/>
                <a:ea typeface="Arial"/>
                <a:cs typeface="Arial"/>
                <a:sym typeface="Arial"/>
              </a:rPr>
              <a:t>Software Requirements</a:t>
            </a:r>
            <a:endParaRPr sz="1200"/>
          </a:p>
        </p:txBody>
      </p:sp>
      <p:sp>
        <p:nvSpPr>
          <p:cNvPr id="848" name="Google Shape;848;p28"/>
          <p:cNvSpPr txBox="1"/>
          <p:nvPr/>
        </p:nvSpPr>
        <p:spPr>
          <a:xfrm>
            <a:off x="7611825" y="3743182"/>
            <a:ext cx="3727795" cy="373244"/>
          </a:xfrm>
          <a:prstGeom prst="rect">
            <a:avLst/>
          </a:prstGeom>
          <a:noFill/>
          <a:ln>
            <a:noFill/>
          </a:ln>
        </p:spPr>
        <p:txBody>
          <a:bodyPr spcFirstLastPara="1" wrap="square" lIns="0" tIns="0" rIns="0" bIns="0" anchor="t" anchorCtr="0">
            <a:spAutoFit/>
          </a:bodyPr>
          <a:lstStyle/>
          <a:p>
            <a:pPr algn="ctr">
              <a:lnSpc>
                <a:spcPct val="130010"/>
              </a:lnSpc>
            </a:pPr>
            <a:r>
              <a:rPr lang="en-US" sz="1866">
                <a:solidFill>
                  <a:srgbClr val="242424"/>
                </a:solidFill>
                <a:latin typeface="Arial"/>
                <a:ea typeface="Arial"/>
                <a:cs typeface="Arial"/>
                <a:sym typeface="Arial"/>
              </a:rPr>
              <a:t>Personnel Requirements</a:t>
            </a:r>
            <a:endParaRPr sz="1200"/>
          </a:p>
        </p:txBody>
      </p:sp>
      <p:sp>
        <p:nvSpPr>
          <p:cNvPr id="849" name="Google Shape;849;p28"/>
          <p:cNvSpPr txBox="1"/>
          <p:nvPr/>
        </p:nvSpPr>
        <p:spPr>
          <a:xfrm>
            <a:off x="3941394" y="2255963"/>
            <a:ext cx="2997361" cy="3806811"/>
          </a:xfrm>
          <a:prstGeom prst="rect">
            <a:avLst/>
          </a:prstGeom>
          <a:noFill/>
          <a:ln>
            <a:noFill/>
          </a:ln>
        </p:spPr>
        <p:txBody>
          <a:bodyPr spcFirstLastPara="1" wrap="square" lIns="0" tIns="0" rIns="0" bIns="0" anchor="t" anchorCtr="0">
            <a:spAutoFit/>
          </a:bodyPr>
          <a:lstStyle/>
          <a:p>
            <a:pPr>
              <a:lnSpc>
                <a:spcPct val="150111"/>
              </a:lnSpc>
            </a:pPr>
            <a:endParaRPr sz="1200" dirty="0">
              <a:solidFill>
                <a:schemeClr val="dk1"/>
              </a:solidFill>
              <a:latin typeface="Calibri"/>
              <a:ea typeface="Calibri"/>
              <a:cs typeface="Calibri"/>
              <a:sym typeface="Calibri"/>
            </a:endParaRPr>
          </a:p>
          <a:p>
            <a:pPr marL="277805" lvl="1" indent="-138903">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Interfaces should be User-friendly</a:t>
            </a:r>
            <a:endParaRPr sz="1200" dirty="0"/>
          </a:p>
          <a:p>
            <a:pPr>
              <a:lnSpc>
                <a:spcPct val="140000"/>
              </a:lnSpc>
            </a:pPr>
            <a:endParaRPr sz="1286" dirty="0">
              <a:solidFill>
                <a:srgbClr val="000000"/>
              </a:solidFill>
              <a:latin typeface="Open Sans"/>
              <a:ea typeface="Open Sans"/>
              <a:cs typeface="Open Sans"/>
              <a:sym typeface="Open Sans"/>
            </a:endParaRPr>
          </a:p>
          <a:p>
            <a:pPr marL="277805" lvl="1" indent="-138903">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Should properly work for android and IOS devices</a:t>
            </a:r>
            <a:endParaRPr sz="1200" dirty="0"/>
          </a:p>
          <a:p>
            <a:pPr>
              <a:lnSpc>
                <a:spcPct val="140000"/>
              </a:lnSpc>
            </a:pPr>
            <a:endParaRPr sz="1286" dirty="0">
              <a:solidFill>
                <a:srgbClr val="000000"/>
              </a:solidFill>
              <a:latin typeface="Open Sans"/>
              <a:ea typeface="Open Sans"/>
              <a:cs typeface="Open Sans"/>
              <a:sym typeface="Open Sans"/>
            </a:endParaRPr>
          </a:p>
          <a:p>
            <a:pPr marL="277805" lvl="1" indent="-138903">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The application should be reliable</a:t>
            </a:r>
            <a:endParaRPr sz="1200" dirty="0"/>
          </a:p>
          <a:p>
            <a:pPr>
              <a:lnSpc>
                <a:spcPct val="140000"/>
              </a:lnSpc>
            </a:pPr>
            <a:endParaRPr sz="1286" dirty="0">
              <a:solidFill>
                <a:srgbClr val="000000"/>
              </a:solidFill>
              <a:latin typeface="Open Sans"/>
              <a:ea typeface="Open Sans"/>
              <a:cs typeface="Open Sans"/>
              <a:sym typeface="Open Sans"/>
            </a:endParaRPr>
          </a:p>
          <a:p>
            <a:pPr marL="277805" lvl="1" indent="-138903">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Higher accuracy of results</a:t>
            </a:r>
            <a:endParaRPr sz="1200" dirty="0"/>
          </a:p>
          <a:p>
            <a:pPr>
              <a:lnSpc>
                <a:spcPct val="140000"/>
              </a:lnSpc>
            </a:pPr>
            <a:endParaRPr sz="1286" dirty="0">
              <a:solidFill>
                <a:srgbClr val="000000"/>
              </a:solidFill>
              <a:latin typeface="Open Sans"/>
              <a:ea typeface="Open Sans"/>
              <a:cs typeface="Open Sans"/>
              <a:sym typeface="Open Sans"/>
            </a:endParaRPr>
          </a:p>
          <a:p>
            <a:pPr marL="277805" lvl="1" indent="-138903">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Results should be more  efficient</a:t>
            </a:r>
            <a:endParaRPr sz="1200" dirty="0"/>
          </a:p>
          <a:p>
            <a:pPr>
              <a:lnSpc>
                <a:spcPct val="192020"/>
              </a:lnSpc>
            </a:pPr>
            <a:endParaRPr sz="1286" dirty="0">
              <a:solidFill>
                <a:srgbClr val="000000"/>
              </a:solidFill>
              <a:latin typeface="Open Sans"/>
              <a:ea typeface="Open Sans"/>
              <a:cs typeface="Open Sans"/>
              <a:sym typeface="Open Sans"/>
            </a:endParaRPr>
          </a:p>
          <a:p>
            <a:pPr>
              <a:lnSpc>
                <a:spcPct val="192020"/>
              </a:lnSpc>
            </a:pPr>
            <a:endParaRPr sz="1286" dirty="0">
              <a:solidFill>
                <a:srgbClr val="000000"/>
              </a:solidFill>
              <a:latin typeface="Open Sans"/>
              <a:ea typeface="Open Sans"/>
              <a:cs typeface="Open Sans"/>
              <a:sym typeface="Open Sans"/>
            </a:endParaRPr>
          </a:p>
        </p:txBody>
      </p:sp>
      <p:sp>
        <p:nvSpPr>
          <p:cNvPr id="850" name="Google Shape;850;p28"/>
          <p:cNvSpPr txBox="1"/>
          <p:nvPr/>
        </p:nvSpPr>
        <p:spPr>
          <a:xfrm>
            <a:off x="7846826" y="2140646"/>
            <a:ext cx="1800932" cy="1643527"/>
          </a:xfrm>
          <a:prstGeom prst="rect">
            <a:avLst/>
          </a:prstGeom>
          <a:noFill/>
          <a:ln>
            <a:noFill/>
          </a:ln>
        </p:spPr>
        <p:txBody>
          <a:bodyPr spcFirstLastPara="1" wrap="square" lIns="0" tIns="0" rIns="0" bIns="0" anchor="t" anchorCtr="0">
            <a:spAutoFit/>
          </a:bodyPr>
          <a:lstStyle/>
          <a:p>
            <a:pPr marL="277805" lvl="1" indent="-138903" algn="just">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Python</a:t>
            </a:r>
            <a:endParaRPr sz="1200" dirty="0"/>
          </a:p>
          <a:p>
            <a:pPr marL="277805" lvl="1" indent="-138903" algn="just">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Node JS</a:t>
            </a:r>
            <a:endParaRPr sz="1200" dirty="0"/>
          </a:p>
          <a:p>
            <a:pPr marL="277805" lvl="1" indent="-138903" algn="just">
              <a:lnSpc>
                <a:spcPct val="140072"/>
              </a:lnSpc>
              <a:buClr>
                <a:srgbClr val="000000"/>
              </a:buClr>
              <a:buSzPts val="1929"/>
              <a:buFont typeface="Arial"/>
              <a:buChar char="•"/>
            </a:pPr>
            <a:r>
              <a:rPr lang="en-US" sz="1286" dirty="0" err="1">
                <a:solidFill>
                  <a:srgbClr val="000000"/>
                </a:solidFill>
                <a:latin typeface="Open Sans"/>
                <a:ea typeface="Open Sans"/>
                <a:cs typeface="Open Sans"/>
                <a:sym typeface="Open Sans"/>
              </a:rPr>
              <a:t>Jupyter</a:t>
            </a:r>
            <a:r>
              <a:rPr lang="en-US" sz="1286" dirty="0">
                <a:solidFill>
                  <a:srgbClr val="000000"/>
                </a:solidFill>
                <a:latin typeface="Open Sans"/>
                <a:ea typeface="Open Sans"/>
                <a:cs typeface="Open Sans"/>
                <a:sym typeface="Open Sans"/>
              </a:rPr>
              <a:t> Notebook</a:t>
            </a:r>
            <a:endParaRPr sz="1200" dirty="0"/>
          </a:p>
          <a:p>
            <a:pPr marL="277805" lvl="1" indent="-138903" algn="just">
              <a:lnSpc>
                <a:spcPct val="140072"/>
              </a:lnSpc>
              <a:buClr>
                <a:srgbClr val="000000"/>
              </a:buClr>
              <a:buSzPts val="1929"/>
              <a:buFont typeface="Arial"/>
              <a:buChar char="•"/>
            </a:pPr>
            <a:r>
              <a:rPr lang="en-US" sz="1286" dirty="0" err="1">
                <a:solidFill>
                  <a:srgbClr val="000000"/>
                </a:solidFill>
                <a:latin typeface="Open Sans"/>
                <a:ea typeface="Open Sans"/>
                <a:cs typeface="Open Sans"/>
                <a:sym typeface="Open Sans"/>
              </a:rPr>
              <a:t>Intellij</a:t>
            </a:r>
            <a:r>
              <a:rPr lang="en-US" sz="1286" dirty="0">
                <a:solidFill>
                  <a:srgbClr val="000000"/>
                </a:solidFill>
                <a:latin typeface="Open Sans"/>
                <a:ea typeface="Open Sans"/>
                <a:cs typeface="Open Sans"/>
                <a:sym typeface="Open Sans"/>
              </a:rPr>
              <a:t> Idea</a:t>
            </a:r>
          </a:p>
          <a:p>
            <a:pPr marL="277805" lvl="1" indent="-138903" algn="just">
              <a:lnSpc>
                <a:spcPct val="140072"/>
              </a:lnSpc>
              <a:buClr>
                <a:srgbClr val="000000"/>
              </a:buClr>
              <a:buSzPts val="1929"/>
              <a:buFont typeface="Arial"/>
              <a:buChar char="•"/>
            </a:pPr>
            <a:r>
              <a:rPr lang="en-US" sz="1286" dirty="0">
                <a:solidFill>
                  <a:srgbClr val="000000"/>
                </a:solidFill>
                <a:latin typeface="Open Sans"/>
                <a:ea typeface="Open Sans"/>
                <a:cs typeface="Open Sans"/>
                <a:sym typeface="Open Sans"/>
              </a:rPr>
              <a:t>Visual Studio Code</a:t>
            </a:r>
          </a:p>
          <a:p>
            <a:pPr marL="277805" lvl="1" indent="-138903" algn="just">
              <a:lnSpc>
                <a:spcPct val="140072"/>
              </a:lnSpc>
              <a:buClr>
                <a:srgbClr val="000000"/>
              </a:buClr>
              <a:buSzPts val="1929"/>
              <a:buFont typeface="Arial"/>
              <a:buChar char="•"/>
            </a:pPr>
            <a:endParaRPr sz="1200" dirty="0"/>
          </a:p>
        </p:txBody>
      </p:sp>
      <p:sp>
        <p:nvSpPr>
          <p:cNvPr id="851" name="Google Shape;851;p28"/>
          <p:cNvSpPr/>
          <p:nvPr/>
        </p:nvSpPr>
        <p:spPr>
          <a:xfrm>
            <a:off x="7846827" y="2096320"/>
            <a:ext cx="3535963" cy="6397"/>
          </a:xfrm>
          <a:prstGeom prst="rect">
            <a:avLst/>
          </a:prstGeom>
          <a:solidFill>
            <a:srgbClr val="242424"/>
          </a:solidFill>
          <a:ln>
            <a:noFill/>
          </a:ln>
        </p:spPr>
        <p:txBody>
          <a:bodyPr spcFirstLastPara="1" wrap="square" lIns="60950" tIns="60950" rIns="60950" bIns="60950" anchor="ctr" anchorCtr="0">
            <a:noAutofit/>
          </a:bodyPr>
          <a:lstStyle/>
          <a:p>
            <a:endParaRPr sz="1200"/>
          </a:p>
        </p:txBody>
      </p:sp>
      <p:sp>
        <p:nvSpPr>
          <p:cNvPr id="852" name="Google Shape;852;p28"/>
          <p:cNvSpPr txBox="1"/>
          <p:nvPr/>
        </p:nvSpPr>
        <p:spPr>
          <a:xfrm>
            <a:off x="7701989" y="4363646"/>
            <a:ext cx="3804211" cy="553998"/>
          </a:xfrm>
          <a:prstGeom prst="rect">
            <a:avLst/>
          </a:prstGeom>
          <a:noFill/>
          <a:ln>
            <a:noFill/>
          </a:ln>
        </p:spPr>
        <p:txBody>
          <a:bodyPr spcFirstLastPara="1" wrap="square" lIns="0" tIns="0" rIns="0" bIns="0" anchor="t" anchorCtr="0">
            <a:spAutoFit/>
          </a:bodyPr>
          <a:lstStyle/>
          <a:p>
            <a:pPr>
              <a:lnSpc>
                <a:spcPct val="140072"/>
              </a:lnSpc>
            </a:pPr>
            <a:r>
              <a:rPr lang="en-US" sz="1286" b="1" dirty="0">
                <a:solidFill>
                  <a:srgbClr val="000000"/>
                </a:solidFill>
                <a:latin typeface="Open Sans"/>
                <a:ea typeface="Open Sans"/>
                <a:cs typeface="Open Sans"/>
                <a:sym typeface="Open Sans"/>
              </a:rPr>
              <a:t>Resources and Dataset Air pollution level in Colombo</a:t>
            </a:r>
            <a:endParaRPr sz="1200" dirty="0"/>
          </a:p>
        </p:txBody>
      </p:sp>
      <p:sp>
        <p:nvSpPr>
          <p:cNvPr id="853" name="Google Shape;853;p28"/>
          <p:cNvSpPr txBox="1"/>
          <p:nvPr/>
        </p:nvSpPr>
        <p:spPr>
          <a:xfrm>
            <a:off x="7719826" y="4911173"/>
            <a:ext cx="3692325" cy="1021049"/>
          </a:xfrm>
          <a:prstGeom prst="rect">
            <a:avLst/>
          </a:prstGeom>
          <a:noFill/>
          <a:ln>
            <a:noFill/>
          </a:ln>
        </p:spPr>
        <p:txBody>
          <a:bodyPr spcFirstLastPara="1" wrap="square" lIns="0" tIns="0" rIns="0" bIns="0" anchor="t" anchorCtr="0">
            <a:spAutoFit/>
          </a:bodyPr>
          <a:lstStyle/>
          <a:p>
            <a:pPr marL="277805" lvl="1" indent="-138902" algn="just">
              <a:lnSpc>
                <a:spcPct val="172058"/>
              </a:lnSpc>
              <a:buClr>
                <a:srgbClr val="000000"/>
              </a:buClr>
              <a:buSzPts val="1929"/>
              <a:buFont typeface="Arial"/>
              <a:buChar char="•"/>
            </a:pPr>
            <a:r>
              <a:rPr lang="en-US" sz="1286" dirty="0">
                <a:solidFill>
                  <a:srgbClr val="000000"/>
                </a:solidFill>
                <a:latin typeface="Open Sans"/>
                <a:ea typeface="Open Sans"/>
                <a:cs typeface="Open Sans"/>
                <a:sym typeface="Open Sans"/>
              </a:rPr>
              <a:t>Central Environment Authority (CEA)</a:t>
            </a:r>
          </a:p>
          <a:p>
            <a:pPr marL="277805" lvl="1" indent="-138902" algn="just">
              <a:lnSpc>
                <a:spcPct val="172058"/>
              </a:lnSpc>
              <a:buClr>
                <a:srgbClr val="000000"/>
              </a:buClr>
              <a:buSzPts val="1929"/>
              <a:buFont typeface="Arial"/>
              <a:buChar char="•"/>
            </a:pPr>
            <a:r>
              <a:rPr lang="en-US" sz="1286" dirty="0">
                <a:solidFill>
                  <a:srgbClr val="000000"/>
                </a:solidFill>
                <a:latin typeface="Open Sans"/>
                <a:ea typeface="Open Sans"/>
                <a:cs typeface="Open Sans"/>
                <a:sym typeface="Open Sans"/>
              </a:rPr>
              <a:t>The National Building Research Organization (NBRO). </a:t>
            </a:r>
            <a:endParaRPr sz="1200" dirty="0"/>
          </a:p>
        </p:txBody>
      </p:sp>
      <p:sp>
        <p:nvSpPr>
          <p:cNvPr id="2" name="Google Shape;849;p28">
            <a:extLst>
              <a:ext uri="{FF2B5EF4-FFF2-40B4-BE49-F238E27FC236}">
                <a16:creationId xmlns:a16="http://schemas.microsoft.com/office/drawing/2014/main" id="{1E5E7B7A-5381-45DE-DD8F-7B64911FA053}"/>
              </a:ext>
            </a:extLst>
          </p:cNvPr>
          <p:cNvSpPr txBox="1"/>
          <p:nvPr/>
        </p:nvSpPr>
        <p:spPr>
          <a:xfrm>
            <a:off x="421883" y="1600201"/>
            <a:ext cx="2885360" cy="6231065"/>
          </a:xfrm>
          <a:prstGeom prst="rect">
            <a:avLst/>
          </a:prstGeom>
          <a:noFill/>
          <a:ln>
            <a:noFill/>
          </a:ln>
        </p:spPr>
        <p:txBody>
          <a:bodyPr spcFirstLastPara="1" wrap="square" lIns="0" tIns="0" rIns="0" bIns="0" anchor="t" anchorCtr="0">
            <a:spAutoFit/>
          </a:bodyPr>
          <a:lstStyle/>
          <a:p>
            <a:pPr>
              <a:lnSpc>
                <a:spcPct val="150111"/>
              </a:lnSpc>
            </a:pPr>
            <a:endParaRPr lang="en-US" sz="1200" dirty="0">
              <a:solidFill>
                <a:schemeClr val="dk1"/>
              </a:solidFill>
              <a:latin typeface="Calibri"/>
              <a:ea typeface="Calibri"/>
              <a:cs typeface="Calibri"/>
              <a:sym typeface="Calibri"/>
            </a:endParaRPr>
          </a:p>
          <a:p>
            <a:pPr>
              <a:lnSpc>
                <a:spcPct val="140000"/>
              </a:lnSpc>
            </a:pPr>
            <a:endParaRPr lang="en-US" sz="1286" dirty="0">
              <a:solidFill>
                <a:srgbClr val="000000"/>
              </a:solidFill>
              <a:latin typeface="Open Sans"/>
              <a:ea typeface="Open Sans"/>
              <a:cs typeface="Open Sans"/>
              <a:sym typeface="Open Sans"/>
            </a:endParaRPr>
          </a:p>
          <a:p>
            <a:pPr marL="277805" lvl="1" indent="-138903">
              <a:lnSpc>
                <a:spcPct val="140072"/>
              </a:lnSpc>
              <a:buClr>
                <a:srgbClr val="000000"/>
              </a:buClr>
              <a:buSzPts val="1929"/>
              <a:buFont typeface="Arial"/>
              <a:buChar char="•"/>
            </a:pPr>
            <a:r>
              <a:rPr lang="en-US" sz="1267" dirty="0">
                <a:latin typeface="Open Sans" panose="020B0606030504020204" pitchFamily="34" charset="0"/>
                <a:ea typeface="Open Sans" panose="020B0606030504020204" pitchFamily="34" charset="0"/>
                <a:cs typeface="Open Sans" panose="020B0606030504020204" pitchFamily="34" charset="0"/>
              </a:rPr>
              <a:t>Collecting polluted air data from the emission standard publication websites and Preprocessing, Cleaning, Transforming.</a:t>
            </a:r>
          </a:p>
          <a:p>
            <a:pPr marL="277805" lvl="1" indent="-138903">
              <a:lnSpc>
                <a:spcPct val="140072"/>
              </a:lnSpc>
              <a:buClr>
                <a:srgbClr val="000000"/>
              </a:buClr>
              <a:buSzPts val="1929"/>
              <a:buFont typeface="Arial"/>
              <a:buChar char="•"/>
            </a:pPr>
            <a:r>
              <a:rPr lang="en-US" sz="1267" dirty="0">
                <a:latin typeface="Open Sans" panose="020B0606030504020204" pitchFamily="34" charset="0"/>
                <a:ea typeface="Open Sans" panose="020B0606030504020204" pitchFamily="34" charset="0"/>
                <a:cs typeface="Open Sans" panose="020B0606030504020204" pitchFamily="34" charset="0"/>
              </a:rPr>
              <a:t>Feature Selection and Analysis </a:t>
            </a:r>
          </a:p>
          <a:p>
            <a:pPr marL="277805" lvl="1" indent="-138903">
              <a:lnSpc>
                <a:spcPct val="140072"/>
              </a:lnSpc>
              <a:buClr>
                <a:srgbClr val="000000"/>
              </a:buClr>
              <a:buSzPts val="1929"/>
              <a:buFont typeface="Arial"/>
              <a:buChar char="•"/>
            </a:pPr>
            <a:r>
              <a:rPr lang="en-US" sz="1267" dirty="0">
                <a:latin typeface="Open Sans" panose="020B0606030504020204" pitchFamily="34" charset="0"/>
                <a:ea typeface="Open Sans" panose="020B0606030504020204" pitchFamily="34" charset="0"/>
                <a:cs typeface="Open Sans" panose="020B0606030504020204" pitchFamily="34" charset="0"/>
              </a:rPr>
              <a:t>Model Development Implement machine learning algorithms for pollution level prediction. Explore and select the most suitable predictive model based on performance metrics.</a:t>
            </a:r>
          </a:p>
          <a:p>
            <a:pPr marL="277805" lvl="1" indent="-138903">
              <a:lnSpc>
                <a:spcPct val="140072"/>
              </a:lnSpc>
              <a:buClr>
                <a:srgbClr val="000000"/>
              </a:buClr>
              <a:buSzPts val="1929"/>
              <a:buFont typeface="Arial"/>
              <a:buChar char="•"/>
            </a:pPr>
            <a:r>
              <a:rPr lang="en-US" sz="1267" dirty="0">
                <a:latin typeface="Open Sans" panose="020B0606030504020204" pitchFamily="34" charset="0"/>
                <a:ea typeface="Open Sans" panose="020B0606030504020204" pitchFamily="34" charset="0"/>
                <a:cs typeface="Open Sans" panose="020B0606030504020204" pitchFamily="34" charset="0"/>
              </a:rPr>
              <a:t> Dynamic Predictions for Real-time Adjustments.</a:t>
            </a:r>
          </a:p>
          <a:p>
            <a:pPr marL="277805" lvl="1" indent="-138903">
              <a:lnSpc>
                <a:spcPct val="140072"/>
              </a:lnSpc>
              <a:buClr>
                <a:srgbClr val="000000"/>
              </a:buClr>
              <a:buSzPts val="1929"/>
              <a:buFont typeface="Arial"/>
              <a:buChar char="•"/>
            </a:pPr>
            <a:r>
              <a:rPr lang="en-US" sz="1267" dirty="0">
                <a:latin typeface="Open Sans" panose="020B0606030504020204" pitchFamily="34" charset="0"/>
                <a:ea typeface="Open Sans" panose="020B0606030504020204" pitchFamily="34" charset="0"/>
                <a:cs typeface="Open Sans" panose="020B0606030504020204" pitchFamily="34" charset="0"/>
              </a:rPr>
              <a:t>Real-time Pollution Data and Comparison and Visualization</a:t>
            </a:r>
          </a:p>
          <a:p>
            <a:pPr marL="277805" lvl="1" indent="-138903">
              <a:lnSpc>
                <a:spcPct val="140072"/>
              </a:lnSpc>
              <a:buClr>
                <a:srgbClr val="000000"/>
              </a:buClr>
              <a:buSzPts val="1929"/>
              <a:buFont typeface="Arial"/>
              <a:buChar char="•"/>
            </a:pPr>
            <a:endParaRPr lang="en-US" sz="1287" dirty="0"/>
          </a:p>
          <a:p>
            <a:pPr marL="138902" lvl="1">
              <a:lnSpc>
                <a:spcPct val="140072"/>
              </a:lnSpc>
              <a:buClr>
                <a:srgbClr val="000000"/>
              </a:buClr>
              <a:buSzPts val="1929"/>
            </a:pPr>
            <a:endParaRPr lang="en-US" sz="1200" dirty="0"/>
          </a:p>
          <a:p>
            <a:pPr>
              <a:lnSpc>
                <a:spcPct val="140000"/>
              </a:lnSpc>
            </a:pPr>
            <a:endParaRPr lang="en-US" sz="1286" dirty="0">
              <a:solidFill>
                <a:srgbClr val="000000"/>
              </a:solidFill>
              <a:latin typeface="Open Sans"/>
              <a:ea typeface="Open Sans"/>
              <a:cs typeface="Open Sans"/>
              <a:sym typeface="Open Sans"/>
            </a:endParaRPr>
          </a:p>
          <a:p>
            <a:pPr>
              <a:lnSpc>
                <a:spcPct val="56777"/>
              </a:lnSpc>
            </a:pPr>
            <a:r>
              <a:rPr lang="en-US" sz="1287" dirty="0">
                <a:latin typeface="Open Sans" panose="020B0606030504020204" pitchFamily="34" charset="0"/>
                <a:ea typeface="Open Sans" panose="020B0606030504020204" pitchFamily="34" charset="0"/>
                <a:cs typeface="Open Sans" panose="020B0606030504020204" pitchFamily="34" charset="0"/>
              </a:rPr>
              <a:t> </a:t>
            </a:r>
          </a:p>
          <a:p>
            <a:pPr>
              <a:lnSpc>
                <a:spcPct val="140000"/>
              </a:lnSpc>
            </a:pPr>
            <a:endParaRPr lang="en-US" sz="1286" dirty="0">
              <a:solidFill>
                <a:srgbClr val="000000"/>
              </a:solidFill>
              <a:latin typeface="Open Sans"/>
              <a:ea typeface="Open Sans"/>
              <a:cs typeface="Open Sans"/>
              <a:sym typeface="Open Sans"/>
            </a:endParaRPr>
          </a:p>
          <a:p>
            <a:pPr>
              <a:lnSpc>
                <a:spcPct val="192020"/>
              </a:lnSpc>
            </a:pPr>
            <a:endParaRPr lang="en-US" sz="1286" dirty="0">
              <a:solidFill>
                <a:srgbClr val="000000"/>
              </a:solidFill>
              <a:latin typeface="Open Sans"/>
              <a:ea typeface="Open Sans"/>
              <a:cs typeface="Open Sans"/>
              <a:sym typeface="Open Sans"/>
            </a:endParaRPr>
          </a:p>
        </p:txBody>
      </p:sp>
      <p:sp>
        <p:nvSpPr>
          <p:cNvPr id="3" name="Rectangle 2">
            <a:extLst>
              <a:ext uri="{FF2B5EF4-FFF2-40B4-BE49-F238E27FC236}">
                <a16:creationId xmlns:a16="http://schemas.microsoft.com/office/drawing/2014/main" id="{F9B707C2-0894-6EDD-CB35-27CA3B1E94AC}"/>
              </a:ext>
            </a:extLst>
          </p:cNvPr>
          <p:cNvSpPr/>
          <p:nvPr/>
        </p:nvSpPr>
        <p:spPr>
          <a:xfrm>
            <a:off x="3687478" y="638355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
        <p:nvSpPr>
          <p:cNvPr id="4" name="TextBox 3">
            <a:extLst>
              <a:ext uri="{FF2B5EF4-FFF2-40B4-BE49-F238E27FC236}">
                <a16:creationId xmlns:a16="http://schemas.microsoft.com/office/drawing/2014/main" id="{8F071F81-75F9-2A00-C53F-1884144B2E9B}"/>
              </a:ext>
            </a:extLst>
          </p:cNvPr>
          <p:cNvSpPr txBox="1"/>
          <p:nvPr/>
        </p:nvSpPr>
        <p:spPr>
          <a:xfrm>
            <a:off x="10775677" y="6374242"/>
            <a:ext cx="1416323"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9144000" y="2023110"/>
            <a:ext cx="2895600" cy="2846070"/>
          </a:xfrm>
          <a:prstGeom prst="ellipse">
            <a:avLst/>
          </a:prstGeom>
        </p:spPr>
        <p:txBody>
          <a:bodyPr vert="horz" lIns="91440" tIns="45720" rIns="91440" bIns="45720" rtlCol="0" anchor="ctr">
            <a:normAutofit/>
          </a:bodyPr>
          <a:lstStyle/>
          <a:p>
            <a:pPr>
              <a:lnSpc>
                <a:spcPct val="90000"/>
              </a:lnSpc>
              <a:spcBef>
                <a:spcPct val="0"/>
              </a:spcBef>
              <a:spcAft>
                <a:spcPts val="400"/>
              </a:spcAft>
            </a:pPr>
            <a:r>
              <a:rPr lang="en-US" sz="2600" kern="1200" dirty="0">
                <a:solidFill>
                  <a:schemeClr val="tx1"/>
                </a:solidFill>
                <a:latin typeface="+mj-lt"/>
                <a:ea typeface="+mj-ea"/>
                <a:cs typeface="+mj-cs"/>
              </a:rPr>
              <a:t>Work Breakdown Structure</a:t>
            </a:r>
          </a:p>
        </p:txBody>
      </p:sp>
      <p:sp>
        <p:nvSpPr>
          <p:cNvPr id="12" name="Rectangle 1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any&#10;&#10;Description automatically generated">
            <a:extLst>
              <a:ext uri="{FF2B5EF4-FFF2-40B4-BE49-F238E27FC236}">
                <a16:creationId xmlns:a16="http://schemas.microsoft.com/office/drawing/2014/main" id="{9CDC944C-C374-2B1C-72E3-D832998A4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37" y="1448277"/>
            <a:ext cx="7695779" cy="4078763"/>
          </a:xfrm>
          <a:prstGeom prst="rect">
            <a:avLst/>
          </a:prstGeom>
        </p:spPr>
      </p:pic>
      <p:sp>
        <p:nvSpPr>
          <p:cNvPr id="16" name="Rectangle 1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7BEB09C-29DA-10FC-740C-F8DFEBFD0EF7}"/>
              </a:ext>
            </a:extLst>
          </p:cNvPr>
          <p:cNvSpPr/>
          <p:nvPr/>
        </p:nvSpPr>
        <p:spPr>
          <a:xfrm>
            <a:off x="3687478" y="638355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pic>
        <p:nvPicPr>
          <p:cNvPr id="4" name="Google Shape;103;p2">
            <a:extLst>
              <a:ext uri="{FF2B5EF4-FFF2-40B4-BE49-F238E27FC236}">
                <a16:creationId xmlns:a16="http://schemas.microsoft.com/office/drawing/2014/main" id="{1A123957-1EF6-9651-D8D5-02D74AE6C627}"/>
              </a:ext>
            </a:extLst>
          </p:cNvPr>
          <p:cNvPicPr preferRelativeResize="0"/>
          <p:nvPr/>
        </p:nvPicPr>
        <p:blipFill rotWithShape="1">
          <a:blip r:embed="rId3">
            <a:alphaModFix amt="80000"/>
          </a:blip>
          <a:srcRect r="52090"/>
          <a:stretch/>
        </p:blipFill>
        <p:spPr>
          <a:xfrm>
            <a:off x="0" y="6311009"/>
            <a:ext cx="2895600" cy="563018"/>
          </a:xfrm>
          <a:prstGeom prst="rect">
            <a:avLst/>
          </a:prstGeom>
          <a:noFill/>
          <a:ln>
            <a:noFill/>
          </a:ln>
        </p:spPr>
      </p:pic>
      <p:sp>
        <p:nvSpPr>
          <p:cNvPr id="7" name="TextBox 6">
            <a:extLst>
              <a:ext uri="{FF2B5EF4-FFF2-40B4-BE49-F238E27FC236}">
                <a16:creationId xmlns:a16="http://schemas.microsoft.com/office/drawing/2014/main" id="{B7276B1B-280E-FD8B-36A3-5FE499944486}"/>
              </a:ext>
            </a:extLst>
          </p:cNvPr>
          <p:cNvSpPr txBox="1"/>
          <p:nvPr/>
        </p:nvSpPr>
        <p:spPr>
          <a:xfrm>
            <a:off x="10612917" y="6383552"/>
            <a:ext cx="161544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984652-15FE-FA50-A95C-7503E242D60A}"/>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27ED1CBB-9851-74ED-749A-C3401DE232F4}"/>
              </a:ext>
            </a:extLst>
          </p:cNvPr>
          <p:cNvSpPr>
            <a:spLocks noGrp="1"/>
          </p:cNvSpPr>
          <p:nvPr>
            <p:ph type="dt" sz="half" idx="2"/>
          </p:nvPr>
        </p:nvSpPr>
        <p:spPr>
          <a:xfrm>
            <a:off x="133350" y="6486982"/>
            <a:ext cx="2743200" cy="365125"/>
          </a:xfrm>
        </p:spPr>
        <p:txBody>
          <a:bodyPr vert="horz" lIns="91440" tIns="45720" rIns="91440" bIns="45720" rtlCol="0" anchor="ctr">
            <a:normAutofit/>
          </a:bodyPr>
          <a:lstStyle/>
          <a:p>
            <a:fld id="{3A20BE79-6A45-472E-8C5B-1EC23D1DBA78}" type="datetime1">
              <a:rPr lang="en-US" smtClean="0"/>
              <a:t>2/21/2024</a:t>
            </a:fld>
            <a:endParaRPr lang="en-US" dirty="0"/>
          </a:p>
        </p:txBody>
      </p:sp>
      <p:sp>
        <p:nvSpPr>
          <p:cNvPr id="6" name="Slide Number Placeholder 5">
            <a:extLst>
              <a:ext uri="{FF2B5EF4-FFF2-40B4-BE49-F238E27FC236}">
                <a16:creationId xmlns:a16="http://schemas.microsoft.com/office/drawing/2014/main" id="{1780B38C-5D8D-B5C0-0FA7-A1CE83A5796B}"/>
              </a:ext>
            </a:extLst>
          </p:cNvPr>
          <p:cNvSpPr>
            <a:spLocks noGrp="1"/>
          </p:cNvSpPr>
          <p:nvPr>
            <p:ph type="sldNum" sz="quarter" idx="4"/>
          </p:nvPr>
        </p:nvSpPr>
        <p:spPr>
          <a:xfrm>
            <a:off x="9315450" y="6486982"/>
            <a:ext cx="2743200" cy="365125"/>
          </a:xfrm>
        </p:spPr>
        <p:txBody>
          <a:bodyPr/>
          <a:lstStyle/>
          <a:p>
            <a:fld id="{294A09A9-5501-47C1-A89A-A340965A2BE2}" type="slidenum">
              <a:rPr lang="en-US" smtClean="0"/>
              <a:pPr/>
              <a:t>58</a:t>
            </a:fld>
            <a:endParaRPr lang="en-US" dirty="0"/>
          </a:p>
        </p:txBody>
      </p:sp>
      <p:pic>
        <p:nvPicPr>
          <p:cNvPr id="28" name="Google Shape;103;p2">
            <a:extLst>
              <a:ext uri="{FF2B5EF4-FFF2-40B4-BE49-F238E27FC236}">
                <a16:creationId xmlns:a16="http://schemas.microsoft.com/office/drawing/2014/main" id="{800C07AF-E088-7511-0912-25B701ABFE8D}"/>
              </a:ext>
            </a:extLst>
          </p:cNvPr>
          <p:cNvPicPr preferRelativeResize="0"/>
          <p:nvPr/>
        </p:nvPicPr>
        <p:blipFill rotWithShape="1">
          <a:blip r:embed="rId2">
            <a:alphaModFix amt="80000"/>
          </a:blip>
          <a:srcRect r="52090"/>
          <a:stretch/>
        </p:blipFill>
        <p:spPr>
          <a:xfrm>
            <a:off x="0" y="6227763"/>
            <a:ext cx="2895600" cy="630237"/>
          </a:xfrm>
          <a:prstGeom prst="rect">
            <a:avLst/>
          </a:prstGeom>
          <a:noFill/>
          <a:ln>
            <a:noFill/>
          </a:ln>
        </p:spPr>
      </p:pic>
      <p:sp>
        <p:nvSpPr>
          <p:cNvPr id="4" name="TextBox 3">
            <a:extLst>
              <a:ext uri="{FF2B5EF4-FFF2-40B4-BE49-F238E27FC236}">
                <a16:creationId xmlns:a16="http://schemas.microsoft.com/office/drawing/2014/main" id="{149F132B-0462-B783-3BC9-75FBD9B253F4}"/>
              </a:ext>
            </a:extLst>
          </p:cNvPr>
          <p:cNvSpPr txBox="1"/>
          <p:nvPr/>
        </p:nvSpPr>
        <p:spPr>
          <a:xfrm>
            <a:off x="586091" y="1120514"/>
            <a:ext cx="9968420" cy="307777"/>
          </a:xfrm>
          <a:prstGeom prst="rect">
            <a:avLst/>
          </a:prstGeom>
          <a:noFill/>
        </p:spPr>
        <p:txBody>
          <a:bodyPr wrap="square">
            <a:spAutoFit/>
          </a:bodyPr>
          <a:lstStyle/>
          <a:p>
            <a:pPr algn="just"/>
            <a:r>
              <a:rPr lang="en-US" sz="1400" dirty="0"/>
              <a:t>.</a:t>
            </a:r>
          </a:p>
        </p:txBody>
      </p:sp>
      <p:sp>
        <p:nvSpPr>
          <p:cNvPr id="7" name="TextBox 6">
            <a:extLst>
              <a:ext uri="{FF2B5EF4-FFF2-40B4-BE49-F238E27FC236}">
                <a16:creationId xmlns:a16="http://schemas.microsoft.com/office/drawing/2014/main" id="{99E757AD-440E-DF4A-3D26-B18DFB982FEF}"/>
              </a:ext>
            </a:extLst>
          </p:cNvPr>
          <p:cNvSpPr txBox="1"/>
          <p:nvPr/>
        </p:nvSpPr>
        <p:spPr>
          <a:xfrm>
            <a:off x="1363090" y="131483"/>
            <a:ext cx="8146914" cy="1077218"/>
          </a:xfrm>
          <a:prstGeom prst="rect">
            <a:avLst/>
          </a:prstGeom>
          <a:noFill/>
        </p:spPr>
        <p:txBody>
          <a:bodyPr wrap="square">
            <a:spAutoFit/>
          </a:bodyPr>
          <a:lstStyle/>
          <a:p>
            <a:pPr algn="ctr"/>
            <a:r>
              <a:rPr lang="en-US" sz="3200" b="1" dirty="0">
                <a:solidFill>
                  <a:schemeClr val="accent3">
                    <a:lumMod val="75000"/>
                  </a:schemeClr>
                </a:solidFill>
                <a:latin typeface="Biome Light (Body)"/>
              </a:rPr>
              <a:t>System Diagram</a:t>
            </a:r>
          </a:p>
          <a:p>
            <a:pPr algn="ctr"/>
            <a:endParaRPr lang="en-US" sz="3200" dirty="0"/>
          </a:p>
        </p:txBody>
      </p:sp>
      <p:cxnSp>
        <p:nvCxnSpPr>
          <p:cNvPr id="9" name="Straight Connector 8">
            <a:extLst>
              <a:ext uri="{FF2B5EF4-FFF2-40B4-BE49-F238E27FC236}">
                <a16:creationId xmlns:a16="http://schemas.microsoft.com/office/drawing/2014/main" id="{926C39D2-3693-6B06-1446-E50D146E38E3}"/>
              </a:ext>
            </a:extLst>
          </p:cNvPr>
          <p:cNvCxnSpPr/>
          <p:nvPr/>
        </p:nvCxnSpPr>
        <p:spPr>
          <a:xfrm>
            <a:off x="3404681" y="716258"/>
            <a:ext cx="2169268"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4939E1F4-B975-2BB2-F40F-CEF6C5F71E42}"/>
              </a:ext>
            </a:extLst>
          </p:cNvPr>
          <p:cNvSpPr txBox="1"/>
          <p:nvPr/>
        </p:nvSpPr>
        <p:spPr>
          <a:xfrm>
            <a:off x="10312400" y="6482775"/>
            <a:ext cx="1503680" cy="369332"/>
          </a:xfrm>
          <a:prstGeom prst="rect">
            <a:avLst/>
          </a:prstGeom>
          <a:noFill/>
        </p:spPr>
        <p:txBody>
          <a:bodyPr wrap="square">
            <a:spAutoFit/>
          </a:bodyPr>
          <a:lstStyle/>
          <a:p>
            <a:fld id="{692EC2C8-1EBC-47AB-9065-714A667A8D4B}" type="datetime1">
              <a:rPr lang="en-US" sz="1800" smtClean="0"/>
              <a:pPr/>
              <a:t>2/21/2024</a:t>
            </a:fld>
            <a:endParaRPr lang="en-US" dirty="0"/>
          </a:p>
        </p:txBody>
      </p:sp>
      <p:sp>
        <p:nvSpPr>
          <p:cNvPr id="3" name="Rectangle 2">
            <a:extLst>
              <a:ext uri="{FF2B5EF4-FFF2-40B4-BE49-F238E27FC236}">
                <a16:creationId xmlns:a16="http://schemas.microsoft.com/office/drawing/2014/main" id="{3E6CF201-672C-77B2-1BE5-AEE5AC3EEF96}"/>
              </a:ext>
            </a:extLst>
          </p:cNvPr>
          <p:cNvSpPr/>
          <p:nvPr/>
        </p:nvSpPr>
        <p:spPr>
          <a:xfrm>
            <a:off x="3687478" y="638355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Tree>
    <p:extLst>
      <p:ext uri="{BB962C8B-B14F-4D97-AF65-F5344CB8AC3E}">
        <p14:creationId xmlns:p14="http://schemas.microsoft.com/office/powerpoint/2010/main" val="21657197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extBox 2"/>
          <p:cNvSpPr txBox="1"/>
          <p:nvPr/>
        </p:nvSpPr>
        <p:spPr>
          <a:xfrm>
            <a:off x="723901" y="509587"/>
            <a:ext cx="7649239" cy="742951"/>
          </a:xfrm>
          <a:prstGeom prst="rect">
            <a:avLst/>
          </a:prstGeom>
        </p:spPr>
        <p:txBody>
          <a:bodyPr vert="horz" lIns="91440" tIns="45720" rIns="91440" bIns="45720" rtlCol="0" anchor="ctr">
            <a:normAutofit/>
          </a:bodyPr>
          <a:lstStyle/>
          <a:p>
            <a:pPr>
              <a:lnSpc>
                <a:spcPct val="90000"/>
              </a:lnSpc>
              <a:spcBef>
                <a:spcPct val="0"/>
              </a:spcBef>
              <a:spcAft>
                <a:spcPts val="400"/>
              </a:spcAft>
            </a:pPr>
            <a:r>
              <a:rPr lang="en-US" sz="3600" kern="1200">
                <a:solidFill>
                  <a:schemeClr val="tx1"/>
                </a:solidFill>
                <a:latin typeface="+mj-lt"/>
                <a:ea typeface="+mj-ea"/>
                <a:cs typeface="+mj-cs"/>
              </a:rPr>
              <a:t>Gannt Chart</a:t>
            </a:r>
          </a:p>
        </p:txBody>
      </p:sp>
      <p:pic>
        <p:nvPicPr>
          <p:cNvPr id="7" name="Picture 6" descr="A graph with different colored lines&#10;&#10;Description automatically generated with medium confidence">
            <a:extLst>
              <a:ext uri="{FF2B5EF4-FFF2-40B4-BE49-F238E27FC236}">
                <a16:creationId xmlns:a16="http://schemas.microsoft.com/office/drawing/2014/main" id="{2E16CA82-7030-F6D1-ADED-C3478FE816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591" y="2054374"/>
            <a:ext cx="11272818" cy="4086397"/>
          </a:xfrm>
          <a:prstGeom prst="rect">
            <a:avLst/>
          </a:prstGeom>
        </p:spPr>
      </p:pic>
      <p:sp>
        <p:nvSpPr>
          <p:cNvPr id="16" name="Freeform: Shape 15">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oogle Shape;103;p2">
            <a:extLst>
              <a:ext uri="{FF2B5EF4-FFF2-40B4-BE49-F238E27FC236}">
                <a16:creationId xmlns:a16="http://schemas.microsoft.com/office/drawing/2014/main" id="{EC2183F6-BB28-D9AE-BCDB-79CA5D6C30F7}"/>
              </a:ext>
            </a:extLst>
          </p:cNvPr>
          <p:cNvPicPr preferRelativeResize="0"/>
          <p:nvPr/>
        </p:nvPicPr>
        <p:blipFill rotWithShape="1">
          <a:blip r:embed="rId3">
            <a:alphaModFix amt="80000"/>
          </a:blip>
          <a:srcRect r="52090"/>
          <a:stretch/>
        </p:blipFill>
        <p:spPr>
          <a:xfrm>
            <a:off x="0" y="6186504"/>
            <a:ext cx="2895600" cy="630237"/>
          </a:xfrm>
          <a:prstGeom prst="rect">
            <a:avLst/>
          </a:prstGeom>
          <a:noFill/>
          <a:ln>
            <a:noFill/>
          </a:ln>
        </p:spPr>
      </p:pic>
      <p:sp>
        <p:nvSpPr>
          <p:cNvPr id="4" name="Rectangle 3">
            <a:extLst>
              <a:ext uri="{FF2B5EF4-FFF2-40B4-BE49-F238E27FC236}">
                <a16:creationId xmlns:a16="http://schemas.microsoft.com/office/drawing/2014/main" id="{4B2695A3-BA24-5A70-A287-D63256E5C258}"/>
              </a:ext>
            </a:extLst>
          </p:cNvPr>
          <p:cNvSpPr/>
          <p:nvPr/>
        </p:nvSpPr>
        <p:spPr>
          <a:xfrm>
            <a:off x="3687478" y="638355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5"/>
          <p:cNvSpPr/>
          <p:nvPr/>
        </p:nvSpPr>
        <p:spPr>
          <a:xfrm flipH="1">
            <a:off x="9891112" y="4445001"/>
            <a:ext cx="2300888" cy="2409903"/>
          </a:xfrm>
          <a:prstGeom prst="rtTriangle">
            <a:avLst/>
          </a:prstGeom>
          <a:solidFill>
            <a:srgbClr val="B7CCE4"/>
          </a:solidFill>
          <a:ln w="25400" cap="flat" cmpd="sng">
            <a:solidFill>
              <a:srgbClr val="DAE5F1"/>
            </a:solidFill>
            <a:prstDash val="solid"/>
            <a:round/>
            <a:headEnd type="none" w="sm" len="sm"/>
            <a:tailEnd type="none" w="sm" len="sm"/>
          </a:ln>
        </p:spPr>
        <p:txBody>
          <a:bodyPr spcFirstLastPara="1" wrap="square" lIns="60950" tIns="30467" rIns="60950" bIns="30467" anchor="ctr" anchorCtr="0">
            <a:noAutofit/>
          </a:bodyPr>
          <a:lstStyle/>
          <a:p>
            <a:pPr algn="ctr"/>
            <a:endParaRPr sz="1200">
              <a:solidFill>
                <a:schemeClr val="lt1"/>
              </a:solidFill>
              <a:latin typeface="Calibri"/>
              <a:ea typeface="Calibri"/>
              <a:cs typeface="Calibri"/>
              <a:sym typeface="Calibri"/>
            </a:endParaRPr>
          </a:p>
        </p:txBody>
      </p:sp>
      <p:sp>
        <p:nvSpPr>
          <p:cNvPr id="171" name="Google Shape;171;p5"/>
          <p:cNvSpPr/>
          <p:nvPr/>
        </p:nvSpPr>
        <p:spPr>
          <a:xfrm>
            <a:off x="4689987" y="913341"/>
            <a:ext cx="7502013" cy="4863283"/>
          </a:xfrm>
          <a:custGeom>
            <a:avLst/>
            <a:gdLst/>
            <a:ahLst/>
            <a:cxnLst/>
            <a:rect l="l" t="t" r="r" b="b"/>
            <a:pathLst>
              <a:path w="3794292" h="2459702" extrusionOk="0">
                <a:moveTo>
                  <a:pt x="0" y="0"/>
                </a:moveTo>
                <a:lnTo>
                  <a:pt x="3794292" y="0"/>
                </a:lnTo>
                <a:lnTo>
                  <a:pt x="3794292" y="2459702"/>
                </a:lnTo>
                <a:lnTo>
                  <a:pt x="0" y="2459702"/>
                </a:lnTo>
                <a:close/>
              </a:path>
            </a:pathLst>
          </a:custGeom>
          <a:solidFill>
            <a:srgbClr val="99B951">
              <a:alpha val="24313"/>
            </a:srgbClr>
          </a:solidFill>
          <a:ln>
            <a:noFill/>
          </a:ln>
        </p:spPr>
        <p:txBody>
          <a:bodyPr/>
          <a:lstStyle/>
          <a:p>
            <a:endParaRPr lang="en-US" dirty="0"/>
          </a:p>
        </p:txBody>
      </p:sp>
      <p:sp>
        <p:nvSpPr>
          <p:cNvPr id="173" name="Google Shape;173;p5"/>
          <p:cNvSpPr txBox="1"/>
          <p:nvPr/>
        </p:nvSpPr>
        <p:spPr>
          <a:xfrm>
            <a:off x="5888161" y="2945502"/>
            <a:ext cx="6303839" cy="276999"/>
          </a:xfrm>
          <a:prstGeom prst="rect">
            <a:avLst/>
          </a:prstGeom>
          <a:noFill/>
          <a:ln>
            <a:noFill/>
          </a:ln>
        </p:spPr>
        <p:txBody>
          <a:bodyPr spcFirstLastPara="1" wrap="square" lIns="0" tIns="0" rIns="0" bIns="0" anchor="t" anchorCtr="0">
            <a:spAutoFit/>
          </a:bodyPr>
          <a:lstStyle/>
          <a:p>
            <a:r>
              <a:rPr lang="en-US" dirty="0"/>
              <a:t>Pollution levels prediction</a:t>
            </a:r>
          </a:p>
        </p:txBody>
      </p:sp>
      <p:sp>
        <p:nvSpPr>
          <p:cNvPr id="179" name="Google Shape;179;p5"/>
          <p:cNvSpPr/>
          <p:nvPr/>
        </p:nvSpPr>
        <p:spPr>
          <a:xfrm>
            <a:off x="6829708" y="1688628"/>
            <a:ext cx="3649718" cy="6350"/>
          </a:xfrm>
          <a:prstGeom prst="rect">
            <a:avLst/>
          </a:prstGeom>
          <a:solidFill>
            <a:srgbClr val="242424"/>
          </a:solidFill>
          <a:ln>
            <a:noFill/>
          </a:ln>
        </p:spPr>
        <p:txBody>
          <a:bodyPr spcFirstLastPara="1" wrap="square" lIns="60950" tIns="60950" rIns="60950" bIns="60950" anchor="ctr" anchorCtr="0">
            <a:noAutofit/>
          </a:bodyPr>
          <a:lstStyle/>
          <a:p>
            <a:endParaRPr sz="1200"/>
          </a:p>
        </p:txBody>
      </p:sp>
      <p:pic>
        <p:nvPicPr>
          <p:cNvPr id="180" name="Google Shape;180;p5"/>
          <p:cNvPicPr preferRelativeResize="0"/>
          <p:nvPr/>
        </p:nvPicPr>
        <p:blipFill rotWithShape="1">
          <a:blip r:embed="rId3">
            <a:alphaModFix/>
          </a:blip>
          <a:srcRect/>
          <a:stretch/>
        </p:blipFill>
        <p:spPr>
          <a:xfrm>
            <a:off x="5040124" y="2005732"/>
            <a:ext cx="487985" cy="487985"/>
          </a:xfrm>
          <a:prstGeom prst="rect">
            <a:avLst/>
          </a:prstGeom>
          <a:noFill/>
          <a:ln>
            <a:noFill/>
          </a:ln>
        </p:spPr>
      </p:pic>
      <p:pic>
        <p:nvPicPr>
          <p:cNvPr id="181" name="Google Shape;181;p5"/>
          <p:cNvPicPr preferRelativeResize="0"/>
          <p:nvPr/>
        </p:nvPicPr>
        <p:blipFill rotWithShape="1">
          <a:blip r:embed="rId4">
            <a:alphaModFix/>
          </a:blip>
          <a:srcRect/>
          <a:stretch/>
        </p:blipFill>
        <p:spPr>
          <a:xfrm>
            <a:off x="5040124" y="2817240"/>
            <a:ext cx="487985" cy="487985"/>
          </a:xfrm>
          <a:prstGeom prst="rect">
            <a:avLst/>
          </a:prstGeom>
          <a:noFill/>
          <a:ln>
            <a:noFill/>
          </a:ln>
        </p:spPr>
      </p:pic>
      <p:pic>
        <p:nvPicPr>
          <p:cNvPr id="182" name="Google Shape;182;p5"/>
          <p:cNvPicPr preferRelativeResize="0"/>
          <p:nvPr/>
        </p:nvPicPr>
        <p:blipFill rotWithShape="1">
          <a:blip r:embed="rId5">
            <a:alphaModFix/>
          </a:blip>
          <a:srcRect/>
          <a:stretch/>
        </p:blipFill>
        <p:spPr>
          <a:xfrm>
            <a:off x="5040124" y="3646452"/>
            <a:ext cx="469601" cy="469601"/>
          </a:xfrm>
          <a:prstGeom prst="rect">
            <a:avLst/>
          </a:prstGeom>
          <a:noFill/>
          <a:ln>
            <a:noFill/>
          </a:ln>
        </p:spPr>
      </p:pic>
      <p:pic>
        <p:nvPicPr>
          <p:cNvPr id="183" name="Google Shape;183;p5"/>
          <p:cNvPicPr preferRelativeResize="0"/>
          <p:nvPr/>
        </p:nvPicPr>
        <p:blipFill rotWithShape="1">
          <a:blip r:embed="rId6">
            <a:alphaModFix/>
          </a:blip>
          <a:srcRect/>
          <a:stretch/>
        </p:blipFill>
        <p:spPr>
          <a:xfrm>
            <a:off x="5060472" y="4484031"/>
            <a:ext cx="480337" cy="480337"/>
          </a:xfrm>
          <a:prstGeom prst="rect">
            <a:avLst/>
          </a:prstGeom>
          <a:noFill/>
          <a:ln>
            <a:noFill/>
          </a:ln>
        </p:spPr>
      </p:pic>
      <p:sp>
        <p:nvSpPr>
          <p:cNvPr id="184" name="Google Shape;184;p5"/>
          <p:cNvSpPr txBox="1"/>
          <p:nvPr/>
        </p:nvSpPr>
        <p:spPr>
          <a:xfrm>
            <a:off x="8942138" y="253487"/>
            <a:ext cx="3074575" cy="667042"/>
          </a:xfrm>
          <a:prstGeom prst="rect">
            <a:avLst/>
          </a:prstGeom>
          <a:noFill/>
          <a:ln>
            <a:noFill/>
          </a:ln>
        </p:spPr>
        <p:txBody>
          <a:bodyPr spcFirstLastPara="1" wrap="square" lIns="0" tIns="0" rIns="0" bIns="0" anchor="t" anchorCtr="0">
            <a:spAutoFit/>
          </a:bodyPr>
          <a:lstStyle/>
          <a:p>
            <a:pPr algn="ctr">
              <a:lnSpc>
                <a:spcPct val="130000"/>
              </a:lnSpc>
            </a:pPr>
            <a:r>
              <a:rPr lang="en-US" sz="3334" dirty="0">
                <a:solidFill>
                  <a:srgbClr val="242424"/>
                </a:solidFill>
                <a:latin typeface="Arial"/>
                <a:ea typeface="Arial"/>
                <a:cs typeface="Arial"/>
                <a:sym typeface="Arial"/>
              </a:rPr>
              <a:t>OBJECTIVES</a:t>
            </a:r>
            <a:endParaRPr sz="1200" dirty="0"/>
          </a:p>
        </p:txBody>
      </p:sp>
      <p:sp>
        <p:nvSpPr>
          <p:cNvPr id="185" name="Google Shape;185;p5"/>
          <p:cNvSpPr txBox="1"/>
          <p:nvPr/>
        </p:nvSpPr>
        <p:spPr>
          <a:xfrm>
            <a:off x="685800" y="2897780"/>
            <a:ext cx="3744348" cy="664797"/>
          </a:xfrm>
          <a:prstGeom prst="rect">
            <a:avLst/>
          </a:prstGeom>
          <a:noFill/>
          <a:ln>
            <a:noFill/>
          </a:ln>
        </p:spPr>
        <p:txBody>
          <a:bodyPr spcFirstLastPara="1" wrap="square" lIns="0" tIns="0" rIns="0" bIns="0" anchor="t" anchorCtr="0">
            <a:spAutoFit/>
          </a:bodyPr>
          <a:lstStyle/>
          <a:p>
            <a:pPr algn="just">
              <a:lnSpc>
                <a:spcPct val="140000"/>
              </a:lnSpc>
            </a:pPr>
            <a:endParaRPr sz="1200" dirty="0"/>
          </a:p>
          <a:p>
            <a:pPr algn="just">
              <a:lnSpc>
                <a:spcPct val="330166"/>
              </a:lnSpc>
            </a:pPr>
            <a:endParaRPr sz="800" dirty="0">
              <a:solidFill>
                <a:srgbClr val="000000"/>
              </a:solidFill>
              <a:latin typeface="Arimo"/>
              <a:ea typeface="Arimo"/>
              <a:cs typeface="Arimo"/>
              <a:sym typeface="Arimo"/>
            </a:endParaRPr>
          </a:p>
        </p:txBody>
      </p:sp>
      <p:sp>
        <p:nvSpPr>
          <p:cNvPr id="186" name="Google Shape;186;p5"/>
          <p:cNvSpPr txBox="1"/>
          <p:nvPr/>
        </p:nvSpPr>
        <p:spPr>
          <a:xfrm>
            <a:off x="709677" y="1843723"/>
            <a:ext cx="3074575" cy="453266"/>
          </a:xfrm>
          <a:prstGeom prst="rect">
            <a:avLst/>
          </a:prstGeom>
          <a:noFill/>
          <a:ln>
            <a:noFill/>
          </a:ln>
        </p:spPr>
        <p:txBody>
          <a:bodyPr spcFirstLastPara="1" wrap="square" lIns="0" tIns="0" rIns="0" bIns="0" anchor="t" anchorCtr="0">
            <a:spAutoFit/>
          </a:bodyPr>
          <a:lstStyle/>
          <a:p>
            <a:pPr algn="ctr">
              <a:lnSpc>
                <a:spcPct val="130008"/>
              </a:lnSpc>
            </a:pPr>
            <a:r>
              <a:rPr lang="en-US" sz="2266" dirty="0">
                <a:solidFill>
                  <a:srgbClr val="242424"/>
                </a:solidFill>
                <a:latin typeface="Arial"/>
                <a:ea typeface="Arial"/>
                <a:cs typeface="Arial"/>
                <a:sym typeface="Arial"/>
              </a:rPr>
              <a:t>Main Objective</a:t>
            </a:r>
            <a:endParaRPr sz="1200" dirty="0"/>
          </a:p>
        </p:txBody>
      </p:sp>
      <p:sp>
        <p:nvSpPr>
          <p:cNvPr id="187" name="Google Shape;187;p5"/>
          <p:cNvSpPr txBox="1"/>
          <p:nvPr/>
        </p:nvSpPr>
        <p:spPr>
          <a:xfrm>
            <a:off x="7121779" y="1228417"/>
            <a:ext cx="3074575" cy="453266"/>
          </a:xfrm>
          <a:prstGeom prst="rect">
            <a:avLst/>
          </a:prstGeom>
          <a:noFill/>
          <a:ln>
            <a:noFill/>
          </a:ln>
        </p:spPr>
        <p:txBody>
          <a:bodyPr spcFirstLastPara="1" wrap="square" lIns="0" tIns="0" rIns="0" bIns="0" anchor="t" anchorCtr="0">
            <a:spAutoFit/>
          </a:bodyPr>
          <a:lstStyle/>
          <a:p>
            <a:pPr algn="ctr">
              <a:lnSpc>
                <a:spcPct val="130008"/>
              </a:lnSpc>
            </a:pPr>
            <a:r>
              <a:rPr lang="en-US" sz="2266">
                <a:solidFill>
                  <a:srgbClr val="242424"/>
                </a:solidFill>
                <a:latin typeface="Arial"/>
                <a:ea typeface="Arial"/>
                <a:cs typeface="Arial"/>
                <a:sym typeface="Arial"/>
              </a:rPr>
              <a:t>Sub Objectives</a:t>
            </a:r>
            <a:endParaRPr sz="1200"/>
          </a:p>
        </p:txBody>
      </p:sp>
      <p:sp>
        <p:nvSpPr>
          <p:cNvPr id="188" name="Google Shape;188;p5"/>
          <p:cNvSpPr txBox="1"/>
          <p:nvPr/>
        </p:nvSpPr>
        <p:spPr>
          <a:xfrm>
            <a:off x="5892762" y="3121243"/>
            <a:ext cx="3551823" cy="1988237"/>
          </a:xfrm>
          <a:prstGeom prst="rect">
            <a:avLst/>
          </a:prstGeom>
          <a:noFill/>
          <a:ln>
            <a:noFill/>
          </a:ln>
        </p:spPr>
        <p:txBody>
          <a:bodyPr spcFirstLastPara="1" wrap="square" lIns="0" tIns="0" rIns="0" bIns="0" anchor="t" anchorCtr="0">
            <a:spAutoFit/>
          </a:bodyPr>
          <a:lstStyle/>
          <a:p>
            <a:pPr>
              <a:lnSpc>
                <a:spcPct val="220111"/>
              </a:lnSpc>
            </a:pPr>
            <a:endParaRPr dirty="0">
              <a:solidFill>
                <a:schemeClr val="dk1"/>
              </a:solidFill>
              <a:latin typeface="Calibri"/>
              <a:ea typeface="Calibri"/>
              <a:cs typeface="Calibri"/>
              <a:sym typeface="Calibri"/>
            </a:endParaRPr>
          </a:p>
          <a:p>
            <a:pPr>
              <a:lnSpc>
                <a:spcPct val="140000"/>
              </a:lnSpc>
            </a:pPr>
            <a:r>
              <a:rPr lang="en-US" dirty="0"/>
              <a:t>Real-time pollution map</a:t>
            </a:r>
          </a:p>
          <a:p>
            <a:pPr>
              <a:lnSpc>
                <a:spcPct val="140000"/>
              </a:lnSpc>
            </a:pPr>
            <a:endParaRPr dirty="0"/>
          </a:p>
          <a:p>
            <a:pPr>
              <a:lnSpc>
                <a:spcPct val="140000"/>
              </a:lnSpc>
            </a:pPr>
            <a:endParaRPr sz="2800" dirty="0">
              <a:solidFill>
                <a:srgbClr val="000000"/>
              </a:solidFill>
              <a:latin typeface="Open Sans"/>
              <a:ea typeface="Open Sans"/>
              <a:cs typeface="Open Sans"/>
              <a:sym typeface="Open Sans"/>
            </a:endParaRPr>
          </a:p>
        </p:txBody>
      </p:sp>
      <p:sp>
        <p:nvSpPr>
          <p:cNvPr id="189" name="Google Shape;189;p5"/>
          <p:cNvSpPr txBox="1"/>
          <p:nvPr/>
        </p:nvSpPr>
        <p:spPr>
          <a:xfrm>
            <a:off x="5991011" y="4181939"/>
            <a:ext cx="6941344" cy="1071384"/>
          </a:xfrm>
          <a:prstGeom prst="rect">
            <a:avLst/>
          </a:prstGeom>
          <a:noFill/>
          <a:ln>
            <a:noFill/>
          </a:ln>
        </p:spPr>
        <p:txBody>
          <a:bodyPr spcFirstLastPara="1" wrap="square" lIns="0" tIns="0" rIns="0" bIns="0" anchor="t" anchorCtr="0">
            <a:spAutoFit/>
          </a:bodyPr>
          <a:lstStyle/>
          <a:p>
            <a:pPr>
              <a:lnSpc>
                <a:spcPct val="220111"/>
              </a:lnSpc>
            </a:pPr>
            <a:endParaRPr sz="1200" dirty="0">
              <a:solidFill>
                <a:schemeClr val="dk1"/>
              </a:solidFill>
              <a:latin typeface="Calibri"/>
              <a:ea typeface="Calibri"/>
              <a:cs typeface="Calibri"/>
              <a:sym typeface="Calibri"/>
            </a:endParaRPr>
          </a:p>
          <a:p>
            <a:pPr>
              <a:lnSpc>
                <a:spcPct val="140000"/>
              </a:lnSpc>
            </a:pPr>
            <a:endParaRPr sz="1200" dirty="0"/>
          </a:p>
          <a:p>
            <a:pPr>
              <a:lnSpc>
                <a:spcPct val="140000"/>
              </a:lnSpc>
            </a:pPr>
            <a:endParaRPr sz="1887" dirty="0">
              <a:solidFill>
                <a:srgbClr val="000000"/>
              </a:solidFill>
              <a:latin typeface="Open Sans"/>
              <a:ea typeface="Open Sans"/>
              <a:cs typeface="Open Sans"/>
              <a:sym typeface="Open Sans"/>
            </a:endParaRPr>
          </a:p>
        </p:txBody>
      </p:sp>
      <p:sp>
        <p:nvSpPr>
          <p:cNvPr id="2" name="TextBox 1">
            <a:extLst>
              <a:ext uri="{FF2B5EF4-FFF2-40B4-BE49-F238E27FC236}">
                <a16:creationId xmlns:a16="http://schemas.microsoft.com/office/drawing/2014/main" id="{1FC37E8D-321E-1C20-5CF9-3B8655C6A9B6}"/>
              </a:ext>
            </a:extLst>
          </p:cNvPr>
          <p:cNvSpPr txBox="1"/>
          <p:nvPr/>
        </p:nvSpPr>
        <p:spPr>
          <a:xfrm>
            <a:off x="449837" y="2552883"/>
            <a:ext cx="3939775" cy="1093569"/>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500" b="0" i="0" dirty="0">
                <a:solidFill>
                  <a:srgbClr val="000000"/>
                </a:solidFill>
                <a:effectLst/>
              </a:rPr>
              <a:t>This research proposes a prototype which uses an air quality monitoring device and a mobile application</a:t>
            </a:r>
            <a:endParaRPr lang="en-US" sz="1500" dirty="0">
              <a:latin typeface="Times New Roman" panose="02020603050405020304" pitchFamily="18"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BB350908-6DF9-A0FF-F68B-C7E49063633B}"/>
              </a:ext>
            </a:extLst>
          </p:cNvPr>
          <p:cNvCxnSpPr/>
          <p:nvPr/>
        </p:nvCxnSpPr>
        <p:spPr>
          <a:xfrm>
            <a:off x="568625" y="2347980"/>
            <a:ext cx="2422187" cy="0"/>
          </a:xfrm>
          <a:prstGeom prst="line">
            <a:avLst/>
          </a:prstGeom>
          <a:ln w="19050"/>
        </p:spPr>
        <p:style>
          <a:lnRef idx="3">
            <a:schemeClr val="accent4"/>
          </a:lnRef>
          <a:fillRef idx="0">
            <a:schemeClr val="accent4"/>
          </a:fillRef>
          <a:effectRef idx="2">
            <a:schemeClr val="accent4"/>
          </a:effectRef>
          <a:fontRef idx="minor">
            <a:schemeClr val="tx1"/>
          </a:fontRef>
        </p:style>
      </p:cxnSp>
      <p:sp>
        <p:nvSpPr>
          <p:cNvPr id="6" name="TextBox 5">
            <a:extLst>
              <a:ext uri="{FF2B5EF4-FFF2-40B4-BE49-F238E27FC236}">
                <a16:creationId xmlns:a16="http://schemas.microsoft.com/office/drawing/2014/main" id="{F4D6C416-C399-7C18-1721-1A945DDFF5D2}"/>
              </a:ext>
            </a:extLst>
          </p:cNvPr>
          <p:cNvSpPr txBox="1"/>
          <p:nvPr/>
        </p:nvSpPr>
        <p:spPr>
          <a:xfrm>
            <a:off x="449837" y="3748627"/>
            <a:ext cx="3873808" cy="2479653"/>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500" b="0" i="0" dirty="0">
                <a:solidFill>
                  <a:srgbClr val="000000"/>
                </a:solidFill>
                <a:effectLst/>
              </a:rPr>
              <a:t>People’s awareness is also the main objective of this research, and it helps people who are suffering from respiratory diseases, kids and older persons to avoid the most polluted areas by identifying highly polluted areas when traveling.</a:t>
            </a:r>
            <a:endParaRPr lang="en-US" sz="1500" dirty="0"/>
          </a:p>
        </p:txBody>
      </p:sp>
      <p:sp>
        <p:nvSpPr>
          <p:cNvPr id="7" name="Google Shape;173;p5">
            <a:extLst>
              <a:ext uri="{FF2B5EF4-FFF2-40B4-BE49-F238E27FC236}">
                <a16:creationId xmlns:a16="http://schemas.microsoft.com/office/drawing/2014/main" id="{7B5D2B2B-B89F-CAC1-EF2A-68D548FA9D50}"/>
              </a:ext>
            </a:extLst>
          </p:cNvPr>
          <p:cNvSpPr txBox="1"/>
          <p:nvPr/>
        </p:nvSpPr>
        <p:spPr>
          <a:xfrm>
            <a:off x="5905462" y="4552998"/>
            <a:ext cx="6303839" cy="553998"/>
          </a:xfrm>
          <a:prstGeom prst="rect">
            <a:avLst/>
          </a:prstGeom>
          <a:noFill/>
          <a:ln>
            <a:noFill/>
          </a:ln>
        </p:spPr>
        <p:txBody>
          <a:bodyPr spcFirstLastPara="1" wrap="square" lIns="0" tIns="0" rIns="0" bIns="0" anchor="t" anchorCtr="0">
            <a:spAutoFit/>
          </a:bodyPr>
          <a:lstStyle/>
          <a:p>
            <a:r>
              <a:rPr lang="en-US" dirty="0"/>
              <a:t>Real-time route generation is based on pollution.</a:t>
            </a:r>
          </a:p>
          <a:p>
            <a:endParaRPr lang="en-US" dirty="0"/>
          </a:p>
        </p:txBody>
      </p:sp>
      <p:sp>
        <p:nvSpPr>
          <p:cNvPr id="8" name="Google Shape;173;p5">
            <a:extLst>
              <a:ext uri="{FF2B5EF4-FFF2-40B4-BE49-F238E27FC236}">
                <a16:creationId xmlns:a16="http://schemas.microsoft.com/office/drawing/2014/main" id="{F230B0C5-9BA7-18B8-840C-BEFB0EF785E0}"/>
              </a:ext>
            </a:extLst>
          </p:cNvPr>
          <p:cNvSpPr txBox="1"/>
          <p:nvPr/>
        </p:nvSpPr>
        <p:spPr>
          <a:xfrm>
            <a:off x="5852360" y="2100115"/>
            <a:ext cx="6303839" cy="461665"/>
          </a:xfrm>
          <a:prstGeom prst="rect">
            <a:avLst/>
          </a:prstGeom>
          <a:noFill/>
          <a:ln>
            <a:noFill/>
          </a:ln>
        </p:spPr>
        <p:txBody>
          <a:bodyPr spcFirstLastPara="1" wrap="square" lIns="0" tIns="0" rIns="0" bIns="0" anchor="t" anchorCtr="0">
            <a:spAutoFit/>
          </a:bodyPr>
          <a:lstStyle/>
          <a:p>
            <a:r>
              <a:rPr lang="en-US" dirty="0"/>
              <a:t>Sensor based device creation and value accuracy</a:t>
            </a:r>
            <a:r>
              <a:rPr lang="en-US" sz="1100" dirty="0"/>
              <a:t>.</a:t>
            </a:r>
          </a:p>
          <a:p>
            <a:endParaRPr lang="en-US" sz="1200" dirty="0"/>
          </a:p>
        </p:txBody>
      </p:sp>
      <p:pic>
        <p:nvPicPr>
          <p:cNvPr id="9" name="Google Shape;103;p2">
            <a:extLst>
              <a:ext uri="{FF2B5EF4-FFF2-40B4-BE49-F238E27FC236}">
                <a16:creationId xmlns:a16="http://schemas.microsoft.com/office/drawing/2014/main" id="{110D5CF5-F2A6-73F9-221E-91A44538A61B}"/>
              </a:ext>
            </a:extLst>
          </p:cNvPr>
          <p:cNvPicPr preferRelativeResize="0"/>
          <p:nvPr/>
        </p:nvPicPr>
        <p:blipFill rotWithShape="1">
          <a:blip r:embed="rId7">
            <a:alphaModFix amt="80000"/>
          </a:blip>
          <a:srcRect r="52090"/>
          <a:stretch/>
        </p:blipFill>
        <p:spPr>
          <a:xfrm>
            <a:off x="-11104" y="6224667"/>
            <a:ext cx="2895600" cy="630237"/>
          </a:xfrm>
          <a:prstGeom prst="rect">
            <a:avLst/>
          </a:prstGeom>
          <a:noFill/>
          <a:ln>
            <a:noFill/>
          </a:ln>
        </p:spPr>
      </p:pic>
      <p:sp>
        <p:nvSpPr>
          <p:cNvPr id="10" name="Date Placeholder 9">
            <a:extLst>
              <a:ext uri="{FF2B5EF4-FFF2-40B4-BE49-F238E27FC236}">
                <a16:creationId xmlns:a16="http://schemas.microsoft.com/office/drawing/2014/main" id="{DFEF0A7D-D5E3-F048-8704-F988A7433A59}"/>
              </a:ext>
            </a:extLst>
          </p:cNvPr>
          <p:cNvSpPr>
            <a:spLocks noGrp="1"/>
          </p:cNvSpPr>
          <p:nvPr>
            <p:ph type="dt" idx="10"/>
          </p:nvPr>
        </p:nvSpPr>
        <p:spPr>
          <a:xfrm>
            <a:off x="11216127" y="6586618"/>
            <a:ext cx="1422400" cy="243417"/>
          </a:xfrm>
        </p:spPr>
        <p:txBody>
          <a:bodyPr/>
          <a:lstStyle/>
          <a:p>
            <a:fld id="{69074E2E-6E13-4EC2-83F8-0ECF8F51637B}" type="datetime1">
              <a:rPr lang="en-US" sz="1200" smtClean="0"/>
              <a:t>2/21/2024</a:t>
            </a:fld>
            <a:endParaRPr lang="en-US" dirty="0"/>
          </a:p>
        </p:txBody>
      </p:sp>
      <p:sp>
        <p:nvSpPr>
          <p:cNvPr id="11" name="Slide Number Placeholder 10">
            <a:extLst>
              <a:ext uri="{FF2B5EF4-FFF2-40B4-BE49-F238E27FC236}">
                <a16:creationId xmlns:a16="http://schemas.microsoft.com/office/drawing/2014/main" id="{C575121A-AE43-7188-4964-96EEE5E0F418}"/>
              </a:ext>
            </a:extLst>
          </p:cNvPr>
          <p:cNvSpPr>
            <a:spLocks noGrp="1"/>
          </p:cNvSpPr>
          <p:nvPr>
            <p:ph type="sldNum" idx="12"/>
          </p:nvPr>
        </p:nvSpPr>
        <p:spPr/>
        <p:txBody>
          <a:bodyPr/>
          <a:lstStyle/>
          <a:p>
            <a:fld id="{00000000-1234-1234-1234-123412341234}"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DBCEB0-6181-6A10-45C5-2CE0439C4C5F}"/>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AC4528A5-0DE8-A268-50BB-7A3C871459FD}"/>
              </a:ext>
            </a:extLst>
          </p:cNvPr>
          <p:cNvSpPr>
            <a:spLocks noGrp="1"/>
          </p:cNvSpPr>
          <p:nvPr>
            <p:ph type="dt" sz="half" idx="2"/>
          </p:nvPr>
        </p:nvSpPr>
        <p:spPr>
          <a:xfrm>
            <a:off x="133350" y="6486982"/>
            <a:ext cx="2743200" cy="365125"/>
          </a:xfrm>
        </p:spPr>
        <p:txBody>
          <a:bodyPr vert="horz" lIns="91440" tIns="45720" rIns="91440" bIns="45720" rtlCol="0" anchor="ctr">
            <a:normAutofit/>
          </a:bodyPr>
          <a:lstStyle/>
          <a:p>
            <a:fld id="{3A20BE79-6A45-472E-8C5B-1EC23D1DBA78}" type="datetime1">
              <a:rPr lang="en-US" smtClean="0"/>
              <a:t>2/21/2024</a:t>
            </a:fld>
            <a:endParaRPr lang="en-US" dirty="0"/>
          </a:p>
        </p:txBody>
      </p:sp>
      <p:sp>
        <p:nvSpPr>
          <p:cNvPr id="6" name="Slide Number Placeholder 5">
            <a:extLst>
              <a:ext uri="{FF2B5EF4-FFF2-40B4-BE49-F238E27FC236}">
                <a16:creationId xmlns:a16="http://schemas.microsoft.com/office/drawing/2014/main" id="{85FCCB2B-1E58-9AF3-1CB4-44371ED28174}"/>
              </a:ext>
            </a:extLst>
          </p:cNvPr>
          <p:cNvSpPr>
            <a:spLocks noGrp="1"/>
          </p:cNvSpPr>
          <p:nvPr>
            <p:ph type="sldNum" sz="quarter" idx="4"/>
          </p:nvPr>
        </p:nvSpPr>
        <p:spPr>
          <a:xfrm>
            <a:off x="9315450" y="6486982"/>
            <a:ext cx="2743200" cy="365125"/>
          </a:xfrm>
        </p:spPr>
        <p:txBody>
          <a:bodyPr/>
          <a:lstStyle/>
          <a:p>
            <a:fld id="{294A09A9-5501-47C1-A89A-A340965A2BE2}" type="slidenum">
              <a:rPr lang="en-US" smtClean="0"/>
              <a:pPr/>
              <a:t>60</a:t>
            </a:fld>
            <a:endParaRPr lang="en-US" dirty="0"/>
          </a:p>
        </p:txBody>
      </p:sp>
      <p:pic>
        <p:nvPicPr>
          <p:cNvPr id="28" name="Google Shape;103;p2">
            <a:extLst>
              <a:ext uri="{FF2B5EF4-FFF2-40B4-BE49-F238E27FC236}">
                <a16:creationId xmlns:a16="http://schemas.microsoft.com/office/drawing/2014/main" id="{1733DD6F-CD63-A38B-A17B-7694166EA7C1}"/>
              </a:ext>
            </a:extLst>
          </p:cNvPr>
          <p:cNvPicPr preferRelativeResize="0"/>
          <p:nvPr/>
        </p:nvPicPr>
        <p:blipFill rotWithShape="1">
          <a:blip r:embed="rId2">
            <a:alphaModFix amt="80000"/>
          </a:blip>
          <a:srcRect r="52090"/>
          <a:stretch/>
        </p:blipFill>
        <p:spPr>
          <a:xfrm>
            <a:off x="0" y="6227763"/>
            <a:ext cx="2895600" cy="630237"/>
          </a:xfrm>
          <a:prstGeom prst="rect">
            <a:avLst/>
          </a:prstGeom>
          <a:noFill/>
          <a:ln>
            <a:noFill/>
          </a:ln>
        </p:spPr>
      </p:pic>
      <p:sp>
        <p:nvSpPr>
          <p:cNvPr id="4" name="TextBox 3">
            <a:extLst>
              <a:ext uri="{FF2B5EF4-FFF2-40B4-BE49-F238E27FC236}">
                <a16:creationId xmlns:a16="http://schemas.microsoft.com/office/drawing/2014/main" id="{7A72367B-2EA8-F045-270C-FCFE6DA701F9}"/>
              </a:ext>
            </a:extLst>
          </p:cNvPr>
          <p:cNvSpPr txBox="1"/>
          <p:nvPr/>
        </p:nvSpPr>
        <p:spPr>
          <a:xfrm>
            <a:off x="586091" y="1120514"/>
            <a:ext cx="9968420" cy="307777"/>
          </a:xfrm>
          <a:prstGeom prst="rect">
            <a:avLst/>
          </a:prstGeom>
          <a:noFill/>
        </p:spPr>
        <p:txBody>
          <a:bodyPr wrap="square">
            <a:spAutoFit/>
          </a:bodyPr>
          <a:lstStyle/>
          <a:p>
            <a:pPr algn="just"/>
            <a:r>
              <a:rPr lang="en-US" sz="1400" dirty="0"/>
              <a:t>.</a:t>
            </a:r>
          </a:p>
        </p:txBody>
      </p:sp>
      <p:sp>
        <p:nvSpPr>
          <p:cNvPr id="7" name="TextBox 6">
            <a:extLst>
              <a:ext uri="{FF2B5EF4-FFF2-40B4-BE49-F238E27FC236}">
                <a16:creationId xmlns:a16="http://schemas.microsoft.com/office/drawing/2014/main" id="{0C4E7A5F-CA33-53A5-33CD-E615A5E736B9}"/>
              </a:ext>
            </a:extLst>
          </p:cNvPr>
          <p:cNvSpPr txBox="1"/>
          <p:nvPr/>
        </p:nvSpPr>
        <p:spPr>
          <a:xfrm>
            <a:off x="1363090" y="131483"/>
            <a:ext cx="8146914" cy="584775"/>
          </a:xfrm>
          <a:prstGeom prst="rect">
            <a:avLst/>
          </a:prstGeom>
          <a:noFill/>
        </p:spPr>
        <p:txBody>
          <a:bodyPr wrap="square">
            <a:spAutoFit/>
          </a:bodyPr>
          <a:lstStyle/>
          <a:p>
            <a:pPr algn="ctr"/>
            <a:r>
              <a:rPr lang="en-US" sz="3200" b="1" dirty="0">
                <a:latin typeface="Biome Light (Body)"/>
              </a:rPr>
              <a:t>References</a:t>
            </a:r>
            <a:endParaRPr lang="en-US" sz="3200" dirty="0"/>
          </a:p>
        </p:txBody>
      </p:sp>
      <p:cxnSp>
        <p:nvCxnSpPr>
          <p:cNvPr id="9" name="Straight Connector 8">
            <a:extLst>
              <a:ext uri="{FF2B5EF4-FFF2-40B4-BE49-F238E27FC236}">
                <a16:creationId xmlns:a16="http://schemas.microsoft.com/office/drawing/2014/main" id="{900DDF6C-B189-076B-02F5-E10BA5D278ED}"/>
              </a:ext>
            </a:extLst>
          </p:cNvPr>
          <p:cNvCxnSpPr/>
          <p:nvPr/>
        </p:nvCxnSpPr>
        <p:spPr>
          <a:xfrm>
            <a:off x="3404681" y="716258"/>
            <a:ext cx="2169268" cy="0"/>
          </a:xfrm>
          <a:prstGeom prst="line">
            <a:avLst/>
          </a:prstGeom>
          <a:ln w="28575"/>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433CB2C6-EF36-D8DF-BD20-B5CD13C0B977}"/>
              </a:ext>
            </a:extLst>
          </p:cNvPr>
          <p:cNvSpPr txBox="1"/>
          <p:nvPr/>
        </p:nvSpPr>
        <p:spPr>
          <a:xfrm>
            <a:off x="10312400" y="6482775"/>
            <a:ext cx="1503680" cy="369332"/>
          </a:xfrm>
          <a:prstGeom prst="rect">
            <a:avLst/>
          </a:prstGeom>
          <a:noFill/>
        </p:spPr>
        <p:txBody>
          <a:bodyPr wrap="square">
            <a:spAutoFit/>
          </a:bodyPr>
          <a:lstStyle/>
          <a:p>
            <a:fld id="{692EC2C8-1EBC-47AB-9065-714A667A8D4B}" type="datetime1">
              <a:rPr lang="en-US" sz="1800" smtClean="0"/>
              <a:pPr/>
              <a:t>2/21/2024</a:t>
            </a:fld>
            <a:endParaRPr lang="en-US" dirty="0"/>
          </a:p>
        </p:txBody>
      </p:sp>
      <p:sp>
        <p:nvSpPr>
          <p:cNvPr id="3" name="Rectangle 2">
            <a:extLst>
              <a:ext uri="{FF2B5EF4-FFF2-40B4-BE49-F238E27FC236}">
                <a16:creationId xmlns:a16="http://schemas.microsoft.com/office/drawing/2014/main" id="{ECFE30FD-66BD-1A6F-928B-AEAD45A7B330}"/>
              </a:ext>
            </a:extLst>
          </p:cNvPr>
          <p:cNvSpPr/>
          <p:nvPr/>
        </p:nvSpPr>
        <p:spPr>
          <a:xfrm>
            <a:off x="3687478" y="6383552"/>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IT21057588</a:t>
            </a:r>
            <a:r>
              <a:rPr lang="en-US" sz="1800" dirty="0">
                <a:solidFill>
                  <a:schemeClr val="tx1"/>
                </a:solidFill>
              </a:rPr>
              <a:t>   |   </a:t>
            </a:r>
            <a:r>
              <a:rPr lang="en-US" sz="1800" b="1" dirty="0">
                <a:solidFill>
                  <a:schemeClr val="tx1"/>
                </a:solidFill>
              </a:rPr>
              <a:t>  </a:t>
            </a:r>
            <a:r>
              <a:rPr lang="en-US" sz="1800" b="1" dirty="0" err="1">
                <a:solidFill>
                  <a:schemeClr val="tx1"/>
                </a:solidFill>
              </a:rPr>
              <a:t>Pasan</a:t>
            </a:r>
            <a:r>
              <a:rPr lang="en-US" sz="1800" b="1" dirty="0">
                <a:solidFill>
                  <a:schemeClr val="tx1"/>
                </a:solidFill>
              </a:rPr>
              <a:t> . M.G.R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spTree>
    <p:extLst>
      <p:ext uri="{BB962C8B-B14F-4D97-AF65-F5344CB8AC3E}">
        <p14:creationId xmlns:p14="http://schemas.microsoft.com/office/powerpoint/2010/main" val="11339068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344BC0-D3A7-6F8D-3D1F-4702D716B762}"/>
            </a:ext>
          </a:extLst>
        </p:cNvPr>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c 65">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8" name="Google Shape;138;p3">
            <a:extLst>
              <a:ext uri="{FF2B5EF4-FFF2-40B4-BE49-F238E27FC236}">
                <a16:creationId xmlns:a16="http://schemas.microsoft.com/office/drawing/2014/main" id="{F24D7355-950F-F4E4-259B-8D064A275B82}"/>
              </a:ext>
            </a:extLst>
          </p:cNvPr>
          <p:cNvSpPr txBox="1">
            <a:spLocks/>
          </p:cNvSpPr>
          <p:nvPr/>
        </p:nvSpPr>
        <p:spPr>
          <a:xfrm>
            <a:off x="838200" y="365125"/>
            <a:ext cx="10515600" cy="1325563"/>
          </a:xfrm>
          <a:prstGeom prst="rect">
            <a:avLst/>
          </a:prstGeom>
        </p:spPr>
        <p:txBody>
          <a:bodyPr spcFirstLastPara="1" vert="horz" lIns="91440" tIns="45720" rIns="91440" bIns="45720" rtlCol="0" anchor="ctr" anchorCtr="0">
            <a:normAutofit/>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pPr algn="ctr">
              <a:spcAft>
                <a:spcPts val="600"/>
              </a:spcAft>
            </a:pPr>
            <a:r>
              <a:rPr lang="en-US" kern="1200" dirty="0">
                <a:solidFill>
                  <a:schemeClr val="tx1"/>
                </a:solidFill>
                <a:latin typeface="Arial" panose="020B0604020202020204" pitchFamily="34" charset="0"/>
                <a:ea typeface="+mj-ea"/>
                <a:cs typeface="Arial" panose="020B0604020202020204" pitchFamily="34" charset="0"/>
              </a:rPr>
              <a:t>Commercialization</a:t>
            </a:r>
          </a:p>
        </p:txBody>
      </p:sp>
      <p:sp>
        <p:nvSpPr>
          <p:cNvPr id="56" name="Content Placeholder 4">
            <a:extLst>
              <a:ext uri="{FF2B5EF4-FFF2-40B4-BE49-F238E27FC236}">
                <a16:creationId xmlns:a16="http://schemas.microsoft.com/office/drawing/2014/main" id="{2AC92F5A-CB88-5DCC-0AC2-1B4DC74C4F8A}"/>
              </a:ext>
            </a:extLst>
          </p:cNvPr>
          <p:cNvSpPr txBox="1">
            <a:spLocks/>
          </p:cNvSpPr>
          <p:nvPr/>
        </p:nvSpPr>
        <p:spPr>
          <a:xfrm>
            <a:off x="2124338" y="2332976"/>
            <a:ext cx="7577707" cy="3508155"/>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4592" indent="-164592" defTabSz="658368">
              <a:spcBef>
                <a:spcPts val="720"/>
              </a:spcBef>
            </a:pPr>
            <a:r>
              <a:rPr lang="en-LK" sz="1600" kern="1200" dirty="0">
                <a:solidFill>
                  <a:schemeClr val="tx1"/>
                </a:solidFill>
                <a:latin typeface="+mn-lt"/>
                <a:ea typeface="+mn-ea"/>
                <a:cs typeface="+mn-cs"/>
              </a:rPr>
              <a:t>Can be sold as a sep</a:t>
            </a:r>
            <a:r>
              <a:rPr lang="en-GB" sz="1600" kern="1200" dirty="0">
                <a:solidFill>
                  <a:schemeClr val="tx1"/>
                </a:solidFill>
                <a:latin typeface="+mn-lt"/>
                <a:ea typeface="+mn-ea"/>
                <a:cs typeface="+mn-cs"/>
              </a:rPr>
              <a:t>a</a:t>
            </a:r>
            <a:r>
              <a:rPr lang="en-LK" sz="1600" kern="1200" dirty="0">
                <a:solidFill>
                  <a:schemeClr val="tx1"/>
                </a:solidFill>
                <a:latin typeface="+mn-lt"/>
                <a:ea typeface="+mn-ea"/>
                <a:cs typeface="+mn-cs"/>
              </a:rPr>
              <a:t>rate module</a:t>
            </a:r>
          </a:p>
          <a:p>
            <a:pPr marL="164592" indent="-164592" defTabSz="658368">
              <a:spcBef>
                <a:spcPts val="720"/>
              </a:spcBef>
            </a:pPr>
            <a:r>
              <a:rPr lang="en-LK" sz="1600" kern="1200" dirty="0">
                <a:solidFill>
                  <a:schemeClr val="tx1"/>
                </a:solidFill>
                <a:latin typeface="+mn-lt"/>
                <a:ea typeface="+mn-ea"/>
                <a:cs typeface="+mn-cs"/>
              </a:rPr>
              <a:t>Target Clients –  </a:t>
            </a:r>
            <a:r>
              <a:rPr lang="en-US" sz="1600" kern="1200" dirty="0">
                <a:solidFill>
                  <a:schemeClr val="tx1"/>
                </a:solidFill>
                <a:latin typeface="+mn-lt"/>
                <a:ea typeface="+mn-ea"/>
                <a:cs typeface="+mn-cs"/>
              </a:rPr>
              <a:t> People who were affected by respiratory diseases(school children's , public)</a:t>
            </a:r>
            <a:endParaRPr lang="en-LK" sz="1800" kern="1200" dirty="0">
              <a:solidFill>
                <a:schemeClr val="tx1"/>
              </a:solidFill>
              <a:latin typeface="+mn-lt"/>
              <a:ea typeface="+mn-ea"/>
              <a:cs typeface="+mn-cs"/>
            </a:endParaRPr>
          </a:p>
          <a:p>
            <a:pPr marL="164592" indent="-164592" defTabSz="658368">
              <a:spcBef>
                <a:spcPts val="720"/>
              </a:spcBef>
              <a:tabLst>
                <a:tab pos="5104638" algn="l"/>
              </a:tabLst>
            </a:pPr>
            <a:r>
              <a:rPr lang="en-LK" sz="1600" kern="1200" dirty="0">
                <a:solidFill>
                  <a:schemeClr val="tx1"/>
                </a:solidFill>
                <a:latin typeface="+mn-lt"/>
                <a:ea typeface="+mn-ea"/>
                <a:cs typeface="+mn-cs"/>
              </a:rPr>
              <a:t>How can we promote this product</a:t>
            </a:r>
            <a:r>
              <a:rPr lang="en-LK" sz="1800" kern="1200" dirty="0">
                <a:solidFill>
                  <a:schemeClr val="tx1"/>
                </a:solidFill>
                <a:latin typeface="+mn-lt"/>
                <a:ea typeface="+mn-ea"/>
                <a:cs typeface="+mn-cs"/>
              </a:rPr>
              <a:t>?</a:t>
            </a:r>
          </a:p>
          <a:p>
            <a:pPr marL="493776" lvl="1" indent="-164592" defTabSz="658368">
              <a:spcBef>
                <a:spcPts val="360"/>
              </a:spcBef>
            </a:pPr>
            <a:r>
              <a:rPr lang="en-LK" sz="1600" kern="1200" dirty="0">
                <a:solidFill>
                  <a:schemeClr val="tx1"/>
                </a:solidFill>
                <a:latin typeface="+mn-lt"/>
                <a:ea typeface="+mn-ea"/>
                <a:cs typeface="+mn-cs"/>
              </a:rPr>
              <a:t>Content based inbound marketing</a:t>
            </a:r>
          </a:p>
          <a:p>
            <a:pPr marL="493776" lvl="1" indent="-164592" defTabSz="658368">
              <a:spcBef>
                <a:spcPts val="360"/>
              </a:spcBef>
            </a:pPr>
            <a:r>
              <a:rPr lang="en-LK" sz="1600" kern="1200" dirty="0">
                <a:solidFill>
                  <a:schemeClr val="tx1"/>
                </a:solidFill>
                <a:latin typeface="+mn-lt"/>
                <a:ea typeface="+mn-ea"/>
                <a:cs typeface="+mn-cs"/>
              </a:rPr>
              <a:t>Social media marketing</a:t>
            </a:r>
          </a:p>
          <a:p>
            <a:pPr marL="493776" lvl="1" indent="-164592" defTabSz="658368">
              <a:spcBef>
                <a:spcPts val="360"/>
              </a:spcBef>
            </a:pPr>
            <a:r>
              <a:rPr lang="en-LK" sz="1600" kern="1200" dirty="0">
                <a:solidFill>
                  <a:schemeClr val="tx1"/>
                </a:solidFill>
                <a:latin typeface="+mn-lt"/>
                <a:ea typeface="+mn-ea"/>
                <a:cs typeface="+mn-cs"/>
              </a:rPr>
              <a:t>Industry events (expos)</a:t>
            </a:r>
          </a:p>
          <a:p>
            <a:pPr marL="493776" lvl="1" indent="-164592" defTabSz="658368">
              <a:spcBef>
                <a:spcPts val="360"/>
              </a:spcBef>
            </a:pPr>
            <a:r>
              <a:rPr lang="en-LK" sz="1600" kern="1200" dirty="0">
                <a:solidFill>
                  <a:schemeClr val="tx1"/>
                </a:solidFill>
                <a:latin typeface="+mn-lt"/>
                <a:ea typeface="+mn-ea"/>
                <a:cs typeface="+mn-cs"/>
              </a:rPr>
              <a:t>Referral programs (affiliate programs)</a:t>
            </a:r>
            <a:endParaRPr lang="en-LK" sz="1800" kern="1200" dirty="0">
              <a:solidFill>
                <a:schemeClr val="tx1"/>
              </a:solidFill>
              <a:latin typeface="+mn-lt"/>
              <a:ea typeface="+mn-ea"/>
              <a:cs typeface="+mn-cs"/>
            </a:endParaRPr>
          </a:p>
          <a:p>
            <a:endParaRPr lang="en-US" dirty="0"/>
          </a:p>
        </p:txBody>
      </p:sp>
      <p:pic>
        <p:nvPicPr>
          <p:cNvPr id="57" name="Picture 56" descr="A person and person holding a tablet&#10;&#10;Description automatically generated">
            <a:extLst>
              <a:ext uri="{FF2B5EF4-FFF2-40B4-BE49-F238E27FC236}">
                <a16:creationId xmlns:a16="http://schemas.microsoft.com/office/drawing/2014/main" id="{DB4FF121-B31F-B420-5960-170CE0827F1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584311" y="3345932"/>
            <a:ext cx="4361187" cy="2916544"/>
          </a:xfrm>
          <a:prstGeom prst="rect">
            <a:avLst/>
          </a:prstGeom>
        </p:spPr>
      </p:pic>
      <p:cxnSp>
        <p:nvCxnSpPr>
          <p:cNvPr id="59" name="Straight Connector 58">
            <a:extLst>
              <a:ext uri="{FF2B5EF4-FFF2-40B4-BE49-F238E27FC236}">
                <a16:creationId xmlns:a16="http://schemas.microsoft.com/office/drawing/2014/main" id="{7A2E08BE-3B84-24BE-C7DD-0A58F70B893F}"/>
              </a:ext>
            </a:extLst>
          </p:cNvPr>
          <p:cNvCxnSpPr/>
          <p:nvPr/>
        </p:nvCxnSpPr>
        <p:spPr>
          <a:xfrm>
            <a:off x="2936497" y="1420511"/>
            <a:ext cx="2976694" cy="0"/>
          </a:xfrm>
          <a:prstGeom prst="line">
            <a:avLst/>
          </a:prstGeom>
          <a:ln w="38100"/>
        </p:spPr>
        <p:style>
          <a:lnRef idx="3">
            <a:schemeClr val="accent4"/>
          </a:lnRef>
          <a:fillRef idx="0">
            <a:schemeClr val="accent4"/>
          </a:fillRef>
          <a:effectRef idx="2">
            <a:schemeClr val="accent4"/>
          </a:effectRef>
          <a:fontRef idx="minor">
            <a:schemeClr val="tx1"/>
          </a:fontRef>
        </p:style>
      </p:cxnSp>
      <p:pic>
        <p:nvPicPr>
          <p:cNvPr id="2" name="Google Shape;103;p2">
            <a:extLst>
              <a:ext uri="{FF2B5EF4-FFF2-40B4-BE49-F238E27FC236}">
                <a16:creationId xmlns:a16="http://schemas.microsoft.com/office/drawing/2014/main" id="{1E6705EE-BB94-A22C-DC2D-4B4E94515E4D}"/>
              </a:ext>
            </a:extLst>
          </p:cNvPr>
          <p:cNvPicPr preferRelativeResize="0"/>
          <p:nvPr/>
        </p:nvPicPr>
        <p:blipFill rotWithShape="1">
          <a:blip r:embed="rId4">
            <a:alphaModFix amt="80000"/>
          </a:blip>
          <a:srcRect r="52090"/>
          <a:stretch/>
        </p:blipFill>
        <p:spPr>
          <a:xfrm>
            <a:off x="0" y="6243790"/>
            <a:ext cx="2895600" cy="630237"/>
          </a:xfrm>
          <a:prstGeom prst="rect">
            <a:avLst/>
          </a:prstGeom>
          <a:noFill/>
          <a:ln>
            <a:noFill/>
          </a:ln>
        </p:spPr>
      </p:pic>
      <p:sp>
        <p:nvSpPr>
          <p:cNvPr id="3" name="TextBox 2">
            <a:extLst>
              <a:ext uri="{FF2B5EF4-FFF2-40B4-BE49-F238E27FC236}">
                <a16:creationId xmlns:a16="http://schemas.microsoft.com/office/drawing/2014/main" id="{CC64DCFD-CDF0-7830-4BF0-D825C3C5DB12}"/>
              </a:ext>
            </a:extLst>
          </p:cNvPr>
          <p:cNvSpPr txBox="1"/>
          <p:nvPr/>
        </p:nvSpPr>
        <p:spPr>
          <a:xfrm>
            <a:off x="10612917" y="6383552"/>
            <a:ext cx="1615440" cy="369332"/>
          </a:xfrm>
          <a:prstGeom prst="rect">
            <a:avLst/>
          </a:prstGeom>
          <a:noFill/>
        </p:spPr>
        <p:txBody>
          <a:bodyPr wrap="square">
            <a:spAutoFit/>
          </a:bodyPr>
          <a:lstStyle/>
          <a:p>
            <a:fld id="{692EC2C8-1EBC-47AB-9065-714A667A8D4B}" type="datetime1">
              <a:rPr lang="en-US" sz="1800" smtClean="0"/>
              <a:pPr/>
              <a:t>2/21/2024</a:t>
            </a:fld>
            <a:endParaRPr lang="en-US" dirty="0"/>
          </a:p>
        </p:txBody>
      </p:sp>
    </p:spTree>
    <p:extLst>
      <p:ext uri="{BB962C8B-B14F-4D97-AF65-F5344CB8AC3E}">
        <p14:creationId xmlns:p14="http://schemas.microsoft.com/office/powerpoint/2010/main" val="7635471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3394C2-523D-53E9-02D9-83EAE17B954B}"/>
            </a:ext>
          </a:extLst>
        </p:cNvPr>
        <p:cNvGrpSpPr/>
        <p:nvPr/>
      </p:nvGrpSpPr>
      <p:grpSpPr>
        <a:xfrm>
          <a:off x="0" y="0"/>
          <a:ext cx="0" cy="0"/>
          <a:chOff x="0" y="0"/>
          <a:chExt cx="0" cy="0"/>
        </a:xfrm>
      </p:grpSpPr>
      <p:sp>
        <p:nvSpPr>
          <p:cNvPr id="2" name="Date Placeholder 1">
            <a:extLst>
              <a:ext uri="{FF2B5EF4-FFF2-40B4-BE49-F238E27FC236}">
                <a16:creationId xmlns:a16="http://schemas.microsoft.com/office/drawing/2014/main" id="{D272090C-CCE0-00F7-D072-71CEB7882996}"/>
              </a:ext>
            </a:extLst>
          </p:cNvPr>
          <p:cNvSpPr>
            <a:spLocks noGrp="1"/>
          </p:cNvSpPr>
          <p:nvPr>
            <p:ph type="dt" sz="half" idx="2"/>
          </p:nvPr>
        </p:nvSpPr>
        <p:spPr>
          <a:xfrm>
            <a:off x="133350" y="6486982"/>
            <a:ext cx="2743200" cy="365125"/>
          </a:xfrm>
        </p:spPr>
        <p:txBody>
          <a:bodyPr vert="horz" lIns="91440" tIns="45720" rIns="91440" bIns="45720" rtlCol="0" anchor="ctr">
            <a:normAutofit/>
          </a:bodyPr>
          <a:lstStyle/>
          <a:p>
            <a:fld id="{3A20BE79-6A45-472E-8C5B-1EC23D1DBA78}" type="datetime1">
              <a:rPr lang="en-US" smtClean="0"/>
              <a:t>2/21/2024</a:t>
            </a:fld>
            <a:endParaRPr lang="en-US" dirty="0"/>
          </a:p>
        </p:txBody>
      </p:sp>
      <p:sp>
        <p:nvSpPr>
          <p:cNvPr id="6" name="Slide Number Placeholder 5">
            <a:extLst>
              <a:ext uri="{FF2B5EF4-FFF2-40B4-BE49-F238E27FC236}">
                <a16:creationId xmlns:a16="http://schemas.microsoft.com/office/drawing/2014/main" id="{06048FE4-BFA2-3675-A236-AEB7A7B1B6E6}"/>
              </a:ext>
            </a:extLst>
          </p:cNvPr>
          <p:cNvSpPr>
            <a:spLocks noGrp="1"/>
          </p:cNvSpPr>
          <p:nvPr>
            <p:ph type="sldNum" sz="quarter" idx="4"/>
          </p:nvPr>
        </p:nvSpPr>
        <p:spPr>
          <a:xfrm>
            <a:off x="9315450" y="6486982"/>
            <a:ext cx="2743200" cy="365125"/>
          </a:xfrm>
        </p:spPr>
        <p:txBody>
          <a:bodyPr/>
          <a:lstStyle/>
          <a:p>
            <a:fld id="{294A09A9-5501-47C1-A89A-A340965A2BE2}" type="slidenum">
              <a:rPr lang="en-US" smtClean="0"/>
              <a:pPr/>
              <a:t>62</a:t>
            </a:fld>
            <a:endParaRPr lang="en-US" dirty="0"/>
          </a:p>
        </p:txBody>
      </p:sp>
      <p:pic>
        <p:nvPicPr>
          <p:cNvPr id="28" name="Google Shape;103;p2">
            <a:extLst>
              <a:ext uri="{FF2B5EF4-FFF2-40B4-BE49-F238E27FC236}">
                <a16:creationId xmlns:a16="http://schemas.microsoft.com/office/drawing/2014/main" id="{27B25A10-B569-774A-2483-8DDECF0D36E8}"/>
              </a:ext>
            </a:extLst>
          </p:cNvPr>
          <p:cNvPicPr preferRelativeResize="0"/>
          <p:nvPr/>
        </p:nvPicPr>
        <p:blipFill rotWithShape="1">
          <a:blip r:embed="rId2">
            <a:alphaModFix amt="80000"/>
          </a:blip>
          <a:srcRect r="52090"/>
          <a:stretch/>
        </p:blipFill>
        <p:spPr>
          <a:xfrm>
            <a:off x="0" y="6227763"/>
            <a:ext cx="2895600" cy="630237"/>
          </a:xfrm>
          <a:prstGeom prst="rect">
            <a:avLst/>
          </a:prstGeom>
          <a:noFill/>
          <a:ln>
            <a:noFill/>
          </a:ln>
        </p:spPr>
      </p:pic>
      <p:sp>
        <p:nvSpPr>
          <p:cNvPr id="4" name="TextBox 3">
            <a:extLst>
              <a:ext uri="{FF2B5EF4-FFF2-40B4-BE49-F238E27FC236}">
                <a16:creationId xmlns:a16="http://schemas.microsoft.com/office/drawing/2014/main" id="{45F26F80-DA96-95E8-02DA-DF9DED063B09}"/>
              </a:ext>
            </a:extLst>
          </p:cNvPr>
          <p:cNvSpPr txBox="1"/>
          <p:nvPr/>
        </p:nvSpPr>
        <p:spPr>
          <a:xfrm>
            <a:off x="586091" y="1120514"/>
            <a:ext cx="9968420" cy="307777"/>
          </a:xfrm>
          <a:prstGeom prst="rect">
            <a:avLst/>
          </a:prstGeom>
          <a:noFill/>
        </p:spPr>
        <p:txBody>
          <a:bodyPr wrap="square">
            <a:spAutoFit/>
          </a:bodyPr>
          <a:lstStyle/>
          <a:p>
            <a:pPr algn="just"/>
            <a:r>
              <a:rPr lang="en-US" sz="1400" dirty="0"/>
              <a:t>.</a:t>
            </a:r>
          </a:p>
        </p:txBody>
      </p:sp>
      <p:sp>
        <p:nvSpPr>
          <p:cNvPr id="7" name="TextBox 6">
            <a:extLst>
              <a:ext uri="{FF2B5EF4-FFF2-40B4-BE49-F238E27FC236}">
                <a16:creationId xmlns:a16="http://schemas.microsoft.com/office/drawing/2014/main" id="{6F3D4287-6928-E12E-BF17-229F0A1325B8}"/>
              </a:ext>
            </a:extLst>
          </p:cNvPr>
          <p:cNvSpPr txBox="1"/>
          <p:nvPr/>
        </p:nvSpPr>
        <p:spPr>
          <a:xfrm>
            <a:off x="1363090" y="131483"/>
            <a:ext cx="8146914" cy="523220"/>
          </a:xfrm>
          <a:prstGeom prst="rect">
            <a:avLst/>
          </a:prstGeom>
          <a:noFill/>
        </p:spPr>
        <p:txBody>
          <a:bodyPr wrap="square">
            <a:spAutoFit/>
          </a:bodyPr>
          <a:lstStyle/>
          <a:p>
            <a:pPr algn="ctr"/>
            <a:r>
              <a:rPr lang="en-US" sz="2800" dirty="0"/>
              <a:t>Overall </a:t>
            </a:r>
            <a:r>
              <a:rPr lang="en-LK" sz="2800" dirty="0"/>
              <a:t>Budget</a:t>
            </a:r>
            <a:endParaRPr lang="en-US" sz="1100" dirty="0"/>
          </a:p>
        </p:txBody>
      </p:sp>
      <p:sp>
        <p:nvSpPr>
          <p:cNvPr id="12" name="TextBox 11">
            <a:extLst>
              <a:ext uri="{FF2B5EF4-FFF2-40B4-BE49-F238E27FC236}">
                <a16:creationId xmlns:a16="http://schemas.microsoft.com/office/drawing/2014/main" id="{417DCFD5-0069-FFF0-7162-D6E4F75DCBED}"/>
              </a:ext>
            </a:extLst>
          </p:cNvPr>
          <p:cNvSpPr txBox="1"/>
          <p:nvPr/>
        </p:nvSpPr>
        <p:spPr>
          <a:xfrm>
            <a:off x="10312400" y="6482775"/>
            <a:ext cx="1503680" cy="369332"/>
          </a:xfrm>
          <a:prstGeom prst="rect">
            <a:avLst/>
          </a:prstGeom>
          <a:noFill/>
        </p:spPr>
        <p:txBody>
          <a:bodyPr wrap="square">
            <a:spAutoFit/>
          </a:bodyPr>
          <a:lstStyle/>
          <a:p>
            <a:fld id="{692EC2C8-1EBC-47AB-9065-714A667A8D4B}" type="datetime1">
              <a:rPr lang="en-US" sz="1800" smtClean="0"/>
              <a:pPr/>
              <a:t>2/21/2024</a:t>
            </a:fld>
            <a:endParaRPr lang="en-US" dirty="0"/>
          </a:p>
        </p:txBody>
      </p:sp>
      <p:pic>
        <p:nvPicPr>
          <p:cNvPr id="103" name="Picture 102">
            <a:extLst>
              <a:ext uri="{FF2B5EF4-FFF2-40B4-BE49-F238E27FC236}">
                <a16:creationId xmlns:a16="http://schemas.microsoft.com/office/drawing/2014/main" id="{AE421905-4BE9-4D8C-AB3E-A078E2D64684}"/>
              </a:ext>
            </a:extLst>
          </p:cNvPr>
          <p:cNvPicPr>
            <a:picLocks noChangeAspect="1"/>
          </p:cNvPicPr>
          <p:nvPr/>
        </p:nvPicPr>
        <p:blipFill>
          <a:blip r:embed="rId3"/>
          <a:stretch>
            <a:fillRect/>
          </a:stretch>
        </p:blipFill>
        <p:spPr>
          <a:xfrm>
            <a:off x="2773680" y="1043460"/>
            <a:ext cx="6186810" cy="4694026"/>
          </a:xfrm>
          <a:prstGeom prst="rect">
            <a:avLst/>
          </a:prstGeom>
        </p:spPr>
      </p:pic>
    </p:spTree>
    <p:extLst>
      <p:ext uri="{BB962C8B-B14F-4D97-AF65-F5344CB8AC3E}">
        <p14:creationId xmlns:p14="http://schemas.microsoft.com/office/powerpoint/2010/main" val="37469104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4087E04-C99E-4195-8EBA-1BD4C451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2" name="Group 21">
            <a:extLst>
              <a:ext uri="{FF2B5EF4-FFF2-40B4-BE49-F238E27FC236}">
                <a16:creationId xmlns:a16="http://schemas.microsoft.com/office/drawing/2014/main" id="{336EACDA-272E-4472-852A-83CAB40919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23" name="Rectangle 22">
              <a:extLst>
                <a:ext uri="{FF2B5EF4-FFF2-40B4-BE49-F238E27FC236}">
                  <a16:creationId xmlns:a16="http://schemas.microsoft.com/office/drawing/2014/main" id="{2B8E7674-EC8C-49CF-884A-222BCA865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9B3B005-189B-4C78-B153-4B558C1B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6" name="Freeform: Shape 25">
            <a:extLst>
              <a:ext uri="{FF2B5EF4-FFF2-40B4-BE49-F238E27FC236}">
                <a16:creationId xmlns:a16="http://schemas.microsoft.com/office/drawing/2014/main" id="{FD73501D-A515-4725-8404-1315A591A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a:xfrm>
            <a:off x="11049000" y="6400800"/>
            <a:ext cx="685800" cy="457200"/>
          </a:xfrm>
          <a:prstGeom prst="ellipse">
            <a:avLst/>
          </a:prstGeom>
        </p:spPr>
        <p:txBody>
          <a:bodyPr vert="horz" lIns="91440" tIns="45720" rIns="91440" bIns="45720" rtlCol="0" anchor="ctr">
            <a:normAutofit/>
          </a:bodyPr>
          <a:lstStyle/>
          <a:p>
            <a:pPr>
              <a:spcAft>
                <a:spcPts val="600"/>
              </a:spcAft>
              <a:defRPr/>
            </a:pPr>
            <a:r>
              <a:rPr lang="en-US" sz="1000">
                <a:solidFill>
                  <a:srgbClr val="000000">
                    <a:alpha val="70000"/>
                  </a:srgbClr>
                </a:solidFill>
                <a:latin typeface="+mn-lt"/>
                <a:cs typeface="+mn-cs"/>
              </a:rPr>
              <a:t>30</a:t>
            </a:r>
          </a:p>
          <a:p>
            <a:pPr>
              <a:spcAft>
                <a:spcPts val="600"/>
              </a:spcAft>
              <a:defRPr/>
            </a:pPr>
            <a:endParaRPr lang="en-US" sz="1000">
              <a:solidFill>
                <a:srgbClr val="000000">
                  <a:alpha val="70000"/>
                </a:srgbClr>
              </a:solidFill>
              <a:latin typeface="+mn-lt"/>
              <a:cs typeface="+mn-cs"/>
            </a:endParaRPr>
          </a:p>
        </p:txBody>
      </p:sp>
      <p:pic>
        <p:nvPicPr>
          <p:cNvPr id="6" name="Picture 5" descr="A picture containing text&#10;&#10;Description automatically generated">
            <a:extLst>
              <a:ext uri="{FF2B5EF4-FFF2-40B4-BE49-F238E27FC236}">
                <a16:creationId xmlns:a16="http://schemas.microsoft.com/office/drawing/2014/main" id="{13286C4A-C554-D2FB-1182-75F4BA56A92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12162"/>
          <a:stretch/>
        </p:blipFill>
        <p:spPr>
          <a:xfrm>
            <a:off x="457200" y="457200"/>
            <a:ext cx="11277599" cy="5943599"/>
          </a:xfrm>
          <a:prstGeom prst="rect">
            <a:avLst/>
          </a:prstGeom>
          <a:ln w="12700" cap="flat" cmpd="sng" algn="ctr">
            <a:noFill/>
            <a:prstDash val="solid"/>
            <a:miter lim="800000"/>
          </a:ln>
          <a:effectLst>
            <a:outerShdw blurRad="317500" algn="ctr" rotWithShape="0">
              <a:schemeClr val="tx1">
                <a:alpha val="25000"/>
              </a:schemeClr>
            </a:outerShdw>
          </a:effectLst>
        </p:spPr>
      </p:pic>
      <p:sp>
        <p:nvSpPr>
          <p:cNvPr id="14" name="Date Placeholder 13">
            <a:extLst>
              <a:ext uri="{FF2B5EF4-FFF2-40B4-BE49-F238E27FC236}">
                <a16:creationId xmlns:a16="http://schemas.microsoft.com/office/drawing/2014/main" id="{EF6002B2-219C-4BAA-A95C-36538E39AEAC}"/>
              </a:ext>
            </a:extLst>
          </p:cNvPr>
          <p:cNvSpPr>
            <a:spLocks noGrp="1"/>
          </p:cNvSpPr>
          <p:nvPr>
            <p:ph type="dt" sz="half" idx="2"/>
          </p:nvPr>
        </p:nvSpPr>
        <p:spPr>
          <a:xfrm>
            <a:off x="9296400" y="6400798"/>
            <a:ext cx="1752600" cy="457201"/>
          </a:xfrm>
        </p:spPr>
        <p:txBody>
          <a:bodyPr vert="horz" lIns="91440" tIns="45720" rIns="91440" bIns="45720" rtlCol="0" anchor="ctr">
            <a:normAutofit/>
          </a:bodyPr>
          <a:lstStyle/>
          <a:p>
            <a:pPr algn="r">
              <a:spcAft>
                <a:spcPts val="600"/>
              </a:spcAft>
              <a:defRPr/>
            </a:pPr>
            <a:fld id="{02F41514-11B4-404D-B671-4EB9521F3CE4}" type="datetime1">
              <a:rPr lang="en-US" smtClean="0">
                <a:solidFill>
                  <a:srgbClr val="000000">
                    <a:alpha val="70000"/>
                  </a:srgbClr>
                </a:solidFill>
              </a:rPr>
              <a:t>2/21/2024</a:t>
            </a:fld>
            <a:endParaRPr lang="en-US">
              <a:solidFill>
                <a:srgbClr val="000000">
                  <a:alpha val="70000"/>
                </a:srgbClr>
              </a:solidFill>
            </a:endParaRPr>
          </a:p>
        </p:txBody>
      </p:sp>
    </p:spTree>
    <p:extLst>
      <p:ext uri="{BB962C8B-B14F-4D97-AF65-F5344CB8AC3E}">
        <p14:creationId xmlns:p14="http://schemas.microsoft.com/office/powerpoint/2010/main" val="1884997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E2A95E-5205-4A79-6373-3F0E7BB55C4C}"/>
            </a:ext>
          </a:extLst>
        </p:cNvPr>
        <p:cNvGrpSpPr/>
        <p:nvPr/>
      </p:nvGrpSpPr>
      <p:grpSpPr>
        <a:xfrm>
          <a:off x="0" y="0"/>
          <a:ext cx="0" cy="0"/>
          <a:chOff x="0" y="0"/>
          <a:chExt cx="0" cy="0"/>
        </a:xfrm>
      </p:grpSpPr>
      <p:pic>
        <p:nvPicPr>
          <p:cNvPr id="11" name="Google Shape;103;p2">
            <a:extLst>
              <a:ext uri="{FF2B5EF4-FFF2-40B4-BE49-F238E27FC236}">
                <a16:creationId xmlns:a16="http://schemas.microsoft.com/office/drawing/2014/main" id="{B38A9F31-595F-C393-A321-3E9852E7111C}"/>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pic>
        <p:nvPicPr>
          <p:cNvPr id="8" name="Content Placeholder 7" descr="A diagram of a software company&#10;&#10;Description automatically generated with medium confidence">
            <a:extLst>
              <a:ext uri="{FF2B5EF4-FFF2-40B4-BE49-F238E27FC236}">
                <a16:creationId xmlns:a16="http://schemas.microsoft.com/office/drawing/2014/main" id="{AC3CB6BD-1048-7B11-8D4A-4F6A6DE5919B}"/>
              </a:ext>
            </a:extLst>
          </p:cNvPr>
          <p:cNvPicPr>
            <a:picLocks noGrp="1" noChangeAspect="1"/>
          </p:cNvPicPr>
          <p:nvPr>
            <p:ph sz="quarter" idx="11"/>
          </p:nvPr>
        </p:nvPicPr>
        <p:blipFill>
          <a:blip r:embed="rId3"/>
          <a:stretch>
            <a:fillRect/>
          </a:stretch>
        </p:blipFill>
        <p:spPr>
          <a:xfrm>
            <a:off x="2895601" y="825662"/>
            <a:ext cx="6413770" cy="5510055"/>
          </a:xfrm>
        </p:spPr>
      </p:pic>
      <p:sp>
        <p:nvSpPr>
          <p:cNvPr id="13" name="Google Shape;138;p3">
            <a:extLst>
              <a:ext uri="{FF2B5EF4-FFF2-40B4-BE49-F238E27FC236}">
                <a16:creationId xmlns:a16="http://schemas.microsoft.com/office/drawing/2014/main" id="{6FDFEB5C-3B1C-E4CE-2D70-2B27257C218D}"/>
              </a:ext>
            </a:extLst>
          </p:cNvPr>
          <p:cNvSpPr txBox="1">
            <a:spLocks noGrp="1"/>
          </p:cNvSpPr>
          <p:nvPr>
            <p:ph type="title"/>
          </p:nvPr>
        </p:nvSpPr>
        <p:spPr>
          <a:xfrm>
            <a:off x="0" y="207345"/>
            <a:ext cx="6660205" cy="1606594"/>
          </a:xfrm>
          <a:noFill/>
          <a:ln>
            <a:noFill/>
          </a:ln>
        </p:spPr>
        <p:txBody>
          <a:bodyPr spcFirstLastPara="1" wrap="square" lIns="0" tIns="0" rIns="0" bIns="0" anchor="t" anchorCtr="0">
            <a:spAutoFit/>
          </a:bodyPr>
          <a:lstStyle/>
          <a:p>
            <a:r>
              <a:rPr lang="en-US" sz="2800" dirty="0"/>
              <a:t>Overall System Architecture</a:t>
            </a:r>
            <a:br>
              <a:rPr lang="en-US" sz="4400" dirty="0"/>
            </a:br>
            <a:br>
              <a:rPr lang="en-US" b="1" dirty="0">
                <a:solidFill>
                  <a:schemeClr val="tx1">
                    <a:lumMod val="95000"/>
                    <a:lumOff val="5000"/>
                  </a:schemeClr>
                </a:solidFill>
                <a:latin typeface="Biome Light (Body)"/>
              </a:rPr>
            </a:br>
            <a:endParaRPr lang="en-US" dirty="0"/>
          </a:p>
        </p:txBody>
      </p:sp>
      <p:sp>
        <p:nvSpPr>
          <p:cNvPr id="12" name="Date Placeholder 11">
            <a:extLst>
              <a:ext uri="{FF2B5EF4-FFF2-40B4-BE49-F238E27FC236}">
                <a16:creationId xmlns:a16="http://schemas.microsoft.com/office/drawing/2014/main" id="{EACC658F-B6DC-0319-7EC5-95DB4662A872}"/>
              </a:ext>
            </a:extLst>
          </p:cNvPr>
          <p:cNvSpPr>
            <a:spLocks noGrp="1"/>
          </p:cNvSpPr>
          <p:nvPr>
            <p:ph type="dt" sz="half" idx="2"/>
          </p:nvPr>
        </p:nvSpPr>
        <p:spPr/>
        <p:txBody>
          <a:bodyPr/>
          <a:lstStyle/>
          <a:p>
            <a:fld id="{AD83906F-4C0D-46DA-B7A0-E3CBC23C0A3D}" type="datetime1">
              <a:rPr lang="en-US" smtClean="0"/>
              <a:t>2/21/2024</a:t>
            </a:fld>
            <a:endParaRPr lang="en-US" dirty="0"/>
          </a:p>
        </p:txBody>
      </p:sp>
      <p:sp>
        <p:nvSpPr>
          <p:cNvPr id="14" name="Slide Number Placeholder 13">
            <a:extLst>
              <a:ext uri="{FF2B5EF4-FFF2-40B4-BE49-F238E27FC236}">
                <a16:creationId xmlns:a16="http://schemas.microsoft.com/office/drawing/2014/main" id="{045BC472-6A48-98D9-03C4-43CC4887A2FB}"/>
              </a:ext>
            </a:extLst>
          </p:cNvPr>
          <p:cNvSpPr>
            <a:spLocks noGrp="1"/>
          </p:cNvSpPr>
          <p:nvPr>
            <p:ph type="sldNum" sz="quarter" idx="4"/>
          </p:nvPr>
        </p:nvSpPr>
        <p:spPr/>
        <p:txBody>
          <a:bodyPr/>
          <a:lstStyle/>
          <a:p>
            <a:fld id="{294A09A9-5501-47C1-A89A-A340965A2BE2}" type="slidenum">
              <a:rPr lang="en-US" smtClean="0"/>
              <a:pPr/>
              <a:t>7</a:t>
            </a:fld>
            <a:endParaRPr lang="en-US" dirty="0"/>
          </a:p>
        </p:txBody>
      </p:sp>
      <p:cxnSp>
        <p:nvCxnSpPr>
          <p:cNvPr id="17" name="Straight Connector 16">
            <a:extLst>
              <a:ext uri="{FF2B5EF4-FFF2-40B4-BE49-F238E27FC236}">
                <a16:creationId xmlns:a16="http://schemas.microsoft.com/office/drawing/2014/main" id="{BE0D2BFA-22CE-82BD-6C36-FEC2BE9743EA}"/>
              </a:ext>
            </a:extLst>
          </p:cNvPr>
          <p:cNvCxnSpPr>
            <a:cxnSpLocks/>
          </p:cNvCxnSpPr>
          <p:nvPr/>
        </p:nvCxnSpPr>
        <p:spPr>
          <a:xfrm>
            <a:off x="1504950" y="729574"/>
            <a:ext cx="4597536" cy="0"/>
          </a:xfrm>
          <a:prstGeom prst="line">
            <a:avLst/>
          </a:prstGeom>
          <a:ln w="28575"/>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138298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130D8C-2C66-7A00-1143-6E773FC335C8}"/>
            </a:ext>
          </a:extLst>
        </p:cNvPr>
        <p:cNvGrpSpPr/>
        <p:nvPr/>
      </p:nvGrpSpPr>
      <p:grpSpPr>
        <a:xfrm>
          <a:off x="0" y="0"/>
          <a:ext cx="0" cy="0"/>
          <a:chOff x="0" y="0"/>
          <a:chExt cx="0" cy="0"/>
        </a:xfrm>
      </p:grpSpPr>
      <p:pic>
        <p:nvPicPr>
          <p:cNvPr id="11" name="Google Shape;103;p2">
            <a:extLst>
              <a:ext uri="{FF2B5EF4-FFF2-40B4-BE49-F238E27FC236}">
                <a16:creationId xmlns:a16="http://schemas.microsoft.com/office/drawing/2014/main" id="{9049F3E6-D9EF-E2F2-C7DC-807B85A47574}"/>
              </a:ext>
            </a:extLst>
          </p:cNvPr>
          <p:cNvPicPr preferRelativeResize="0"/>
          <p:nvPr/>
        </p:nvPicPr>
        <p:blipFill rotWithShape="1">
          <a:blip r:embed="rId2">
            <a:alphaModFix amt="80000"/>
          </a:blip>
          <a:srcRect r="52090"/>
          <a:stretch/>
        </p:blipFill>
        <p:spPr>
          <a:xfrm>
            <a:off x="0" y="6243790"/>
            <a:ext cx="2895600" cy="630237"/>
          </a:xfrm>
          <a:prstGeom prst="rect">
            <a:avLst/>
          </a:prstGeom>
          <a:noFill/>
          <a:ln>
            <a:noFill/>
          </a:ln>
        </p:spPr>
      </p:pic>
      <p:sp>
        <p:nvSpPr>
          <p:cNvPr id="2" name="Date Placeholder 1">
            <a:extLst>
              <a:ext uri="{FF2B5EF4-FFF2-40B4-BE49-F238E27FC236}">
                <a16:creationId xmlns:a16="http://schemas.microsoft.com/office/drawing/2014/main" id="{D2A43A82-46B9-1575-F788-2127E2B9F385}"/>
              </a:ext>
            </a:extLst>
          </p:cNvPr>
          <p:cNvSpPr>
            <a:spLocks noGrp="1"/>
          </p:cNvSpPr>
          <p:nvPr>
            <p:ph type="dt" sz="half" idx="2"/>
          </p:nvPr>
        </p:nvSpPr>
        <p:spPr>
          <a:xfrm>
            <a:off x="11359069" y="6492875"/>
            <a:ext cx="2743200" cy="365125"/>
          </a:xfrm>
        </p:spPr>
        <p:txBody>
          <a:bodyPr/>
          <a:lstStyle/>
          <a:p>
            <a:fld id="{A6D1F3AA-F580-444C-BFE3-7D00B954FABE}" type="datetime1">
              <a:rPr lang="en-US" smtClean="0"/>
              <a:t>2/21/2024</a:t>
            </a:fld>
            <a:endParaRPr lang="en-US" dirty="0"/>
          </a:p>
        </p:txBody>
      </p:sp>
      <p:sp>
        <p:nvSpPr>
          <p:cNvPr id="5" name="Title 10">
            <a:extLst>
              <a:ext uri="{FF2B5EF4-FFF2-40B4-BE49-F238E27FC236}">
                <a16:creationId xmlns:a16="http://schemas.microsoft.com/office/drawing/2014/main" id="{B6766C17-0858-80AD-385B-23649237DDBE}"/>
              </a:ext>
            </a:extLst>
          </p:cNvPr>
          <p:cNvSpPr txBox="1">
            <a:spLocks/>
          </p:cNvSpPr>
          <p:nvPr/>
        </p:nvSpPr>
        <p:spPr>
          <a:xfrm>
            <a:off x="2042399" y="3434266"/>
            <a:ext cx="7363559" cy="17995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3000"/>
              <a:buFont typeface="Oswald"/>
              <a:buNone/>
              <a:defRPr sz="5333"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3000"/>
              <a:buFont typeface="Oswald"/>
              <a:buNone/>
              <a:defRPr sz="4000" b="0" i="0" u="none" strike="noStrike" cap="none">
                <a:solidFill>
                  <a:schemeClr val="dk1"/>
                </a:solidFill>
                <a:latin typeface="Oswald"/>
                <a:ea typeface="Oswald"/>
                <a:cs typeface="Oswald"/>
                <a:sym typeface="Oswald"/>
              </a:defRPr>
            </a:lvl9pPr>
          </a:lstStyle>
          <a:p>
            <a:r>
              <a:rPr lang="en-LK" dirty="0">
                <a:solidFill>
                  <a:schemeClr val="accent6"/>
                </a:solidFill>
              </a:rPr>
              <a:t>Individual </a:t>
            </a:r>
            <a:br>
              <a:rPr lang="en-LK" dirty="0">
                <a:solidFill>
                  <a:schemeClr val="accent6"/>
                </a:solidFill>
              </a:rPr>
            </a:br>
            <a:r>
              <a:rPr lang="en-LK" dirty="0">
                <a:solidFill>
                  <a:schemeClr val="accent6"/>
                </a:solidFill>
              </a:rPr>
              <a:t>Components</a:t>
            </a:r>
          </a:p>
        </p:txBody>
      </p:sp>
      <p:sp>
        <p:nvSpPr>
          <p:cNvPr id="6" name="Title 12">
            <a:extLst>
              <a:ext uri="{FF2B5EF4-FFF2-40B4-BE49-F238E27FC236}">
                <a16:creationId xmlns:a16="http://schemas.microsoft.com/office/drawing/2014/main" id="{BEE6153B-474C-DDEC-104D-E9F50375CDC1}"/>
              </a:ext>
            </a:extLst>
          </p:cNvPr>
          <p:cNvSpPr txBox="1">
            <a:spLocks/>
          </p:cNvSpPr>
          <p:nvPr/>
        </p:nvSpPr>
        <p:spPr>
          <a:xfrm>
            <a:off x="1975763" y="1774628"/>
            <a:ext cx="1723661" cy="1619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chemeClr val="dk1"/>
              </a:buClr>
              <a:buSzPts val="8000"/>
              <a:buFont typeface="Oswald"/>
              <a:buNone/>
              <a:defRPr sz="10666" b="0" i="0" u="none" strike="noStrike" cap="none">
                <a:solidFill>
                  <a:schemeClr val="dk1"/>
                </a:solidFill>
                <a:latin typeface="Oswald"/>
                <a:ea typeface="Oswald"/>
                <a:cs typeface="Oswald"/>
                <a:sym typeface="Oswald"/>
              </a:defRPr>
            </a:lvl1pPr>
            <a:lvl2pPr marR="0" lvl="1" algn="l" rtl="0" eaLnBrk="1" hangingPunct="1">
              <a:lnSpc>
                <a:spcPct val="100000"/>
              </a:lnSpc>
              <a:spcBef>
                <a:spcPts val="0"/>
              </a:spcBef>
              <a:spcAft>
                <a:spcPts val="0"/>
              </a:spcAft>
              <a:buClr>
                <a:schemeClr val="dk1"/>
              </a:buClr>
              <a:buSzPts val="8000"/>
              <a:buFont typeface="Oswald"/>
              <a:buNone/>
              <a:defRPr sz="10666" b="0" i="0" u="none" strike="noStrike" cap="none">
                <a:solidFill>
                  <a:schemeClr val="dk1"/>
                </a:solidFill>
                <a:latin typeface="Oswald"/>
                <a:ea typeface="Oswald"/>
                <a:cs typeface="Oswald"/>
                <a:sym typeface="Oswald"/>
              </a:defRPr>
            </a:lvl2pPr>
            <a:lvl3pPr marR="0" lvl="2" algn="l" rtl="0" eaLnBrk="1" hangingPunct="1">
              <a:lnSpc>
                <a:spcPct val="100000"/>
              </a:lnSpc>
              <a:spcBef>
                <a:spcPts val="0"/>
              </a:spcBef>
              <a:spcAft>
                <a:spcPts val="0"/>
              </a:spcAft>
              <a:buClr>
                <a:schemeClr val="dk1"/>
              </a:buClr>
              <a:buSzPts val="8000"/>
              <a:buFont typeface="Oswald"/>
              <a:buNone/>
              <a:defRPr sz="10666" b="0" i="0" u="none" strike="noStrike" cap="none">
                <a:solidFill>
                  <a:schemeClr val="dk1"/>
                </a:solidFill>
                <a:latin typeface="Oswald"/>
                <a:ea typeface="Oswald"/>
                <a:cs typeface="Oswald"/>
                <a:sym typeface="Oswald"/>
              </a:defRPr>
            </a:lvl3pPr>
            <a:lvl4pPr marR="0" lvl="3" algn="l" rtl="0" eaLnBrk="1" hangingPunct="1">
              <a:lnSpc>
                <a:spcPct val="100000"/>
              </a:lnSpc>
              <a:spcBef>
                <a:spcPts val="0"/>
              </a:spcBef>
              <a:spcAft>
                <a:spcPts val="0"/>
              </a:spcAft>
              <a:buClr>
                <a:schemeClr val="dk1"/>
              </a:buClr>
              <a:buSzPts val="8000"/>
              <a:buFont typeface="Oswald"/>
              <a:buNone/>
              <a:defRPr sz="10666" b="0" i="0" u="none" strike="noStrike" cap="none">
                <a:solidFill>
                  <a:schemeClr val="dk1"/>
                </a:solidFill>
                <a:latin typeface="Oswald"/>
                <a:ea typeface="Oswald"/>
                <a:cs typeface="Oswald"/>
                <a:sym typeface="Oswald"/>
              </a:defRPr>
            </a:lvl4pPr>
            <a:lvl5pPr marR="0" lvl="4" algn="l" rtl="0" eaLnBrk="1" hangingPunct="1">
              <a:lnSpc>
                <a:spcPct val="100000"/>
              </a:lnSpc>
              <a:spcBef>
                <a:spcPts val="0"/>
              </a:spcBef>
              <a:spcAft>
                <a:spcPts val="0"/>
              </a:spcAft>
              <a:buClr>
                <a:schemeClr val="dk1"/>
              </a:buClr>
              <a:buSzPts val="8000"/>
              <a:buFont typeface="Oswald"/>
              <a:buNone/>
              <a:defRPr sz="10666" b="0" i="0" u="none" strike="noStrike" cap="none">
                <a:solidFill>
                  <a:schemeClr val="dk1"/>
                </a:solidFill>
                <a:latin typeface="Oswald"/>
                <a:ea typeface="Oswald"/>
                <a:cs typeface="Oswald"/>
                <a:sym typeface="Oswald"/>
              </a:defRPr>
            </a:lvl5pPr>
            <a:lvl6pPr marR="0" lvl="5" algn="l" rtl="0" eaLnBrk="1" hangingPunct="1">
              <a:lnSpc>
                <a:spcPct val="100000"/>
              </a:lnSpc>
              <a:spcBef>
                <a:spcPts val="0"/>
              </a:spcBef>
              <a:spcAft>
                <a:spcPts val="0"/>
              </a:spcAft>
              <a:buClr>
                <a:schemeClr val="dk1"/>
              </a:buClr>
              <a:buSzPts val="8000"/>
              <a:buFont typeface="Oswald"/>
              <a:buNone/>
              <a:defRPr sz="10666" b="0" i="0" u="none" strike="noStrike" cap="none">
                <a:solidFill>
                  <a:schemeClr val="dk1"/>
                </a:solidFill>
                <a:latin typeface="Oswald"/>
                <a:ea typeface="Oswald"/>
                <a:cs typeface="Oswald"/>
                <a:sym typeface="Oswald"/>
              </a:defRPr>
            </a:lvl6pPr>
            <a:lvl7pPr marR="0" lvl="6" algn="l" rtl="0" eaLnBrk="1" hangingPunct="1">
              <a:lnSpc>
                <a:spcPct val="100000"/>
              </a:lnSpc>
              <a:spcBef>
                <a:spcPts val="0"/>
              </a:spcBef>
              <a:spcAft>
                <a:spcPts val="0"/>
              </a:spcAft>
              <a:buClr>
                <a:schemeClr val="dk1"/>
              </a:buClr>
              <a:buSzPts val="8000"/>
              <a:buFont typeface="Oswald"/>
              <a:buNone/>
              <a:defRPr sz="10666" b="0" i="0" u="none" strike="noStrike" cap="none">
                <a:solidFill>
                  <a:schemeClr val="dk1"/>
                </a:solidFill>
                <a:latin typeface="Oswald"/>
                <a:ea typeface="Oswald"/>
                <a:cs typeface="Oswald"/>
                <a:sym typeface="Oswald"/>
              </a:defRPr>
            </a:lvl7pPr>
            <a:lvl8pPr marR="0" lvl="7" algn="l" rtl="0" eaLnBrk="1" hangingPunct="1">
              <a:lnSpc>
                <a:spcPct val="100000"/>
              </a:lnSpc>
              <a:spcBef>
                <a:spcPts val="0"/>
              </a:spcBef>
              <a:spcAft>
                <a:spcPts val="0"/>
              </a:spcAft>
              <a:buClr>
                <a:schemeClr val="dk1"/>
              </a:buClr>
              <a:buSzPts val="8000"/>
              <a:buFont typeface="Oswald"/>
              <a:buNone/>
              <a:defRPr sz="10666" b="0" i="0" u="none" strike="noStrike" cap="none">
                <a:solidFill>
                  <a:schemeClr val="dk1"/>
                </a:solidFill>
                <a:latin typeface="Oswald"/>
                <a:ea typeface="Oswald"/>
                <a:cs typeface="Oswald"/>
                <a:sym typeface="Oswald"/>
              </a:defRPr>
            </a:lvl8pPr>
            <a:lvl9pPr marR="0" lvl="8" algn="l" rtl="0" eaLnBrk="1" hangingPunct="1">
              <a:lnSpc>
                <a:spcPct val="100000"/>
              </a:lnSpc>
              <a:spcBef>
                <a:spcPts val="0"/>
              </a:spcBef>
              <a:spcAft>
                <a:spcPts val="0"/>
              </a:spcAft>
              <a:buClr>
                <a:schemeClr val="dk1"/>
              </a:buClr>
              <a:buSzPts val="8000"/>
              <a:buFont typeface="Oswald"/>
              <a:buNone/>
              <a:defRPr sz="10666" b="0" i="0" u="none" strike="noStrike" cap="none">
                <a:solidFill>
                  <a:schemeClr val="dk1"/>
                </a:solidFill>
                <a:latin typeface="Oswald"/>
                <a:ea typeface="Oswald"/>
                <a:cs typeface="Oswald"/>
                <a:sym typeface="Oswald"/>
              </a:defRPr>
            </a:lvl9pPr>
          </a:lstStyle>
          <a:p>
            <a:r>
              <a:rPr lang="en-LK" dirty="0">
                <a:solidFill>
                  <a:schemeClr val="accent6"/>
                </a:solidFill>
              </a:rPr>
              <a:t>05</a:t>
            </a:r>
          </a:p>
        </p:txBody>
      </p:sp>
      <p:grpSp>
        <p:nvGrpSpPr>
          <p:cNvPr id="7" name="Google Shape;543;p36">
            <a:extLst>
              <a:ext uri="{FF2B5EF4-FFF2-40B4-BE49-F238E27FC236}">
                <a16:creationId xmlns:a16="http://schemas.microsoft.com/office/drawing/2014/main" id="{40A1C2B6-CA96-0FD8-C7CE-9AA67C90E6C3}"/>
              </a:ext>
            </a:extLst>
          </p:cNvPr>
          <p:cNvGrpSpPr/>
          <p:nvPr/>
        </p:nvGrpSpPr>
        <p:grpSpPr>
          <a:xfrm flipH="1">
            <a:off x="2309267" y="3325699"/>
            <a:ext cx="594963" cy="103301"/>
            <a:chOff x="6146875" y="1767300"/>
            <a:chExt cx="331025" cy="57475"/>
          </a:xfrm>
          <a:solidFill>
            <a:schemeClr val="tx1"/>
          </a:solidFill>
        </p:grpSpPr>
        <p:sp>
          <p:nvSpPr>
            <p:cNvPr id="8" name="Google Shape;544;p36">
              <a:extLst>
                <a:ext uri="{FF2B5EF4-FFF2-40B4-BE49-F238E27FC236}">
                  <a16:creationId xmlns:a16="http://schemas.microsoft.com/office/drawing/2014/main" id="{D735735A-DD97-931B-0F2D-589C5E62B371}"/>
                </a:ext>
              </a:extLst>
            </p:cNvPr>
            <p:cNvSpPr/>
            <p:nvPr/>
          </p:nvSpPr>
          <p:spPr>
            <a:xfrm>
              <a:off x="6277250"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ln/>
          </p:spPr>
          <p:style>
            <a:lnRef idx="1">
              <a:schemeClr val="accent6"/>
            </a:lnRef>
            <a:fillRef idx="3">
              <a:schemeClr val="accent6"/>
            </a:fillRef>
            <a:effectRef idx="2">
              <a:schemeClr val="accent6"/>
            </a:effectRef>
            <a:fontRef idx="minor">
              <a:schemeClr val="lt1"/>
            </a:fontRef>
          </p:style>
          <p:txBody>
            <a:bodyPr spcFirstLastPara="1" wrap="square" lIns="121900" tIns="121900" rIns="121900" bIns="121900" anchor="ctr" anchorCtr="0">
              <a:noAutofit/>
            </a:bodyPr>
            <a:lstStyle/>
            <a:p>
              <a:pPr algn="just"/>
              <a:endParaRPr sz="1867">
                <a:solidFill>
                  <a:schemeClr val="accent6"/>
                </a:solidFill>
              </a:endParaRPr>
            </a:p>
          </p:txBody>
        </p:sp>
        <p:sp>
          <p:nvSpPr>
            <p:cNvPr id="9" name="Google Shape;545;p36">
              <a:extLst>
                <a:ext uri="{FF2B5EF4-FFF2-40B4-BE49-F238E27FC236}">
                  <a16:creationId xmlns:a16="http://schemas.microsoft.com/office/drawing/2014/main" id="{BF19C0B3-20AF-686D-C460-D1B7C49CDDEA}"/>
                </a:ext>
              </a:extLst>
            </p:cNvPr>
            <p:cNvSpPr/>
            <p:nvPr/>
          </p:nvSpPr>
          <p:spPr>
            <a:xfrm>
              <a:off x="6146875" y="1767300"/>
              <a:ext cx="74150" cy="57475"/>
            </a:xfrm>
            <a:custGeom>
              <a:avLst/>
              <a:gdLst/>
              <a:ahLst/>
              <a:cxnLst/>
              <a:rect l="l" t="t" r="r" b="b"/>
              <a:pathLst>
                <a:path w="2966" h="2299" extrusionOk="0">
                  <a:moveTo>
                    <a:pt x="1477" y="1"/>
                  </a:moveTo>
                  <a:cubicBezTo>
                    <a:pt x="1" y="1"/>
                    <a:pt x="1" y="2299"/>
                    <a:pt x="1477" y="2299"/>
                  </a:cubicBezTo>
                  <a:cubicBezTo>
                    <a:pt x="2966" y="2299"/>
                    <a:pt x="2966" y="1"/>
                    <a:pt x="1477" y="1"/>
                  </a:cubicBezTo>
                  <a:close/>
                </a:path>
              </a:pathLst>
            </a:custGeom>
            <a:ln/>
          </p:spPr>
          <p:style>
            <a:lnRef idx="1">
              <a:schemeClr val="accent6"/>
            </a:lnRef>
            <a:fillRef idx="3">
              <a:schemeClr val="accent6"/>
            </a:fillRef>
            <a:effectRef idx="2">
              <a:schemeClr val="accent6"/>
            </a:effectRef>
            <a:fontRef idx="minor">
              <a:schemeClr val="lt1"/>
            </a:fontRef>
          </p:style>
          <p:txBody>
            <a:bodyPr spcFirstLastPara="1" wrap="square" lIns="121900" tIns="121900" rIns="121900" bIns="121900" anchor="ctr" anchorCtr="0">
              <a:noAutofit/>
            </a:bodyPr>
            <a:lstStyle/>
            <a:p>
              <a:pPr algn="just"/>
              <a:endParaRPr sz="1867">
                <a:solidFill>
                  <a:schemeClr val="accent6"/>
                </a:solidFill>
              </a:endParaRPr>
            </a:p>
          </p:txBody>
        </p:sp>
        <p:sp>
          <p:nvSpPr>
            <p:cNvPr id="10" name="Google Shape;546;p36">
              <a:extLst>
                <a:ext uri="{FF2B5EF4-FFF2-40B4-BE49-F238E27FC236}">
                  <a16:creationId xmlns:a16="http://schemas.microsoft.com/office/drawing/2014/main" id="{6038B2F2-E49A-F2DB-4D19-A76FD81D04C1}"/>
                </a:ext>
              </a:extLst>
            </p:cNvPr>
            <p:cNvSpPr/>
            <p:nvPr/>
          </p:nvSpPr>
          <p:spPr>
            <a:xfrm>
              <a:off x="6403775" y="1767300"/>
              <a:ext cx="74125" cy="57475"/>
            </a:xfrm>
            <a:custGeom>
              <a:avLst/>
              <a:gdLst/>
              <a:ahLst/>
              <a:cxnLst/>
              <a:rect l="l" t="t" r="r" b="b"/>
              <a:pathLst>
                <a:path w="2965" h="2299" extrusionOk="0">
                  <a:moveTo>
                    <a:pt x="1488" y="1"/>
                  </a:moveTo>
                  <a:cubicBezTo>
                    <a:pt x="0" y="1"/>
                    <a:pt x="0" y="2299"/>
                    <a:pt x="1488" y="2299"/>
                  </a:cubicBezTo>
                  <a:cubicBezTo>
                    <a:pt x="2965" y="2299"/>
                    <a:pt x="2965" y="1"/>
                    <a:pt x="1488" y="1"/>
                  </a:cubicBezTo>
                  <a:close/>
                </a:path>
              </a:pathLst>
            </a:custGeom>
            <a:ln/>
          </p:spPr>
          <p:style>
            <a:lnRef idx="1">
              <a:schemeClr val="accent6"/>
            </a:lnRef>
            <a:fillRef idx="3">
              <a:schemeClr val="accent6"/>
            </a:fillRef>
            <a:effectRef idx="2">
              <a:schemeClr val="accent6"/>
            </a:effectRef>
            <a:fontRef idx="minor">
              <a:schemeClr val="lt1"/>
            </a:fontRef>
          </p:style>
          <p:txBody>
            <a:bodyPr spcFirstLastPara="1" wrap="square" lIns="121900" tIns="121900" rIns="121900" bIns="121900" anchor="ctr" anchorCtr="0">
              <a:noAutofit/>
            </a:bodyPr>
            <a:lstStyle/>
            <a:p>
              <a:pPr algn="just"/>
              <a:endParaRPr sz="1867" dirty="0">
                <a:solidFill>
                  <a:schemeClr val="accent6"/>
                </a:solidFill>
                <a:highlight>
                  <a:srgbClr val="FFFF00"/>
                </a:highlight>
              </a:endParaRPr>
            </a:p>
          </p:txBody>
        </p:sp>
      </p:grpSp>
      <p:sp>
        <p:nvSpPr>
          <p:cNvPr id="12" name="Google Shape;14442;p76">
            <a:extLst>
              <a:ext uri="{FF2B5EF4-FFF2-40B4-BE49-F238E27FC236}">
                <a16:creationId xmlns:a16="http://schemas.microsoft.com/office/drawing/2014/main" id="{4258A4E4-7A03-9C09-CB26-5B58B64E720B}"/>
              </a:ext>
            </a:extLst>
          </p:cNvPr>
          <p:cNvSpPr/>
          <p:nvPr/>
        </p:nvSpPr>
        <p:spPr>
          <a:xfrm>
            <a:off x="6888088" y="1821425"/>
            <a:ext cx="3214860" cy="3215150"/>
          </a:xfrm>
          <a:custGeom>
            <a:avLst/>
            <a:gdLst/>
            <a:ahLst/>
            <a:cxnLst/>
            <a:rect l="l" t="t" r="r" b="b"/>
            <a:pathLst>
              <a:path w="11133" h="11134" extrusionOk="0">
                <a:moveTo>
                  <a:pt x="2876" y="2961"/>
                </a:moveTo>
                <a:cubicBezTo>
                  <a:pt x="2929" y="2961"/>
                  <a:pt x="2983" y="2967"/>
                  <a:pt x="3036" y="2977"/>
                </a:cubicBezTo>
                <a:cubicBezTo>
                  <a:pt x="3358" y="3037"/>
                  <a:pt x="3584" y="3287"/>
                  <a:pt x="3656" y="3596"/>
                </a:cubicBezTo>
                <a:cubicBezTo>
                  <a:pt x="3703" y="3882"/>
                  <a:pt x="3608" y="4180"/>
                  <a:pt x="3382" y="4358"/>
                </a:cubicBezTo>
                <a:cubicBezTo>
                  <a:pt x="3239" y="4489"/>
                  <a:pt x="3144" y="4680"/>
                  <a:pt x="3144" y="4882"/>
                </a:cubicBezTo>
                <a:lnTo>
                  <a:pt x="3144" y="5239"/>
                </a:lnTo>
                <a:cubicBezTo>
                  <a:pt x="3144" y="5525"/>
                  <a:pt x="3370" y="5740"/>
                  <a:pt x="3644" y="5740"/>
                </a:cubicBezTo>
                <a:lnTo>
                  <a:pt x="5406" y="5740"/>
                </a:lnTo>
                <a:lnTo>
                  <a:pt x="5406" y="7502"/>
                </a:lnTo>
                <a:cubicBezTo>
                  <a:pt x="5406" y="7609"/>
                  <a:pt x="5311" y="7680"/>
                  <a:pt x="5227" y="7680"/>
                </a:cubicBezTo>
                <a:lnTo>
                  <a:pt x="4870" y="7680"/>
                </a:lnTo>
                <a:cubicBezTo>
                  <a:pt x="4763" y="7680"/>
                  <a:pt x="4668" y="7633"/>
                  <a:pt x="4596" y="7561"/>
                </a:cubicBezTo>
                <a:cubicBezTo>
                  <a:pt x="4386" y="7313"/>
                  <a:pt x="4084" y="7164"/>
                  <a:pt x="3770" y="7164"/>
                </a:cubicBezTo>
                <a:cubicBezTo>
                  <a:pt x="3693" y="7164"/>
                  <a:pt x="3614" y="7173"/>
                  <a:pt x="3537" y="7192"/>
                </a:cubicBezTo>
                <a:cubicBezTo>
                  <a:pt x="3096" y="7264"/>
                  <a:pt x="2739" y="7621"/>
                  <a:pt x="2655" y="8049"/>
                </a:cubicBezTo>
                <a:cubicBezTo>
                  <a:pt x="2584" y="8395"/>
                  <a:pt x="2667" y="8740"/>
                  <a:pt x="2882" y="9002"/>
                </a:cubicBezTo>
                <a:cubicBezTo>
                  <a:pt x="3084" y="9276"/>
                  <a:pt x="3417" y="9419"/>
                  <a:pt x="3739" y="9419"/>
                </a:cubicBezTo>
                <a:cubicBezTo>
                  <a:pt x="4084" y="9419"/>
                  <a:pt x="4394" y="9276"/>
                  <a:pt x="4608" y="9014"/>
                </a:cubicBezTo>
                <a:cubicBezTo>
                  <a:pt x="4668" y="8942"/>
                  <a:pt x="4763" y="8895"/>
                  <a:pt x="4870" y="8895"/>
                </a:cubicBezTo>
                <a:lnTo>
                  <a:pt x="5215" y="8895"/>
                </a:lnTo>
                <a:cubicBezTo>
                  <a:pt x="5322" y="8895"/>
                  <a:pt x="5394" y="8990"/>
                  <a:pt x="5394" y="9073"/>
                </a:cubicBezTo>
                <a:lnTo>
                  <a:pt x="5394" y="10812"/>
                </a:lnTo>
                <a:lnTo>
                  <a:pt x="870" y="10812"/>
                </a:lnTo>
                <a:cubicBezTo>
                  <a:pt x="572" y="10812"/>
                  <a:pt x="334" y="10573"/>
                  <a:pt x="334" y="10276"/>
                </a:cubicBezTo>
                <a:lnTo>
                  <a:pt x="334" y="5728"/>
                </a:lnTo>
                <a:lnTo>
                  <a:pt x="2084" y="5728"/>
                </a:lnTo>
                <a:cubicBezTo>
                  <a:pt x="2370" y="5728"/>
                  <a:pt x="2596" y="5513"/>
                  <a:pt x="2596" y="5228"/>
                </a:cubicBezTo>
                <a:lnTo>
                  <a:pt x="2596" y="4882"/>
                </a:lnTo>
                <a:cubicBezTo>
                  <a:pt x="2596" y="4680"/>
                  <a:pt x="2501" y="4477"/>
                  <a:pt x="2358" y="4358"/>
                </a:cubicBezTo>
                <a:cubicBezTo>
                  <a:pt x="2179" y="4216"/>
                  <a:pt x="2072" y="3989"/>
                  <a:pt x="2072" y="3751"/>
                </a:cubicBezTo>
                <a:cubicBezTo>
                  <a:pt x="2072" y="3513"/>
                  <a:pt x="2179" y="3287"/>
                  <a:pt x="2370" y="3144"/>
                </a:cubicBezTo>
                <a:cubicBezTo>
                  <a:pt x="2517" y="3024"/>
                  <a:pt x="2694" y="2961"/>
                  <a:pt x="2876" y="2961"/>
                </a:cubicBezTo>
                <a:close/>
                <a:moveTo>
                  <a:pt x="10287" y="334"/>
                </a:moveTo>
                <a:cubicBezTo>
                  <a:pt x="10585" y="334"/>
                  <a:pt x="10823" y="572"/>
                  <a:pt x="10823" y="870"/>
                </a:cubicBezTo>
                <a:lnTo>
                  <a:pt x="10823" y="5406"/>
                </a:lnTo>
                <a:lnTo>
                  <a:pt x="10633" y="5406"/>
                </a:lnTo>
                <a:cubicBezTo>
                  <a:pt x="10537" y="5406"/>
                  <a:pt x="10466" y="5478"/>
                  <a:pt x="10466" y="5573"/>
                </a:cubicBezTo>
                <a:cubicBezTo>
                  <a:pt x="10466" y="5656"/>
                  <a:pt x="10537" y="5728"/>
                  <a:pt x="10633" y="5728"/>
                </a:cubicBezTo>
                <a:lnTo>
                  <a:pt x="10811" y="5728"/>
                </a:lnTo>
                <a:lnTo>
                  <a:pt x="10811" y="10276"/>
                </a:lnTo>
                <a:cubicBezTo>
                  <a:pt x="10811" y="10573"/>
                  <a:pt x="10573" y="10812"/>
                  <a:pt x="10275" y="10812"/>
                </a:cubicBezTo>
                <a:lnTo>
                  <a:pt x="5739" y="10812"/>
                </a:lnTo>
                <a:lnTo>
                  <a:pt x="5739" y="9049"/>
                </a:lnTo>
                <a:cubicBezTo>
                  <a:pt x="5739" y="8764"/>
                  <a:pt x="5513" y="8549"/>
                  <a:pt x="5227" y="8549"/>
                </a:cubicBezTo>
                <a:lnTo>
                  <a:pt x="4882" y="8549"/>
                </a:lnTo>
                <a:cubicBezTo>
                  <a:pt x="4680" y="8549"/>
                  <a:pt x="4489" y="8633"/>
                  <a:pt x="4370" y="8788"/>
                </a:cubicBezTo>
                <a:cubicBezTo>
                  <a:pt x="4215" y="8966"/>
                  <a:pt x="3989" y="9061"/>
                  <a:pt x="3751" y="9061"/>
                </a:cubicBezTo>
                <a:cubicBezTo>
                  <a:pt x="3513" y="9061"/>
                  <a:pt x="3287" y="8966"/>
                  <a:pt x="3144" y="8764"/>
                </a:cubicBezTo>
                <a:cubicBezTo>
                  <a:pt x="2989" y="8573"/>
                  <a:pt x="2941" y="8335"/>
                  <a:pt x="2977" y="8097"/>
                </a:cubicBezTo>
                <a:cubicBezTo>
                  <a:pt x="3036" y="7787"/>
                  <a:pt x="3287" y="7549"/>
                  <a:pt x="3608" y="7490"/>
                </a:cubicBezTo>
                <a:cubicBezTo>
                  <a:pt x="3659" y="7479"/>
                  <a:pt x="3710" y="7473"/>
                  <a:pt x="3761" y="7473"/>
                </a:cubicBezTo>
                <a:cubicBezTo>
                  <a:pt x="3988" y="7473"/>
                  <a:pt x="4212" y="7577"/>
                  <a:pt x="4358" y="7752"/>
                </a:cubicBezTo>
                <a:cubicBezTo>
                  <a:pt x="4501" y="7906"/>
                  <a:pt x="4680" y="7990"/>
                  <a:pt x="4882" y="7990"/>
                </a:cubicBezTo>
                <a:lnTo>
                  <a:pt x="5239" y="7990"/>
                </a:lnTo>
                <a:cubicBezTo>
                  <a:pt x="5525" y="7990"/>
                  <a:pt x="5751" y="7775"/>
                  <a:pt x="5751" y="7490"/>
                </a:cubicBezTo>
                <a:lnTo>
                  <a:pt x="5751" y="5728"/>
                </a:lnTo>
                <a:lnTo>
                  <a:pt x="7501" y="5728"/>
                </a:lnTo>
                <a:cubicBezTo>
                  <a:pt x="7608" y="5728"/>
                  <a:pt x="7680" y="5823"/>
                  <a:pt x="7680" y="5906"/>
                </a:cubicBezTo>
                <a:lnTo>
                  <a:pt x="7680" y="6263"/>
                </a:lnTo>
                <a:cubicBezTo>
                  <a:pt x="7680" y="6371"/>
                  <a:pt x="7632" y="6478"/>
                  <a:pt x="7561" y="6537"/>
                </a:cubicBezTo>
                <a:cubicBezTo>
                  <a:pt x="7251" y="6799"/>
                  <a:pt x="7097" y="7204"/>
                  <a:pt x="7192" y="7609"/>
                </a:cubicBezTo>
                <a:cubicBezTo>
                  <a:pt x="7263" y="8037"/>
                  <a:pt x="7620" y="8395"/>
                  <a:pt x="8049" y="8490"/>
                </a:cubicBezTo>
                <a:cubicBezTo>
                  <a:pt x="8132" y="8502"/>
                  <a:pt x="8216" y="8514"/>
                  <a:pt x="8287" y="8514"/>
                </a:cubicBezTo>
                <a:cubicBezTo>
                  <a:pt x="8549" y="8514"/>
                  <a:pt x="8799" y="8418"/>
                  <a:pt x="9002" y="8264"/>
                </a:cubicBezTo>
                <a:cubicBezTo>
                  <a:pt x="9275" y="8049"/>
                  <a:pt x="9418" y="7728"/>
                  <a:pt x="9418" y="7394"/>
                </a:cubicBezTo>
                <a:cubicBezTo>
                  <a:pt x="9418" y="7061"/>
                  <a:pt x="9275" y="6740"/>
                  <a:pt x="9025" y="6537"/>
                </a:cubicBezTo>
                <a:cubicBezTo>
                  <a:pt x="8942" y="6478"/>
                  <a:pt x="8906" y="6371"/>
                  <a:pt x="8906" y="6263"/>
                </a:cubicBezTo>
                <a:lnTo>
                  <a:pt x="8906" y="5930"/>
                </a:lnTo>
                <a:cubicBezTo>
                  <a:pt x="8906" y="5823"/>
                  <a:pt x="8990" y="5751"/>
                  <a:pt x="9085" y="5751"/>
                </a:cubicBezTo>
                <a:lnTo>
                  <a:pt x="9954" y="5751"/>
                </a:lnTo>
                <a:cubicBezTo>
                  <a:pt x="10049" y="5751"/>
                  <a:pt x="10121" y="5668"/>
                  <a:pt x="10121" y="5585"/>
                </a:cubicBezTo>
                <a:cubicBezTo>
                  <a:pt x="10121" y="5489"/>
                  <a:pt x="10049" y="5418"/>
                  <a:pt x="9954" y="5418"/>
                </a:cubicBezTo>
                <a:lnTo>
                  <a:pt x="9085" y="5418"/>
                </a:lnTo>
                <a:cubicBezTo>
                  <a:pt x="8799" y="5418"/>
                  <a:pt x="8573" y="5644"/>
                  <a:pt x="8573" y="5918"/>
                </a:cubicBezTo>
                <a:lnTo>
                  <a:pt x="8573" y="6263"/>
                </a:lnTo>
                <a:cubicBezTo>
                  <a:pt x="8573" y="6478"/>
                  <a:pt x="8668" y="6668"/>
                  <a:pt x="8811" y="6787"/>
                </a:cubicBezTo>
                <a:cubicBezTo>
                  <a:pt x="8990" y="6930"/>
                  <a:pt x="9097" y="7156"/>
                  <a:pt x="9097" y="7394"/>
                </a:cubicBezTo>
                <a:cubicBezTo>
                  <a:pt x="9097" y="7633"/>
                  <a:pt x="8990" y="7859"/>
                  <a:pt x="8799" y="8014"/>
                </a:cubicBezTo>
                <a:cubicBezTo>
                  <a:pt x="8652" y="8124"/>
                  <a:pt x="8477" y="8185"/>
                  <a:pt x="8295" y="8185"/>
                </a:cubicBezTo>
                <a:cubicBezTo>
                  <a:pt x="8241" y="8185"/>
                  <a:pt x="8187" y="8179"/>
                  <a:pt x="8132" y="8168"/>
                </a:cubicBezTo>
                <a:cubicBezTo>
                  <a:pt x="7811" y="8109"/>
                  <a:pt x="7573" y="7859"/>
                  <a:pt x="7513" y="7549"/>
                </a:cubicBezTo>
                <a:cubicBezTo>
                  <a:pt x="7454" y="7264"/>
                  <a:pt x="7561" y="6966"/>
                  <a:pt x="7787" y="6787"/>
                </a:cubicBezTo>
                <a:cubicBezTo>
                  <a:pt x="7930" y="6656"/>
                  <a:pt x="8025" y="6478"/>
                  <a:pt x="8025" y="6263"/>
                </a:cubicBezTo>
                <a:lnTo>
                  <a:pt x="8025" y="5930"/>
                </a:lnTo>
                <a:cubicBezTo>
                  <a:pt x="8025" y="5644"/>
                  <a:pt x="7799" y="5418"/>
                  <a:pt x="7525" y="5418"/>
                </a:cubicBezTo>
                <a:lnTo>
                  <a:pt x="5763" y="5418"/>
                </a:lnTo>
                <a:lnTo>
                  <a:pt x="5763" y="3668"/>
                </a:lnTo>
                <a:cubicBezTo>
                  <a:pt x="5763" y="3561"/>
                  <a:pt x="5858" y="3489"/>
                  <a:pt x="5942" y="3489"/>
                </a:cubicBezTo>
                <a:lnTo>
                  <a:pt x="6299" y="3489"/>
                </a:lnTo>
                <a:cubicBezTo>
                  <a:pt x="6406" y="3489"/>
                  <a:pt x="6501" y="3525"/>
                  <a:pt x="6561" y="3608"/>
                </a:cubicBezTo>
                <a:cubicBezTo>
                  <a:pt x="6783" y="3859"/>
                  <a:pt x="7091" y="4001"/>
                  <a:pt x="7409" y="4001"/>
                </a:cubicBezTo>
                <a:cubicBezTo>
                  <a:pt x="7483" y="4001"/>
                  <a:pt x="7558" y="3993"/>
                  <a:pt x="7632" y="3977"/>
                </a:cubicBezTo>
                <a:cubicBezTo>
                  <a:pt x="8073" y="3906"/>
                  <a:pt x="8430" y="3549"/>
                  <a:pt x="8513" y="3108"/>
                </a:cubicBezTo>
                <a:cubicBezTo>
                  <a:pt x="8585" y="2775"/>
                  <a:pt x="8501" y="2430"/>
                  <a:pt x="8287" y="2156"/>
                </a:cubicBezTo>
                <a:cubicBezTo>
                  <a:pt x="8085" y="1894"/>
                  <a:pt x="7751" y="1739"/>
                  <a:pt x="7430" y="1739"/>
                </a:cubicBezTo>
                <a:cubicBezTo>
                  <a:pt x="7085" y="1739"/>
                  <a:pt x="6775" y="1894"/>
                  <a:pt x="6561" y="2144"/>
                </a:cubicBezTo>
                <a:cubicBezTo>
                  <a:pt x="6501" y="2215"/>
                  <a:pt x="6406" y="2263"/>
                  <a:pt x="6299" y="2263"/>
                </a:cubicBezTo>
                <a:lnTo>
                  <a:pt x="5954" y="2263"/>
                </a:lnTo>
                <a:cubicBezTo>
                  <a:pt x="5846" y="2263"/>
                  <a:pt x="5775" y="2180"/>
                  <a:pt x="5775" y="2084"/>
                </a:cubicBezTo>
                <a:lnTo>
                  <a:pt x="5775" y="1203"/>
                </a:lnTo>
                <a:cubicBezTo>
                  <a:pt x="5775" y="1120"/>
                  <a:pt x="5703" y="1048"/>
                  <a:pt x="5608" y="1048"/>
                </a:cubicBezTo>
                <a:cubicBezTo>
                  <a:pt x="5525" y="1048"/>
                  <a:pt x="5453" y="1120"/>
                  <a:pt x="5453" y="1203"/>
                </a:cubicBezTo>
                <a:lnTo>
                  <a:pt x="5453" y="2084"/>
                </a:lnTo>
                <a:cubicBezTo>
                  <a:pt x="5453" y="2370"/>
                  <a:pt x="5668" y="2596"/>
                  <a:pt x="5954" y="2596"/>
                </a:cubicBezTo>
                <a:lnTo>
                  <a:pt x="6299" y="2596"/>
                </a:lnTo>
                <a:cubicBezTo>
                  <a:pt x="6501" y="2596"/>
                  <a:pt x="6704" y="2501"/>
                  <a:pt x="6823" y="2358"/>
                </a:cubicBezTo>
                <a:cubicBezTo>
                  <a:pt x="6966" y="2180"/>
                  <a:pt x="7192" y="2072"/>
                  <a:pt x="7430" y="2072"/>
                </a:cubicBezTo>
                <a:cubicBezTo>
                  <a:pt x="7668" y="2072"/>
                  <a:pt x="7894" y="2180"/>
                  <a:pt x="8037" y="2370"/>
                </a:cubicBezTo>
                <a:cubicBezTo>
                  <a:pt x="8192" y="2561"/>
                  <a:pt x="8251" y="2799"/>
                  <a:pt x="8204" y="3037"/>
                </a:cubicBezTo>
                <a:cubicBezTo>
                  <a:pt x="8144" y="3346"/>
                  <a:pt x="7894" y="3584"/>
                  <a:pt x="7573" y="3644"/>
                </a:cubicBezTo>
                <a:cubicBezTo>
                  <a:pt x="7519" y="3656"/>
                  <a:pt x="7465" y="3661"/>
                  <a:pt x="7411" y="3661"/>
                </a:cubicBezTo>
                <a:cubicBezTo>
                  <a:pt x="7187" y="3661"/>
                  <a:pt x="6966" y="3564"/>
                  <a:pt x="6823" y="3382"/>
                </a:cubicBezTo>
                <a:cubicBezTo>
                  <a:pt x="6680" y="3227"/>
                  <a:pt x="6501" y="3144"/>
                  <a:pt x="6299" y="3144"/>
                </a:cubicBezTo>
                <a:lnTo>
                  <a:pt x="5942" y="3144"/>
                </a:lnTo>
                <a:cubicBezTo>
                  <a:pt x="5656" y="3144"/>
                  <a:pt x="5430" y="3370"/>
                  <a:pt x="5430" y="3644"/>
                </a:cubicBezTo>
                <a:lnTo>
                  <a:pt x="5430" y="5406"/>
                </a:lnTo>
                <a:lnTo>
                  <a:pt x="3679" y="5406"/>
                </a:lnTo>
                <a:cubicBezTo>
                  <a:pt x="3572" y="5406"/>
                  <a:pt x="3501" y="5311"/>
                  <a:pt x="3501" y="5228"/>
                </a:cubicBezTo>
                <a:lnTo>
                  <a:pt x="3501" y="4870"/>
                </a:lnTo>
                <a:cubicBezTo>
                  <a:pt x="3501" y="4763"/>
                  <a:pt x="3548" y="4656"/>
                  <a:pt x="3620" y="4597"/>
                </a:cubicBezTo>
                <a:cubicBezTo>
                  <a:pt x="3929" y="4335"/>
                  <a:pt x="4084" y="3930"/>
                  <a:pt x="3989" y="3525"/>
                </a:cubicBezTo>
                <a:cubicBezTo>
                  <a:pt x="3918" y="3096"/>
                  <a:pt x="3560" y="2739"/>
                  <a:pt x="3132" y="2656"/>
                </a:cubicBezTo>
                <a:cubicBezTo>
                  <a:pt x="3047" y="2635"/>
                  <a:pt x="2962" y="2626"/>
                  <a:pt x="2879" y="2626"/>
                </a:cubicBezTo>
                <a:cubicBezTo>
                  <a:pt x="2622" y="2626"/>
                  <a:pt x="2377" y="2717"/>
                  <a:pt x="2179" y="2870"/>
                </a:cubicBezTo>
                <a:cubicBezTo>
                  <a:pt x="1905" y="3084"/>
                  <a:pt x="1763" y="3406"/>
                  <a:pt x="1763" y="3739"/>
                </a:cubicBezTo>
                <a:cubicBezTo>
                  <a:pt x="1763" y="4085"/>
                  <a:pt x="1905" y="4394"/>
                  <a:pt x="2155" y="4597"/>
                </a:cubicBezTo>
                <a:cubicBezTo>
                  <a:pt x="2239" y="4656"/>
                  <a:pt x="2274" y="4763"/>
                  <a:pt x="2274" y="4870"/>
                </a:cubicBezTo>
                <a:lnTo>
                  <a:pt x="2274" y="5216"/>
                </a:lnTo>
                <a:cubicBezTo>
                  <a:pt x="2274" y="5311"/>
                  <a:pt x="2191" y="5394"/>
                  <a:pt x="2096" y="5394"/>
                </a:cubicBezTo>
                <a:lnTo>
                  <a:pt x="346" y="5394"/>
                </a:lnTo>
                <a:lnTo>
                  <a:pt x="346" y="870"/>
                </a:lnTo>
                <a:cubicBezTo>
                  <a:pt x="346" y="572"/>
                  <a:pt x="584" y="334"/>
                  <a:pt x="881" y="334"/>
                </a:cubicBezTo>
                <a:lnTo>
                  <a:pt x="5418" y="334"/>
                </a:lnTo>
                <a:lnTo>
                  <a:pt x="5418" y="513"/>
                </a:lnTo>
                <a:cubicBezTo>
                  <a:pt x="5418" y="596"/>
                  <a:pt x="5489" y="667"/>
                  <a:pt x="5584" y="667"/>
                </a:cubicBezTo>
                <a:cubicBezTo>
                  <a:pt x="5680" y="667"/>
                  <a:pt x="5751" y="596"/>
                  <a:pt x="5751" y="513"/>
                </a:cubicBezTo>
                <a:lnTo>
                  <a:pt x="5751" y="334"/>
                </a:lnTo>
                <a:close/>
                <a:moveTo>
                  <a:pt x="870" y="1"/>
                </a:moveTo>
                <a:cubicBezTo>
                  <a:pt x="393" y="1"/>
                  <a:pt x="0" y="394"/>
                  <a:pt x="0" y="870"/>
                </a:cubicBezTo>
                <a:lnTo>
                  <a:pt x="0" y="10276"/>
                </a:lnTo>
                <a:cubicBezTo>
                  <a:pt x="0" y="10752"/>
                  <a:pt x="393" y="11133"/>
                  <a:pt x="870" y="11133"/>
                </a:cubicBezTo>
                <a:lnTo>
                  <a:pt x="10275" y="11133"/>
                </a:lnTo>
                <a:cubicBezTo>
                  <a:pt x="10752" y="11133"/>
                  <a:pt x="11133" y="10752"/>
                  <a:pt x="11133" y="10276"/>
                </a:cubicBezTo>
                <a:lnTo>
                  <a:pt x="11133" y="870"/>
                </a:lnTo>
                <a:cubicBezTo>
                  <a:pt x="11133" y="394"/>
                  <a:pt x="10752" y="1"/>
                  <a:pt x="10275" y="1"/>
                </a:cubicBezTo>
                <a:close/>
              </a:path>
            </a:pathLst>
          </a:custGeom>
          <a:ln/>
        </p:spPr>
        <p:style>
          <a:lnRef idx="1">
            <a:schemeClr val="accent6"/>
          </a:lnRef>
          <a:fillRef idx="3">
            <a:schemeClr val="accent6"/>
          </a:fillRef>
          <a:effectRef idx="2">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endParaRPr>
          </a:p>
        </p:txBody>
      </p:sp>
      <p:sp>
        <p:nvSpPr>
          <p:cNvPr id="3" name="Slide Number Placeholder 2">
            <a:extLst>
              <a:ext uri="{FF2B5EF4-FFF2-40B4-BE49-F238E27FC236}">
                <a16:creationId xmlns:a16="http://schemas.microsoft.com/office/drawing/2014/main" id="{2645F947-361D-80C2-A02B-47DCDA76E760}"/>
              </a:ext>
            </a:extLst>
          </p:cNvPr>
          <p:cNvSpPr>
            <a:spLocks noGrp="1"/>
          </p:cNvSpPr>
          <p:nvPr>
            <p:ph type="sldNum" sz="quarter" idx="4"/>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541136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440FB6-31AE-0E57-64E7-45A4A35BC910}"/>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B9CE10B-7217-4727-A3A7-5DF664DEB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9AB6E72-2273-A56D-756E-64C871A62D8C}"/>
              </a:ext>
            </a:extLst>
          </p:cNvPr>
          <p:cNvSpPr>
            <a:spLocks noGrp="1"/>
          </p:cNvSpPr>
          <p:nvPr>
            <p:ph type="title"/>
          </p:nvPr>
        </p:nvSpPr>
        <p:spPr>
          <a:xfrm>
            <a:off x="801810" y="3951743"/>
            <a:ext cx="3478649" cy="1421297"/>
          </a:xfrm>
        </p:spPr>
        <p:txBody>
          <a:bodyPr vert="horz" lIns="91440" tIns="45720" rIns="91440" bIns="45720" rtlCol="0" anchor="b">
            <a:normAutofit/>
          </a:bodyPr>
          <a:lstStyle/>
          <a:p>
            <a:pPr algn="l"/>
            <a:r>
              <a:rPr lang="en-US" sz="3200" kern="1200" dirty="0">
                <a:solidFill>
                  <a:schemeClr val="accent5">
                    <a:lumMod val="50000"/>
                  </a:schemeClr>
                </a:solidFill>
                <a:latin typeface="+mj-lt"/>
                <a:ea typeface="+mj-ea"/>
                <a:cs typeface="+mj-cs"/>
              </a:rPr>
              <a:t>IT21003714 |Rimas. M.J.M</a:t>
            </a:r>
          </a:p>
        </p:txBody>
      </p:sp>
      <p:sp>
        <p:nvSpPr>
          <p:cNvPr id="24" name="Content Placeholder 23">
            <a:extLst>
              <a:ext uri="{FF2B5EF4-FFF2-40B4-BE49-F238E27FC236}">
                <a16:creationId xmlns:a16="http://schemas.microsoft.com/office/drawing/2014/main" id="{736C809B-C275-0AB3-E103-312113362807}"/>
              </a:ext>
            </a:extLst>
          </p:cNvPr>
          <p:cNvSpPr>
            <a:spLocks noGrp="1"/>
          </p:cNvSpPr>
          <p:nvPr>
            <p:ph sz="quarter" idx="11"/>
          </p:nvPr>
        </p:nvSpPr>
        <p:spPr>
          <a:xfrm>
            <a:off x="23597" y="438473"/>
            <a:ext cx="3772301" cy="1783606"/>
          </a:xfrm>
        </p:spPr>
        <p:txBody>
          <a:bodyPr vert="horz" lIns="91440" tIns="45720" rIns="91440" bIns="45720" rtlCol="0">
            <a:normAutofit/>
          </a:bodyPr>
          <a:lstStyle/>
          <a:p>
            <a:pPr marL="0" indent="0" algn="just">
              <a:lnSpc>
                <a:spcPct val="90000"/>
              </a:lnSpc>
              <a:buNone/>
            </a:pPr>
            <a:r>
              <a:rPr lang="en-US" kern="1200" dirty="0">
                <a:solidFill>
                  <a:schemeClr val="accent1">
                    <a:lumMod val="10000"/>
                  </a:schemeClr>
                </a:solidFill>
                <a:latin typeface="+mn-lt"/>
                <a:ea typeface="+mn-ea"/>
                <a:cs typeface="+mn-cs"/>
              </a:rPr>
              <a:t>Sensor based device creation and value accuracy.......</a:t>
            </a:r>
          </a:p>
        </p:txBody>
      </p:sp>
      <p:grpSp>
        <p:nvGrpSpPr>
          <p:cNvPr id="38" name="Group 37">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39" name="Straight Connector 38">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1084" y="679731"/>
            <a:ext cx="7682293"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with a beard and mustache&#10;&#10;Description automatically generated">
            <a:extLst>
              <a:ext uri="{FF2B5EF4-FFF2-40B4-BE49-F238E27FC236}">
                <a16:creationId xmlns:a16="http://schemas.microsoft.com/office/drawing/2014/main" id="{290BF75A-14C0-08FA-380D-9055F0090A60}"/>
              </a:ext>
            </a:extLst>
          </p:cNvPr>
          <p:cNvPicPr>
            <a:picLocks noChangeAspect="1"/>
          </p:cNvPicPr>
          <p:nvPr/>
        </p:nvPicPr>
        <p:blipFill rotWithShape="1">
          <a:blip r:embed="rId2"/>
          <a:srcRect l="7492" r="6850" b="-3"/>
          <a:stretch/>
        </p:blipFill>
        <p:spPr>
          <a:xfrm>
            <a:off x="4125081" y="972235"/>
            <a:ext cx="3383280" cy="5047735"/>
          </a:xfrm>
          <a:prstGeom prst="rect">
            <a:avLst/>
          </a:prstGeom>
        </p:spPr>
      </p:pic>
      <p:pic>
        <p:nvPicPr>
          <p:cNvPr id="14" name="Picture 13" descr="A close-up of a computer&#10;&#10;Description automatically generated">
            <a:extLst>
              <a:ext uri="{FF2B5EF4-FFF2-40B4-BE49-F238E27FC236}">
                <a16:creationId xmlns:a16="http://schemas.microsoft.com/office/drawing/2014/main" id="{B2C64840-BEE5-9C8B-E467-90435B26631D}"/>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9082" r="32211" b="2"/>
          <a:stretch/>
        </p:blipFill>
        <p:spPr>
          <a:xfrm>
            <a:off x="7812357" y="972235"/>
            <a:ext cx="3383280" cy="5047735"/>
          </a:xfrm>
          <a:prstGeom prst="rect">
            <a:avLst/>
          </a:prstGeom>
        </p:spPr>
      </p:pic>
      <p:sp>
        <p:nvSpPr>
          <p:cNvPr id="2" name="Date Placeholder 1">
            <a:extLst>
              <a:ext uri="{FF2B5EF4-FFF2-40B4-BE49-F238E27FC236}">
                <a16:creationId xmlns:a16="http://schemas.microsoft.com/office/drawing/2014/main" id="{D6E10F60-F481-3306-2C67-11DF2D70F697}"/>
              </a:ext>
            </a:extLst>
          </p:cNvPr>
          <p:cNvSpPr>
            <a:spLocks noGrp="1"/>
          </p:cNvSpPr>
          <p:nvPr>
            <p:ph type="dt" sz="half" idx="2"/>
          </p:nvPr>
        </p:nvSpPr>
        <p:spPr>
          <a:xfrm>
            <a:off x="10809593" y="6470045"/>
            <a:ext cx="2106445" cy="365760"/>
          </a:xfrm>
        </p:spPr>
        <p:txBody>
          <a:bodyPr vert="horz" lIns="91440" tIns="45720" rIns="91440" bIns="45720" rtlCol="0" anchor="ctr">
            <a:normAutofit/>
          </a:bodyPr>
          <a:lstStyle/>
          <a:p>
            <a:pPr>
              <a:spcAft>
                <a:spcPts val="600"/>
              </a:spcAft>
            </a:pPr>
            <a:fld id="{56DE4772-E4E6-40C6-9CE5-2CB6CC8ED36E}" type="datetime1">
              <a:rPr lang="en-US" sz="1200" b="1" smtClean="0"/>
              <a:t>2/21/2024</a:t>
            </a:fld>
            <a:endParaRPr lang="en-US" sz="1200" b="1" dirty="0"/>
          </a:p>
        </p:txBody>
      </p:sp>
      <p:sp>
        <p:nvSpPr>
          <p:cNvPr id="27" name="Rectangle 26">
            <a:extLst>
              <a:ext uri="{FF2B5EF4-FFF2-40B4-BE49-F238E27FC236}">
                <a16:creationId xmlns:a16="http://schemas.microsoft.com/office/drawing/2014/main" id="{8DD6A3E7-CDDC-6628-A1A1-E50CDFFDF504}"/>
              </a:ext>
            </a:extLst>
          </p:cNvPr>
          <p:cNvSpPr/>
          <p:nvPr/>
        </p:nvSpPr>
        <p:spPr>
          <a:xfrm>
            <a:off x="3816147" y="6476111"/>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IT21003714</a:t>
            </a:r>
            <a:r>
              <a:rPr lang="en-US" sz="1800" dirty="0">
                <a:solidFill>
                  <a:schemeClr val="tx1"/>
                </a:solidFill>
              </a:rPr>
              <a:t>   |   </a:t>
            </a:r>
            <a:r>
              <a:rPr lang="en-US" dirty="0">
                <a:solidFill>
                  <a:schemeClr val="tx1"/>
                </a:solidFill>
              </a:rPr>
              <a:t>RIMAS.M.J.M</a:t>
            </a:r>
            <a:r>
              <a:rPr lang="en-US" sz="1800" b="1" dirty="0">
                <a:solidFill>
                  <a:schemeClr val="tx1"/>
                </a:solidFill>
              </a:rPr>
              <a:t>   </a:t>
            </a:r>
            <a:r>
              <a:rPr lang="en-US" sz="1800" dirty="0">
                <a:solidFill>
                  <a:schemeClr val="tx1"/>
                </a:solidFill>
              </a:rPr>
              <a:t>|   </a:t>
            </a:r>
            <a:r>
              <a:rPr lang="en-US" dirty="0">
                <a:solidFill>
                  <a:schemeClr val="tx1"/>
                </a:solidFill>
              </a:rPr>
              <a:t>RP24-78</a:t>
            </a:r>
            <a:endParaRPr lang="en-US" sz="1800" b="0" dirty="0">
              <a:solidFill>
                <a:schemeClr val="tx1"/>
              </a:solidFill>
            </a:endParaRPr>
          </a:p>
        </p:txBody>
      </p:sp>
      <p:pic>
        <p:nvPicPr>
          <p:cNvPr id="28" name="Google Shape;103;p2">
            <a:extLst>
              <a:ext uri="{FF2B5EF4-FFF2-40B4-BE49-F238E27FC236}">
                <a16:creationId xmlns:a16="http://schemas.microsoft.com/office/drawing/2014/main" id="{B4A11890-7FE7-9A9B-40A8-D4B5E9514888}"/>
              </a:ext>
            </a:extLst>
          </p:cNvPr>
          <p:cNvPicPr preferRelativeResize="0"/>
          <p:nvPr/>
        </p:nvPicPr>
        <p:blipFill rotWithShape="1">
          <a:blip r:embed="rId5">
            <a:alphaModFix amt="80000"/>
          </a:blip>
          <a:srcRect r="52090"/>
          <a:stretch/>
        </p:blipFill>
        <p:spPr>
          <a:xfrm>
            <a:off x="0" y="6227763"/>
            <a:ext cx="2895600" cy="630237"/>
          </a:xfrm>
          <a:prstGeom prst="rect">
            <a:avLst/>
          </a:prstGeom>
          <a:noFill/>
          <a:ln>
            <a:noFill/>
          </a:ln>
        </p:spPr>
      </p:pic>
      <p:cxnSp>
        <p:nvCxnSpPr>
          <p:cNvPr id="32" name="Straight Connector 31">
            <a:extLst>
              <a:ext uri="{FF2B5EF4-FFF2-40B4-BE49-F238E27FC236}">
                <a16:creationId xmlns:a16="http://schemas.microsoft.com/office/drawing/2014/main" id="{030E9DE5-89C6-9E1C-496C-DD0CCE4513C8}"/>
              </a:ext>
            </a:extLst>
          </p:cNvPr>
          <p:cNvCxnSpPr>
            <a:cxnSpLocks/>
          </p:cNvCxnSpPr>
          <p:nvPr/>
        </p:nvCxnSpPr>
        <p:spPr>
          <a:xfrm>
            <a:off x="398833" y="1731523"/>
            <a:ext cx="3200400"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6" name="Slide Number Placeholder 5">
            <a:extLst>
              <a:ext uri="{FF2B5EF4-FFF2-40B4-BE49-F238E27FC236}">
                <a16:creationId xmlns:a16="http://schemas.microsoft.com/office/drawing/2014/main" id="{7552F082-CFD0-B864-A5F1-7AA0CD62C56E}"/>
              </a:ext>
            </a:extLst>
          </p:cNvPr>
          <p:cNvSpPr>
            <a:spLocks noGrp="1"/>
          </p:cNvSpPr>
          <p:nvPr>
            <p:ph type="sldNum" sz="quarter" idx="4"/>
          </p:nvPr>
        </p:nvSpPr>
        <p:spPr/>
        <p:txBody>
          <a:body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3284838585"/>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3127bd-1875-4446-b071-c4506206683b">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9DA3C4D1080CD4397A7A2FD646AD77D" ma:contentTypeVersion="14" ma:contentTypeDescription="Create a new document." ma:contentTypeScope="" ma:versionID="ac4d98a4e48c85baa82913e9af99480d">
  <xsd:schema xmlns:xsd="http://www.w3.org/2001/XMLSchema" xmlns:xs="http://www.w3.org/2001/XMLSchema" xmlns:p="http://schemas.microsoft.com/office/2006/metadata/properties" xmlns:ns2="db72c12f-87a4-44ab-bbc5-4cc8306b158a" xmlns:ns3="f53127bd-1875-4446-b071-c4506206683b" targetNamespace="http://schemas.microsoft.com/office/2006/metadata/properties" ma:root="true" ma:fieldsID="1bc4e44df27fceca9be527623e70bee9" ns2:_="" ns3:_="">
    <xsd:import namespace="db72c12f-87a4-44ab-bbc5-4cc8306b158a"/>
    <xsd:import namespace="f53127bd-1875-4446-b071-c4506206683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3127bd-1875-4446-b071-c4506206683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C189D05-F90E-44E9-9F3E-94C5C8756014}"/>
</file>

<file path=customXml/itemProps3.xml><?xml version="1.0" encoding="utf-8"?>
<ds:datastoreItem xmlns:ds="http://schemas.openxmlformats.org/officeDocument/2006/customXml" ds:itemID="{53A10211-FBDE-44DA-8AD6-29E596B297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{05DC25DF-056F-47FB-A494-608B2936F01D}tf16411245_win32</Template>
  <TotalTime>4766</TotalTime>
  <Words>4214</Words>
  <Application>Microsoft Office PowerPoint</Application>
  <PresentationFormat>Widescreen</PresentationFormat>
  <Paragraphs>648</Paragraphs>
  <Slides>63</Slides>
  <Notes>10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63</vt:i4>
      </vt:variant>
    </vt:vector>
  </HeadingPairs>
  <TitlesOfParts>
    <vt:vector size="79" baseType="lpstr">
      <vt:lpstr>Arial</vt:lpstr>
      <vt:lpstr>Arimo</vt:lpstr>
      <vt:lpstr>Arimo Bold</vt:lpstr>
      <vt:lpstr>Arimo Light</vt:lpstr>
      <vt:lpstr>Biome Light</vt:lpstr>
      <vt:lpstr>Biome Light (Body)</vt:lpstr>
      <vt:lpstr>Biome Light (Headings)</vt:lpstr>
      <vt:lpstr>Calibri</vt:lpstr>
      <vt:lpstr>Canva Sans</vt:lpstr>
      <vt:lpstr>Canva Sans Bold</vt:lpstr>
      <vt:lpstr>Canva Sans Bold Italics</vt:lpstr>
      <vt:lpstr>Open Sans</vt:lpstr>
      <vt:lpstr>Oswald</vt:lpstr>
      <vt:lpstr>Söhne</vt:lpstr>
      <vt:lpstr>Times New Roman</vt:lpstr>
      <vt:lpstr>Office Theme</vt:lpstr>
      <vt:lpstr>Air Quality Monitoring and Analysis Based Predictive System</vt:lpstr>
      <vt:lpstr>PowerPoint Presentation</vt:lpstr>
      <vt:lpstr>Content </vt:lpstr>
      <vt:lpstr>INTRODUCTION</vt:lpstr>
      <vt:lpstr>Research Question</vt:lpstr>
      <vt:lpstr>PowerPoint Presentation</vt:lpstr>
      <vt:lpstr>Overall System Architecture  </vt:lpstr>
      <vt:lpstr>PowerPoint Presentation</vt:lpstr>
      <vt:lpstr>IT21003714 |Rimas. M.J.M</vt:lpstr>
      <vt:lpstr>PowerPoint Presentation</vt:lpstr>
      <vt:lpstr>INTRODUCTION</vt:lpstr>
      <vt:lpstr>INTRODUCTION</vt:lpstr>
      <vt:lpstr>INTRODUCTION</vt:lpstr>
      <vt:lpstr>Research Question  </vt:lpstr>
      <vt:lpstr>PowerPoint Presentation</vt:lpstr>
      <vt:lpstr>PowerPoint Presentation</vt:lpstr>
      <vt:lpstr>PowerPoint Presentation</vt:lpstr>
      <vt:lpstr>PowerPoint Presentation</vt:lpstr>
      <vt:lpstr>Work Breakdown Structure</vt:lpstr>
      <vt:lpstr>Gannt Chart </vt:lpstr>
      <vt:lpstr>Budget</vt:lpstr>
      <vt:lpstr>References </vt:lpstr>
      <vt:lpstr>Pollution levels prediction </vt:lpstr>
      <vt:lpstr>INTRODUCTION</vt:lpstr>
      <vt:lpstr>INTRODUCTION</vt:lpstr>
      <vt:lpstr>Research Question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vt:lpstr>
      <vt:lpstr>INTRODUCTION</vt:lpstr>
      <vt:lpstr>INTRODUCTION</vt:lpstr>
      <vt:lpstr>Research Question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dc:creator>Mohamed Rimas</dc:creator>
  <cp:lastModifiedBy>Rimas M.J.M it21003714</cp:lastModifiedBy>
  <cp:revision>23</cp:revision>
  <dcterms:created xsi:type="dcterms:W3CDTF">2022-08-10T17:01:56Z</dcterms:created>
  <dcterms:modified xsi:type="dcterms:W3CDTF">2024-02-20T22:15:55Z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0x010100E9DA3C4D1080CD4397A7A2FD646AD77D</vt:lpwstr>
  </property>
</Properties>
</file>